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297" r:id="rId3"/>
    <p:sldId id="256" r:id="rId4"/>
    <p:sldId id="258" r:id="rId5"/>
    <p:sldId id="260" r:id="rId6"/>
    <p:sldId id="261" r:id="rId7"/>
    <p:sldId id="270" r:id="rId8"/>
    <p:sldId id="263" r:id="rId9"/>
    <p:sldId id="264" r:id="rId10"/>
    <p:sldId id="290" r:id="rId11"/>
    <p:sldId id="291" r:id="rId12"/>
    <p:sldId id="292" r:id="rId13"/>
    <p:sldId id="266" r:id="rId14"/>
    <p:sldId id="289" r:id="rId15"/>
    <p:sldId id="269" r:id="rId16"/>
    <p:sldId id="267" r:id="rId17"/>
    <p:sldId id="272" r:id="rId18"/>
    <p:sldId id="273" r:id="rId19"/>
    <p:sldId id="271" r:id="rId20"/>
    <p:sldId id="293" r:id="rId21"/>
    <p:sldId id="29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C9974D"/>
    <a:srgbClr val="0C2387"/>
    <a:srgbClr val="0C2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9" autoAdjust="0"/>
  </p:normalViewPr>
  <p:slideViewPr>
    <p:cSldViewPr snapToGrid="0" showGuides="1">
      <p:cViewPr varScale="1">
        <p:scale>
          <a:sx n="83" d="100"/>
          <a:sy n="83" d="100"/>
        </p:scale>
        <p:origin x="1040"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Shared%20drives/Bank%20Pitch/Models/GS%20Mod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GoogleDrive/Shared%20drives/Bank%20Pitch/Models/GS%20Mod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GoogleDrive/Shared%20drives/Bank%20Pitch/Models/GS%20Mod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olumes/GoogleDrive/Shared%20drives/Bank%20Pitch/Models/GS%20Mod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olumes/GoogleDrive/Shared%20drives/Bank%20Pitch/Models/GS%20Mod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olumes/GoogleDrive/Shared%20drives/Bank%20Pitch/Models/GS%20Mod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Economy!$N$5</c:f>
              <c:strCache>
                <c:ptCount val="1"/>
                <c:pt idx="0">
                  <c:v>GDP Growth</c:v>
                </c:pt>
              </c:strCache>
            </c:strRef>
          </c:tx>
          <c:spPr>
            <a:solidFill>
              <a:schemeClr val="accent1"/>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CF00-8543-B881-5D73F4C45314}"/>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3-CF00-8543-B881-5D73F4C45314}"/>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5-CF00-8543-B881-5D73F4C45314}"/>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7-CF00-8543-B881-5D73F4C45314}"/>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9-CF00-8543-B881-5D73F4C45314}"/>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0B-CF00-8543-B881-5D73F4C45314}"/>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0D-CF00-8543-B881-5D73F4C45314}"/>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00-8543-B881-5D73F4C4531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00-8543-B881-5D73F4C4531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00-8543-B881-5D73F4C45314}"/>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00-8543-B881-5D73F4C4531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00-8543-B881-5D73F4C453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Economy!$M$6:$M$25</c:f>
              <c:strCache>
                <c:ptCount val="20"/>
                <c:pt idx="0">
                  <c:v>Q1-2017</c:v>
                </c:pt>
                <c:pt idx="1">
                  <c:v>Q2-2017</c:v>
                </c:pt>
                <c:pt idx="2">
                  <c:v>Q3-2017</c:v>
                </c:pt>
                <c:pt idx="3">
                  <c:v>Q4-2017</c:v>
                </c:pt>
                <c:pt idx="4">
                  <c:v>Q1-2018</c:v>
                </c:pt>
                <c:pt idx="5">
                  <c:v>Q2-2018</c:v>
                </c:pt>
                <c:pt idx="6">
                  <c:v>Q3-2018</c:v>
                </c:pt>
                <c:pt idx="7">
                  <c:v>Q4-2018</c:v>
                </c:pt>
                <c:pt idx="8">
                  <c:v>Q1-2019</c:v>
                </c:pt>
                <c:pt idx="9">
                  <c:v>Q2-2019</c:v>
                </c:pt>
                <c:pt idx="10">
                  <c:v>Q3-2019</c:v>
                </c:pt>
                <c:pt idx="11">
                  <c:v>Q4-2019</c:v>
                </c:pt>
                <c:pt idx="12">
                  <c:v>Q1-2020</c:v>
                </c:pt>
                <c:pt idx="13">
                  <c:v>Q2-2020</c:v>
                </c:pt>
                <c:pt idx="14">
                  <c:v>Q3-2020</c:v>
                </c:pt>
                <c:pt idx="15">
                  <c:v>Q4-2020</c:v>
                </c:pt>
                <c:pt idx="16">
                  <c:v>Q1-2021</c:v>
                </c:pt>
                <c:pt idx="17">
                  <c:v>Q2-2021</c:v>
                </c:pt>
                <c:pt idx="18">
                  <c:v>Q3-2021</c:v>
                </c:pt>
                <c:pt idx="19">
                  <c:v>Q4-2021</c:v>
                </c:pt>
              </c:strCache>
            </c:strRef>
          </c:cat>
          <c:val>
            <c:numRef>
              <c:f>Economy!$N$6:$N$25</c:f>
              <c:numCache>
                <c:formatCode>0.0%</c:formatCode>
                <c:ptCount val="20"/>
                <c:pt idx="0">
                  <c:v>2.3E-2</c:v>
                </c:pt>
                <c:pt idx="1">
                  <c:v>2.1999999999999999E-2</c:v>
                </c:pt>
                <c:pt idx="2">
                  <c:v>3.2000000000000001E-2</c:v>
                </c:pt>
                <c:pt idx="3">
                  <c:v>3.5000000000000003E-2</c:v>
                </c:pt>
                <c:pt idx="4">
                  <c:v>2.5000000000000001E-2</c:v>
                </c:pt>
                <c:pt idx="5">
                  <c:v>3.5000000000000003E-2</c:v>
                </c:pt>
                <c:pt idx="6">
                  <c:v>2.9000000000000001E-2</c:v>
                </c:pt>
                <c:pt idx="7">
                  <c:v>1.0999999999999999E-2</c:v>
                </c:pt>
                <c:pt idx="8">
                  <c:v>3.1E-2</c:v>
                </c:pt>
                <c:pt idx="9">
                  <c:v>0.02</c:v>
                </c:pt>
                <c:pt idx="10">
                  <c:v>2.1000000000000001E-2</c:v>
                </c:pt>
                <c:pt idx="11">
                  <c:v>2.1000000000000001E-2</c:v>
                </c:pt>
                <c:pt idx="12">
                  <c:v>-4.8000000000000001E-2</c:v>
                </c:pt>
                <c:pt idx="13">
                  <c:v>-0.253</c:v>
                </c:pt>
                <c:pt idx="14">
                  <c:v>6.2E-2</c:v>
                </c:pt>
                <c:pt idx="15">
                  <c:v>6.6000000000000003E-2</c:v>
                </c:pt>
                <c:pt idx="16">
                  <c:v>7.1999999999999995E-2</c:v>
                </c:pt>
                <c:pt idx="17">
                  <c:v>5.8000000000000003E-2</c:v>
                </c:pt>
                <c:pt idx="18">
                  <c:v>4.3999999999999997E-2</c:v>
                </c:pt>
                <c:pt idx="19">
                  <c:v>3.6999999999999998E-2</c:v>
                </c:pt>
              </c:numCache>
            </c:numRef>
          </c:val>
          <c:extLst>
            <c:ext xmlns:c16="http://schemas.microsoft.com/office/drawing/2014/chart" uri="{C3380CC4-5D6E-409C-BE32-E72D297353CC}">
              <c16:uniqueId val="{0000000F-CF00-8543-B881-5D73F4C45314}"/>
            </c:ext>
          </c:extLst>
        </c:ser>
        <c:dLbls>
          <c:showLegendKey val="0"/>
          <c:showVal val="0"/>
          <c:showCatName val="0"/>
          <c:showSerName val="0"/>
          <c:showPercent val="0"/>
          <c:showBubbleSize val="0"/>
        </c:dLbls>
        <c:gapWidth val="219"/>
        <c:overlap val="-27"/>
        <c:axId val="605815279"/>
        <c:axId val="605843503"/>
      </c:barChart>
      <c:catAx>
        <c:axId val="605815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843503"/>
        <c:crosses val="autoZero"/>
        <c:auto val="1"/>
        <c:lblAlgn val="ctr"/>
        <c:lblOffset val="100"/>
        <c:noMultiLvlLbl val="0"/>
      </c:catAx>
      <c:valAx>
        <c:axId val="60584350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81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Economy!$C$24</c:f>
              <c:strCache>
                <c:ptCount val="1"/>
                <c:pt idx="0">
                  <c:v>NIM</c:v>
                </c:pt>
              </c:strCache>
            </c:strRef>
          </c:tx>
          <c:spPr>
            <a:ln w="28575" cap="rnd">
              <a:solidFill>
                <a:schemeClr val="accent1"/>
              </a:solidFill>
              <a:round/>
            </a:ln>
            <a:effectLst/>
          </c:spPr>
          <c:marker>
            <c:symbol val="none"/>
          </c:marker>
          <c:dLbls>
            <c:dLbl>
              <c:idx val="2"/>
              <c:layout>
                <c:manualLayout>
                  <c:x val="1.0596026490066249E-2"/>
                  <c:y val="-3.6452807009654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8C-ED47-84EE-2F51B4E67F59}"/>
                </c:ext>
              </c:extLst>
            </c:dLbl>
            <c:dLbl>
              <c:idx val="6"/>
              <c:layout>
                <c:manualLayout>
                  <c:x val="-6.3576158940397351E-2"/>
                  <c:y val="7.8981081854251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8C-ED47-84EE-2F51B4E67F59}"/>
                </c:ext>
              </c:extLst>
            </c:dLbl>
            <c:dLbl>
              <c:idx val="7"/>
              <c:layout>
                <c:manualLayout>
                  <c:x val="0"/>
                  <c:y val="-5.4679210514482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8C-ED47-84EE-2F51B4E67F59}"/>
                </c:ext>
              </c:extLst>
            </c:dLbl>
            <c:dLbl>
              <c:idx val="12"/>
              <c:layout>
                <c:manualLayout>
                  <c:x val="0"/>
                  <c:y val="1.8226403504827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8C-ED47-84EE-2F51B4E67F59}"/>
                </c:ext>
              </c:extLst>
            </c:dLbl>
            <c:dLbl>
              <c:idx val="15"/>
              <c:layout>
                <c:manualLayout>
                  <c:x val="2.6490066225164591E-3"/>
                  <c:y val="-2.4301871339769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8C-ED47-84EE-2F51B4E67F59}"/>
                </c:ext>
              </c:extLst>
            </c:dLbl>
            <c:dLbl>
              <c:idx val="20"/>
              <c:layout>
                <c:manualLayout>
                  <c:x val="1.0596026490066225E-2"/>
                  <c:y val="2.4301871339769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8C-ED47-84EE-2F51B4E67F59}"/>
                </c:ext>
              </c:extLst>
            </c:dLbl>
            <c:dLbl>
              <c:idx val="24"/>
              <c:layout>
                <c:manualLayout>
                  <c:x val="-1.5894039735099532E-2"/>
                  <c:y val="-9.1132017524136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8C-ED47-84EE-2F51B4E67F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Economy!$B$25:$B$49</c:f>
              <c:numCache>
                <c:formatCode>yyyy</c:formatCode>
                <c:ptCount val="25"/>
                <c:pt idx="0">
                  <c:v>35064</c:v>
                </c:pt>
                <c:pt idx="1">
                  <c:v>35430</c:v>
                </c:pt>
                <c:pt idx="2">
                  <c:v>35795</c:v>
                </c:pt>
                <c:pt idx="3">
                  <c:v>36160</c:v>
                </c:pt>
                <c:pt idx="4">
                  <c:v>36525</c:v>
                </c:pt>
                <c:pt idx="5">
                  <c:v>36891</c:v>
                </c:pt>
                <c:pt idx="6">
                  <c:v>37256</c:v>
                </c:pt>
                <c:pt idx="7">
                  <c:v>37621</c:v>
                </c:pt>
                <c:pt idx="8">
                  <c:v>37986</c:v>
                </c:pt>
                <c:pt idx="9">
                  <c:v>38352</c:v>
                </c:pt>
                <c:pt idx="10">
                  <c:v>38717</c:v>
                </c:pt>
                <c:pt idx="11">
                  <c:v>39082</c:v>
                </c:pt>
                <c:pt idx="12">
                  <c:v>39447</c:v>
                </c:pt>
                <c:pt idx="13">
                  <c:v>39813</c:v>
                </c:pt>
                <c:pt idx="14">
                  <c:v>40178</c:v>
                </c:pt>
                <c:pt idx="15">
                  <c:v>40543</c:v>
                </c:pt>
                <c:pt idx="16">
                  <c:v>40908</c:v>
                </c:pt>
                <c:pt idx="17">
                  <c:v>41274</c:v>
                </c:pt>
                <c:pt idx="18">
                  <c:v>41639</c:v>
                </c:pt>
                <c:pt idx="19">
                  <c:v>42004</c:v>
                </c:pt>
                <c:pt idx="20">
                  <c:v>42369</c:v>
                </c:pt>
                <c:pt idx="21">
                  <c:v>42735</c:v>
                </c:pt>
                <c:pt idx="22">
                  <c:v>43100</c:v>
                </c:pt>
                <c:pt idx="23">
                  <c:v>43465</c:v>
                </c:pt>
                <c:pt idx="24">
                  <c:v>43830</c:v>
                </c:pt>
              </c:numCache>
            </c:numRef>
          </c:cat>
          <c:val>
            <c:numRef>
              <c:f>Economy!$C$25:$C$49</c:f>
              <c:numCache>
                <c:formatCode>0.00%</c:formatCode>
                <c:ptCount val="25"/>
                <c:pt idx="0">
                  <c:v>4.2299999999999997E-2</c:v>
                </c:pt>
                <c:pt idx="1">
                  <c:v>4.2999999999999997E-2</c:v>
                </c:pt>
                <c:pt idx="2">
                  <c:v>4.2999999999999997E-2</c:v>
                </c:pt>
                <c:pt idx="3">
                  <c:v>4.0399999999999998E-2</c:v>
                </c:pt>
                <c:pt idx="4">
                  <c:v>4.0399999999999998E-2</c:v>
                </c:pt>
                <c:pt idx="5">
                  <c:v>3.9300000000000002E-2</c:v>
                </c:pt>
                <c:pt idx="6">
                  <c:v>3.85E-2</c:v>
                </c:pt>
                <c:pt idx="7">
                  <c:v>4.07E-2</c:v>
                </c:pt>
                <c:pt idx="8">
                  <c:v>3.7499999999999999E-2</c:v>
                </c:pt>
                <c:pt idx="9">
                  <c:v>3.6200000000000003E-2</c:v>
                </c:pt>
                <c:pt idx="10">
                  <c:v>3.4500000000000003E-2</c:v>
                </c:pt>
                <c:pt idx="11">
                  <c:v>3.3500000000000002E-2</c:v>
                </c:pt>
                <c:pt idx="12">
                  <c:v>3.27E-2</c:v>
                </c:pt>
                <c:pt idx="13">
                  <c:v>3.3599999999999998E-2</c:v>
                </c:pt>
                <c:pt idx="14">
                  <c:v>3.7600000000000001E-2</c:v>
                </c:pt>
                <c:pt idx="15">
                  <c:v>3.7499999999999999E-2</c:v>
                </c:pt>
                <c:pt idx="16">
                  <c:v>3.5499999999999997E-2</c:v>
                </c:pt>
                <c:pt idx="17">
                  <c:v>3.4099999999999998E-2</c:v>
                </c:pt>
                <c:pt idx="18">
                  <c:v>3.2000000000000001E-2</c:v>
                </c:pt>
                <c:pt idx="19">
                  <c:v>3.1E-2</c:v>
                </c:pt>
                <c:pt idx="20">
                  <c:v>2.98E-2</c:v>
                </c:pt>
                <c:pt idx="21">
                  <c:v>3.0299999999999997E-2</c:v>
                </c:pt>
                <c:pt idx="22">
                  <c:v>3.1400000000000004E-2</c:v>
                </c:pt>
                <c:pt idx="23">
                  <c:v>3.3099999999999997E-2</c:v>
                </c:pt>
                <c:pt idx="24">
                  <c:v>3.3500000000000002E-2</c:v>
                </c:pt>
              </c:numCache>
            </c:numRef>
          </c:val>
          <c:smooth val="0"/>
          <c:extLst>
            <c:ext xmlns:c16="http://schemas.microsoft.com/office/drawing/2014/chart" uri="{C3380CC4-5D6E-409C-BE32-E72D297353CC}">
              <c16:uniqueId val="{00000007-E48C-ED47-84EE-2F51B4E67F59}"/>
            </c:ext>
          </c:extLst>
        </c:ser>
        <c:dLbls>
          <c:showLegendKey val="0"/>
          <c:showVal val="0"/>
          <c:showCatName val="0"/>
          <c:showSerName val="0"/>
          <c:showPercent val="0"/>
          <c:showBubbleSize val="0"/>
        </c:dLbls>
        <c:smooth val="0"/>
        <c:axId val="765634463"/>
        <c:axId val="765606175"/>
      </c:lineChart>
      <c:dateAx>
        <c:axId val="765634463"/>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606175"/>
        <c:crosses val="autoZero"/>
        <c:auto val="1"/>
        <c:lblOffset val="100"/>
        <c:baseTimeUnit val="years"/>
      </c:dateAx>
      <c:valAx>
        <c:axId val="765606175"/>
        <c:scaling>
          <c:orientation val="minMax"/>
          <c:min val="2.7500000000000007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634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'Segment Revenue'!$B$3:$C$3</c:f>
              <c:strCache>
                <c:ptCount val="2"/>
                <c:pt idx="0">
                  <c:v>Investment Banking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Revenue'!$D$2:$H$2</c:f>
              <c:numCache>
                <c:formatCode>General</c:formatCode>
                <c:ptCount val="5"/>
                <c:pt idx="0">
                  <c:v>2014</c:v>
                </c:pt>
                <c:pt idx="1">
                  <c:v>2015</c:v>
                </c:pt>
                <c:pt idx="2">
                  <c:v>2016</c:v>
                </c:pt>
                <c:pt idx="3">
                  <c:v>2017</c:v>
                </c:pt>
                <c:pt idx="4">
                  <c:v>2018</c:v>
                </c:pt>
              </c:numCache>
            </c:numRef>
          </c:cat>
          <c:val>
            <c:numRef>
              <c:f>'Segment Revenue'!$D$3:$H$3</c:f>
              <c:numCache>
                <c:formatCode>_("$"* #,##0.0_);_("$"* \(#,##0.0\);_("$"* "-"?_);_(@_)</c:formatCode>
                <c:ptCount val="5"/>
                <c:pt idx="0">
                  <c:v>6.5</c:v>
                </c:pt>
                <c:pt idx="1">
                  <c:v>7</c:v>
                </c:pt>
                <c:pt idx="2">
                  <c:v>6.3</c:v>
                </c:pt>
                <c:pt idx="3">
                  <c:v>7.4</c:v>
                </c:pt>
                <c:pt idx="4">
                  <c:v>7.9</c:v>
                </c:pt>
              </c:numCache>
            </c:numRef>
          </c:val>
          <c:extLst>
            <c:ext xmlns:c16="http://schemas.microsoft.com/office/drawing/2014/chart" uri="{C3380CC4-5D6E-409C-BE32-E72D297353CC}">
              <c16:uniqueId val="{00000000-083D-7445-8772-289B06366EB9}"/>
            </c:ext>
          </c:extLst>
        </c:ser>
        <c:ser>
          <c:idx val="1"/>
          <c:order val="1"/>
          <c:tx>
            <c:strRef>
              <c:f>'Segment Revenue'!$B$4:$C$4</c:f>
              <c:strCache>
                <c:ptCount val="2"/>
                <c:pt idx="0">
                  <c:v>Markets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Revenue'!$D$2:$H$2</c:f>
              <c:numCache>
                <c:formatCode>General</c:formatCode>
                <c:ptCount val="5"/>
                <c:pt idx="0">
                  <c:v>2014</c:v>
                </c:pt>
                <c:pt idx="1">
                  <c:v>2015</c:v>
                </c:pt>
                <c:pt idx="2">
                  <c:v>2016</c:v>
                </c:pt>
                <c:pt idx="3">
                  <c:v>2017</c:v>
                </c:pt>
                <c:pt idx="4">
                  <c:v>2018</c:v>
                </c:pt>
              </c:numCache>
            </c:numRef>
          </c:cat>
          <c:val>
            <c:numRef>
              <c:f>'Segment Revenue'!$D$4:$H$4</c:f>
              <c:numCache>
                <c:formatCode>_("$"* #,##0.0_);_("$"* \(#,##0.0\);_("$"* "-"?_);_(@_)</c:formatCode>
                <c:ptCount val="5"/>
                <c:pt idx="0">
                  <c:v>15.2</c:v>
                </c:pt>
                <c:pt idx="1">
                  <c:v>15.2</c:v>
                </c:pt>
                <c:pt idx="2">
                  <c:v>14.5</c:v>
                </c:pt>
                <c:pt idx="3">
                  <c:v>11.9</c:v>
                </c:pt>
                <c:pt idx="4">
                  <c:v>13.5</c:v>
                </c:pt>
              </c:numCache>
            </c:numRef>
          </c:val>
          <c:extLst>
            <c:ext xmlns:c16="http://schemas.microsoft.com/office/drawing/2014/chart" uri="{C3380CC4-5D6E-409C-BE32-E72D297353CC}">
              <c16:uniqueId val="{00000001-083D-7445-8772-289B06366EB9}"/>
            </c:ext>
          </c:extLst>
        </c:ser>
        <c:ser>
          <c:idx val="2"/>
          <c:order val="2"/>
          <c:tx>
            <c:strRef>
              <c:f>'Segment Revenue'!$B$5:$C$5</c:f>
              <c:strCache>
                <c:ptCount val="2"/>
                <c:pt idx="0">
                  <c:v>Investing and Lending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Revenue'!$D$2:$H$2</c:f>
              <c:numCache>
                <c:formatCode>General</c:formatCode>
                <c:ptCount val="5"/>
                <c:pt idx="0">
                  <c:v>2014</c:v>
                </c:pt>
                <c:pt idx="1">
                  <c:v>2015</c:v>
                </c:pt>
                <c:pt idx="2">
                  <c:v>2016</c:v>
                </c:pt>
                <c:pt idx="3">
                  <c:v>2017</c:v>
                </c:pt>
                <c:pt idx="4">
                  <c:v>2018</c:v>
                </c:pt>
              </c:numCache>
            </c:numRef>
          </c:cat>
          <c:val>
            <c:numRef>
              <c:f>'Segment Revenue'!$D$5:$H$5</c:f>
              <c:numCache>
                <c:formatCode>_("$"* #,##0.0_);_("$"* \(#,##0.0\);_("$"* "-"?_);_(@_)</c:formatCode>
                <c:ptCount val="5"/>
                <c:pt idx="0">
                  <c:v>6.83</c:v>
                </c:pt>
                <c:pt idx="1">
                  <c:v>5.44</c:v>
                </c:pt>
                <c:pt idx="2">
                  <c:v>4.0999999999999996</c:v>
                </c:pt>
                <c:pt idx="3">
                  <c:v>6.6</c:v>
                </c:pt>
                <c:pt idx="4">
                  <c:v>8.3000000000000007</c:v>
                </c:pt>
              </c:numCache>
            </c:numRef>
          </c:val>
          <c:extLst>
            <c:ext xmlns:c16="http://schemas.microsoft.com/office/drawing/2014/chart" uri="{C3380CC4-5D6E-409C-BE32-E72D297353CC}">
              <c16:uniqueId val="{00000002-083D-7445-8772-289B06366EB9}"/>
            </c:ext>
          </c:extLst>
        </c:ser>
        <c:ser>
          <c:idx val="3"/>
          <c:order val="3"/>
          <c:tx>
            <c:strRef>
              <c:f>'Segment Revenue'!$B$6:$C$6</c:f>
              <c:strCache>
                <c:ptCount val="2"/>
                <c:pt idx="0">
                  <c:v>Investment Management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'Segment Revenue'!$D$2:$H$2</c:f>
              <c:numCache>
                <c:formatCode>General</c:formatCode>
                <c:ptCount val="5"/>
                <c:pt idx="0">
                  <c:v>2014</c:v>
                </c:pt>
                <c:pt idx="1">
                  <c:v>2015</c:v>
                </c:pt>
                <c:pt idx="2">
                  <c:v>2016</c:v>
                </c:pt>
                <c:pt idx="3">
                  <c:v>2017</c:v>
                </c:pt>
                <c:pt idx="4">
                  <c:v>2018</c:v>
                </c:pt>
              </c:numCache>
            </c:numRef>
          </c:cat>
          <c:val>
            <c:numRef>
              <c:f>'Segment Revenue'!$D$6:$H$6</c:f>
              <c:numCache>
                <c:formatCode>_("$"* #,##0.0_);_("$"* \(#,##0.0\);_("$"* "-"?_);_(@_)</c:formatCode>
                <c:ptCount val="5"/>
                <c:pt idx="0">
                  <c:v>6.04</c:v>
                </c:pt>
                <c:pt idx="1">
                  <c:v>6.2</c:v>
                </c:pt>
                <c:pt idx="2">
                  <c:v>5.8</c:v>
                </c:pt>
                <c:pt idx="3">
                  <c:v>6.2</c:v>
                </c:pt>
                <c:pt idx="4">
                  <c:v>7</c:v>
                </c:pt>
              </c:numCache>
            </c:numRef>
          </c:val>
          <c:extLst>
            <c:ext xmlns:c16="http://schemas.microsoft.com/office/drawing/2014/chart" uri="{C3380CC4-5D6E-409C-BE32-E72D297353CC}">
              <c16:uniqueId val="{00000003-083D-7445-8772-289B06366EB9}"/>
            </c:ext>
          </c:extLst>
        </c:ser>
        <c:dLbls>
          <c:showLegendKey val="0"/>
          <c:showVal val="0"/>
          <c:showCatName val="0"/>
          <c:showSerName val="0"/>
          <c:showPercent val="0"/>
          <c:showBubbleSize val="0"/>
        </c:dLbls>
        <c:gapWidth val="150"/>
        <c:overlap val="100"/>
        <c:axId val="981231919"/>
        <c:axId val="1042331679"/>
      </c:barChart>
      <c:catAx>
        <c:axId val="9812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331679"/>
        <c:crosses val="autoZero"/>
        <c:auto val="1"/>
        <c:lblAlgn val="ctr"/>
        <c:lblOffset val="100"/>
        <c:noMultiLvlLbl val="0"/>
      </c:catAx>
      <c:valAx>
        <c:axId val="1042331679"/>
        <c:scaling>
          <c:orientation val="minMax"/>
        </c:scaling>
        <c:delete val="0"/>
        <c:axPos val="l"/>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2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'[GS Model.xlsx]Stock Data'!$C$1</c:f>
              <c:strCache>
                <c:ptCount val="1"/>
                <c:pt idx="0">
                  <c:v>Volume</c:v>
                </c:pt>
              </c:strCache>
            </c:strRef>
          </c:tx>
          <c:spPr>
            <a:solidFill>
              <a:schemeClr val="accent2"/>
            </a:solidFill>
            <a:ln>
              <a:noFill/>
            </a:ln>
            <a:effectLst/>
          </c:spPr>
          <c:invertIfNegative val="0"/>
          <c:cat>
            <c:numRef>
              <c:f>'[GS Model.xlsx]Stock Data'!$A$2:$A$757</c:f>
              <c:numCache>
                <c:formatCode>m/d/yy</c:formatCode>
                <c:ptCount val="756"/>
                <c:pt idx="0">
                  <c:v>42850</c:v>
                </c:pt>
                <c:pt idx="1">
                  <c:v>42851</c:v>
                </c:pt>
                <c:pt idx="2">
                  <c:v>42852</c:v>
                </c:pt>
                <c:pt idx="3">
                  <c:v>42853</c:v>
                </c:pt>
                <c:pt idx="4">
                  <c:v>42856</c:v>
                </c:pt>
                <c:pt idx="5">
                  <c:v>42857</c:v>
                </c:pt>
                <c:pt idx="6">
                  <c:v>42858</c:v>
                </c:pt>
                <c:pt idx="7">
                  <c:v>42859</c:v>
                </c:pt>
                <c:pt idx="8">
                  <c:v>42860</c:v>
                </c:pt>
                <c:pt idx="9">
                  <c:v>42863</c:v>
                </c:pt>
                <c:pt idx="10">
                  <c:v>42864</c:v>
                </c:pt>
                <c:pt idx="11">
                  <c:v>42865</c:v>
                </c:pt>
                <c:pt idx="12">
                  <c:v>42866</c:v>
                </c:pt>
                <c:pt idx="13">
                  <c:v>42867</c:v>
                </c:pt>
                <c:pt idx="14">
                  <c:v>42870</c:v>
                </c:pt>
                <c:pt idx="15">
                  <c:v>42871</c:v>
                </c:pt>
                <c:pt idx="16">
                  <c:v>42872</c:v>
                </c:pt>
                <c:pt idx="17">
                  <c:v>42873</c:v>
                </c:pt>
                <c:pt idx="18">
                  <c:v>42874</c:v>
                </c:pt>
                <c:pt idx="19">
                  <c:v>42877</c:v>
                </c:pt>
                <c:pt idx="20">
                  <c:v>42878</c:v>
                </c:pt>
                <c:pt idx="21">
                  <c:v>42879</c:v>
                </c:pt>
                <c:pt idx="22">
                  <c:v>42880</c:v>
                </c:pt>
                <c:pt idx="23">
                  <c:v>42881</c:v>
                </c:pt>
                <c:pt idx="24">
                  <c:v>42885</c:v>
                </c:pt>
                <c:pt idx="25">
                  <c:v>42886</c:v>
                </c:pt>
                <c:pt idx="26">
                  <c:v>42887</c:v>
                </c:pt>
                <c:pt idx="27">
                  <c:v>42888</c:v>
                </c:pt>
                <c:pt idx="28">
                  <c:v>42891</c:v>
                </c:pt>
                <c:pt idx="29">
                  <c:v>42892</c:v>
                </c:pt>
                <c:pt idx="30">
                  <c:v>42893</c:v>
                </c:pt>
                <c:pt idx="31">
                  <c:v>42894</c:v>
                </c:pt>
                <c:pt idx="32">
                  <c:v>42895</c:v>
                </c:pt>
                <c:pt idx="33">
                  <c:v>42898</c:v>
                </c:pt>
                <c:pt idx="34">
                  <c:v>42899</c:v>
                </c:pt>
                <c:pt idx="35">
                  <c:v>42900</c:v>
                </c:pt>
                <c:pt idx="36">
                  <c:v>42901</c:v>
                </c:pt>
                <c:pt idx="37">
                  <c:v>42902</c:v>
                </c:pt>
                <c:pt idx="38">
                  <c:v>42905</c:v>
                </c:pt>
                <c:pt idx="39">
                  <c:v>42906</c:v>
                </c:pt>
                <c:pt idx="40">
                  <c:v>42907</c:v>
                </c:pt>
                <c:pt idx="41">
                  <c:v>42908</c:v>
                </c:pt>
                <c:pt idx="42">
                  <c:v>42909</c:v>
                </c:pt>
                <c:pt idx="43">
                  <c:v>42912</c:v>
                </c:pt>
                <c:pt idx="44">
                  <c:v>42913</c:v>
                </c:pt>
                <c:pt idx="45">
                  <c:v>42914</c:v>
                </c:pt>
                <c:pt idx="46">
                  <c:v>42915</c:v>
                </c:pt>
                <c:pt idx="47">
                  <c:v>42916</c:v>
                </c:pt>
                <c:pt idx="48">
                  <c:v>42919</c:v>
                </c:pt>
                <c:pt idx="49">
                  <c:v>42921</c:v>
                </c:pt>
                <c:pt idx="50">
                  <c:v>42922</c:v>
                </c:pt>
                <c:pt idx="51">
                  <c:v>42923</c:v>
                </c:pt>
                <c:pt idx="52">
                  <c:v>42926</c:v>
                </c:pt>
                <c:pt idx="53">
                  <c:v>42927</c:v>
                </c:pt>
                <c:pt idx="54">
                  <c:v>42928</c:v>
                </c:pt>
                <c:pt idx="55">
                  <c:v>42929</c:v>
                </c:pt>
                <c:pt idx="56">
                  <c:v>42930</c:v>
                </c:pt>
                <c:pt idx="57">
                  <c:v>42933</c:v>
                </c:pt>
                <c:pt idx="58">
                  <c:v>42934</c:v>
                </c:pt>
                <c:pt idx="59">
                  <c:v>42935</c:v>
                </c:pt>
                <c:pt idx="60">
                  <c:v>42936</c:v>
                </c:pt>
                <c:pt idx="61">
                  <c:v>42937</c:v>
                </c:pt>
                <c:pt idx="62">
                  <c:v>42940</c:v>
                </c:pt>
                <c:pt idx="63">
                  <c:v>42941</c:v>
                </c:pt>
                <c:pt idx="64">
                  <c:v>42942</c:v>
                </c:pt>
                <c:pt idx="65">
                  <c:v>42943</c:v>
                </c:pt>
                <c:pt idx="66">
                  <c:v>42944</c:v>
                </c:pt>
                <c:pt idx="67">
                  <c:v>42947</c:v>
                </c:pt>
                <c:pt idx="68">
                  <c:v>42948</c:v>
                </c:pt>
                <c:pt idx="69">
                  <c:v>42949</c:v>
                </c:pt>
                <c:pt idx="70">
                  <c:v>42950</c:v>
                </c:pt>
                <c:pt idx="71">
                  <c:v>42951</c:v>
                </c:pt>
                <c:pt idx="72">
                  <c:v>42954</c:v>
                </c:pt>
                <c:pt idx="73">
                  <c:v>42955</c:v>
                </c:pt>
                <c:pt idx="74">
                  <c:v>42956</c:v>
                </c:pt>
                <c:pt idx="75">
                  <c:v>42957</c:v>
                </c:pt>
                <c:pt idx="76">
                  <c:v>42958</c:v>
                </c:pt>
                <c:pt idx="77">
                  <c:v>42961</c:v>
                </c:pt>
                <c:pt idx="78">
                  <c:v>42962</c:v>
                </c:pt>
                <c:pt idx="79">
                  <c:v>42963</c:v>
                </c:pt>
                <c:pt idx="80">
                  <c:v>42964</c:v>
                </c:pt>
                <c:pt idx="81">
                  <c:v>42965</c:v>
                </c:pt>
                <c:pt idx="82">
                  <c:v>42968</c:v>
                </c:pt>
                <c:pt idx="83">
                  <c:v>42969</c:v>
                </c:pt>
                <c:pt idx="84">
                  <c:v>42970</c:v>
                </c:pt>
                <c:pt idx="85">
                  <c:v>42971</c:v>
                </c:pt>
                <c:pt idx="86">
                  <c:v>42972</c:v>
                </c:pt>
                <c:pt idx="87">
                  <c:v>42975</c:v>
                </c:pt>
                <c:pt idx="88">
                  <c:v>42976</c:v>
                </c:pt>
                <c:pt idx="89">
                  <c:v>42977</c:v>
                </c:pt>
                <c:pt idx="90">
                  <c:v>42978</c:v>
                </c:pt>
                <c:pt idx="91">
                  <c:v>42979</c:v>
                </c:pt>
                <c:pt idx="92">
                  <c:v>42983</c:v>
                </c:pt>
                <c:pt idx="93">
                  <c:v>42984</c:v>
                </c:pt>
                <c:pt idx="94">
                  <c:v>42985</c:v>
                </c:pt>
                <c:pt idx="95">
                  <c:v>42986</c:v>
                </c:pt>
                <c:pt idx="96">
                  <c:v>42989</c:v>
                </c:pt>
                <c:pt idx="97">
                  <c:v>42990</c:v>
                </c:pt>
                <c:pt idx="98">
                  <c:v>42991</c:v>
                </c:pt>
                <c:pt idx="99">
                  <c:v>42992</c:v>
                </c:pt>
                <c:pt idx="100">
                  <c:v>42993</c:v>
                </c:pt>
                <c:pt idx="101">
                  <c:v>42996</c:v>
                </c:pt>
                <c:pt idx="102">
                  <c:v>42997</c:v>
                </c:pt>
                <c:pt idx="103">
                  <c:v>42998</c:v>
                </c:pt>
                <c:pt idx="104">
                  <c:v>42999</c:v>
                </c:pt>
                <c:pt idx="105">
                  <c:v>43000</c:v>
                </c:pt>
                <c:pt idx="106">
                  <c:v>43003</c:v>
                </c:pt>
                <c:pt idx="107">
                  <c:v>43004</c:v>
                </c:pt>
                <c:pt idx="108">
                  <c:v>43005</c:v>
                </c:pt>
                <c:pt idx="109">
                  <c:v>43006</c:v>
                </c:pt>
                <c:pt idx="110">
                  <c:v>43007</c:v>
                </c:pt>
                <c:pt idx="111">
                  <c:v>43010</c:v>
                </c:pt>
                <c:pt idx="112">
                  <c:v>43011</c:v>
                </c:pt>
                <c:pt idx="113">
                  <c:v>43012</c:v>
                </c:pt>
                <c:pt idx="114">
                  <c:v>43013</c:v>
                </c:pt>
                <c:pt idx="115">
                  <c:v>43014</c:v>
                </c:pt>
                <c:pt idx="116">
                  <c:v>43017</c:v>
                </c:pt>
                <c:pt idx="117">
                  <c:v>43018</c:v>
                </c:pt>
                <c:pt idx="118">
                  <c:v>43019</c:v>
                </c:pt>
                <c:pt idx="119">
                  <c:v>43020</c:v>
                </c:pt>
                <c:pt idx="120">
                  <c:v>43021</c:v>
                </c:pt>
                <c:pt idx="121">
                  <c:v>43024</c:v>
                </c:pt>
                <c:pt idx="122">
                  <c:v>43025</c:v>
                </c:pt>
                <c:pt idx="123">
                  <c:v>43026</c:v>
                </c:pt>
                <c:pt idx="124">
                  <c:v>43027</c:v>
                </c:pt>
                <c:pt idx="125">
                  <c:v>43028</c:v>
                </c:pt>
                <c:pt idx="126">
                  <c:v>43031</c:v>
                </c:pt>
                <c:pt idx="127">
                  <c:v>43032</c:v>
                </c:pt>
                <c:pt idx="128">
                  <c:v>43033</c:v>
                </c:pt>
                <c:pt idx="129">
                  <c:v>43034</c:v>
                </c:pt>
                <c:pt idx="130">
                  <c:v>43035</c:v>
                </c:pt>
                <c:pt idx="131">
                  <c:v>43038</c:v>
                </c:pt>
                <c:pt idx="132">
                  <c:v>43039</c:v>
                </c:pt>
                <c:pt idx="133">
                  <c:v>43040</c:v>
                </c:pt>
                <c:pt idx="134">
                  <c:v>43041</c:v>
                </c:pt>
                <c:pt idx="135">
                  <c:v>43042</c:v>
                </c:pt>
                <c:pt idx="136">
                  <c:v>43045</c:v>
                </c:pt>
                <c:pt idx="137">
                  <c:v>43046</c:v>
                </c:pt>
                <c:pt idx="138">
                  <c:v>43047</c:v>
                </c:pt>
                <c:pt idx="139">
                  <c:v>43048</c:v>
                </c:pt>
                <c:pt idx="140">
                  <c:v>43049</c:v>
                </c:pt>
                <c:pt idx="141">
                  <c:v>43052</c:v>
                </c:pt>
                <c:pt idx="142">
                  <c:v>43053</c:v>
                </c:pt>
                <c:pt idx="143">
                  <c:v>43054</c:v>
                </c:pt>
                <c:pt idx="144">
                  <c:v>43055</c:v>
                </c:pt>
                <c:pt idx="145">
                  <c:v>43056</c:v>
                </c:pt>
                <c:pt idx="146">
                  <c:v>43059</c:v>
                </c:pt>
                <c:pt idx="147">
                  <c:v>43060</c:v>
                </c:pt>
                <c:pt idx="148">
                  <c:v>43061</c:v>
                </c:pt>
                <c:pt idx="149">
                  <c:v>43063</c:v>
                </c:pt>
                <c:pt idx="150">
                  <c:v>43066</c:v>
                </c:pt>
                <c:pt idx="151">
                  <c:v>43067</c:v>
                </c:pt>
                <c:pt idx="152">
                  <c:v>43068</c:v>
                </c:pt>
                <c:pt idx="153">
                  <c:v>43069</c:v>
                </c:pt>
                <c:pt idx="154">
                  <c:v>43070</c:v>
                </c:pt>
                <c:pt idx="155">
                  <c:v>43073</c:v>
                </c:pt>
                <c:pt idx="156">
                  <c:v>43074</c:v>
                </c:pt>
                <c:pt idx="157">
                  <c:v>43075</c:v>
                </c:pt>
                <c:pt idx="158">
                  <c:v>43076</c:v>
                </c:pt>
                <c:pt idx="159">
                  <c:v>43077</c:v>
                </c:pt>
                <c:pt idx="160">
                  <c:v>43080</c:v>
                </c:pt>
                <c:pt idx="161">
                  <c:v>43081</c:v>
                </c:pt>
                <c:pt idx="162">
                  <c:v>43082</c:v>
                </c:pt>
                <c:pt idx="163">
                  <c:v>43083</c:v>
                </c:pt>
                <c:pt idx="164">
                  <c:v>43084</c:v>
                </c:pt>
                <c:pt idx="165">
                  <c:v>43087</c:v>
                </c:pt>
                <c:pt idx="166">
                  <c:v>43088</c:v>
                </c:pt>
                <c:pt idx="167">
                  <c:v>43089</c:v>
                </c:pt>
                <c:pt idx="168">
                  <c:v>43090</c:v>
                </c:pt>
                <c:pt idx="169">
                  <c:v>43091</c:v>
                </c:pt>
                <c:pt idx="170">
                  <c:v>43095</c:v>
                </c:pt>
                <c:pt idx="171">
                  <c:v>43096</c:v>
                </c:pt>
                <c:pt idx="172">
                  <c:v>43097</c:v>
                </c:pt>
                <c:pt idx="173">
                  <c:v>43098</c:v>
                </c:pt>
                <c:pt idx="174">
                  <c:v>43102</c:v>
                </c:pt>
                <c:pt idx="175">
                  <c:v>43103</c:v>
                </c:pt>
                <c:pt idx="176">
                  <c:v>43104</c:v>
                </c:pt>
                <c:pt idx="177">
                  <c:v>43105</c:v>
                </c:pt>
                <c:pt idx="178">
                  <c:v>43108</c:v>
                </c:pt>
                <c:pt idx="179">
                  <c:v>43109</c:v>
                </c:pt>
                <c:pt idx="180">
                  <c:v>43110</c:v>
                </c:pt>
                <c:pt idx="181">
                  <c:v>43111</c:v>
                </c:pt>
                <c:pt idx="182">
                  <c:v>43112</c:v>
                </c:pt>
                <c:pt idx="183">
                  <c:v>43116</c:v>
                </c:pt>
                <c:pt idx="184">
                  <c:v>43117</c:v>
                </c:pt>
                <c:pt idx="185">
                  <c:v>43118</c:v>
                </c:pt>
                <c:pt idx="186">
                  <c:v>43119</c:v>
                </c:pt>
                <c:pt idx="187">
                  <c:v>43122</c:v>
                </c:pt>
                <c:pt idx="188">
                  <c:v>43123</c:v>
                </c:pt>
                <c:pt idx="189">
                  <c:v>43124</c:v>
                </c:pt>
                <c:pt idx="190">
                  <c:v>43125</c:v>
                </c:pt>
                <c:pt idx="191">
                  <c:v>43126</c:v>
                </c:pt>
                <c:pt idx="192">
                  <c:v>43129</c:v>
                </c:pt>
                <c:pt idx="193">
                  <c:v>43130</c:v>
                </c:pt>
                <c:pt idx="194">
                  <c:v>43131</c:v>
                </c:pt>
                <c:pt idx="195">
                  <c:v>43132</c:v>
                </c:pt>
                <c:pt idx="196">
                  <c:v>43133</c:v>
                </c:pt>
                <c:pt idx="197">
                  <c:v>43136</c:v>
                </c:pt>
                <c:pt idx="198">
                  <c:v>43137</c:v>
                </c:pt>
                <c:pt idx="199">
                  <c:v>43138</c:v>
                </c:pt>
                <c:pt idx="200">
                  <c:v>43139</c:v>
                </c:pt>
                <c:pt idx="201">
                  <c:v>43140</c:v>
                </c:pt>
                <c:pt idx="202">
                  <c:v>43143</c:v>
                </c:pt>
                <c:pt idx="203">
                  <c:v>43144</c:v>
                </c:pt>
                <c:pt idx="204">
                  <c:v>43145</c:v>
                </c:pt>
                <c:pt idx="205">
                  <c:v>43146</c:v>
                </c:pt>
                <c:pt idx="206">
                  <c:v>43147</c:v>
                </c:pt>
                <c:pt idx="207">
                  <c:v>43151</c:v>
                </c:pt>
                <c:pt idx="208">
                  <c:v>43152</c:v>
                </c:pt>
                <c:pt idx="209">
                  <c:v>43153</c:v>
                </c:pt>
                <c:pt idx="210">
                  <c:v>43154</c:v>
                </c:pt>
                <c:pt idx="211">
                  <c:v>43157</c:v>
                </c:pt>
                <c:pt idx="212">
                  <c:v>43158</c:v>
                </c:pt>
                <c:pt idx="213">
                  <c:v>43159</c:v>
                </c:pt>
                <c:pt idx="214">
                  <c:v>43160</c:v>
                </c:pt>
                <c:pt idx="215">
                  <c:v>43161</c:v>
                </c:pt>
                <c:pt idx="216">
                  <c:v>43164</c:v>
                </c:pt>
                <c:pt idx="217">
                  <c:v>43165</c:v>
                </c:pt>
                <c:pt idx="218">
                  <c:v>43166</c:v>
                </c:pt>
                <c:pt idx="219">
                  <c:v>43167</c:v>
                </c:pt>
                <c:pt idx="220">
                  <c:v>43168</c:v>
                </c:pt>
                <c:pt idx="221">
                  <c:v>43171</c:v>
                </c:pt>
                <c:pt idx="222">
                  <c:v>43172</c:v>
                </c:pt>
                <c:pt idx="223">
                  <c:v>43173</c:v>
                </c:pt>
                <c:pt idx="224">
                  <c:v>43174</c:v>
                </c:pt>
                <c:pt idx="225">
                  <c:v>43175</c:v>
                </c:pt>
                <c:pt idx="226">
                  <c:v>43178</c:v>
                </c:pt>
                <c:pt idx="227">
                  <c:v>43179</c:v>
                </c:pt>
                <c:pt idx="228">
                  <c:v>43180</c:v>
                </c:pt>
                <c:pt idx="229">
                  <c:v>43181</c:v>
                </c:pt>
                <c:pt idx="230">
                  <c:v>43182</c:v>
                </c:pt>
                <c:pt idx="231">
                  <c:v>43185</c:v>
                </c:pt>
                <c:pt idx="232">
                  <c:v>43186</c:v>
                </c:pt>
                <c:pt idx="233">
                  <c:v>43187</c:v>
                </c:pt>
                <c:pt idx="234">
                  <c:v>43188</c:v>
                </c:pt>
                <c:pt idx="235">
                  <c:v>43192</c:v>
                </c:pt>
                <c:pt idx="236">
                  <c:v>43193</c:v>
                </c:pt>
                <c:pt idx="237">
                  <c:v>43194</c:v>
                </c:pt>
                <c:pt idx="238">
                  <c:v>43195</c:v>
                </c:pt>
                <c:pt idx="239">
                  <c:v>43196</c:v>
                </c:pt>
                <c:pt idx="240">
                  <c:v>43199</c:v>
                </c:pt>
                <c:pt idx="241">
                  <c:v>43200</c:v>
                </c:pt>
                <c:pt idx="242">
                  <c:v>43201</c:v>
                </c:pt>
                <c:pt idx="243">
                  <c:v>43202</c:v>
                </c:pt>
                <c:pt idx="244">
                  <c:v>43203</c:v>
                </c:pt>
                <c:pt idx="245">
                  <c:v>43206</c:v>
                </c:pt>
                <c:pt idx="246">
                  <c:v>43207</c:v>
                </c:pt>
                <c:pt idx="247">
                  <c:v>43208</c:v>
                </c:pt>
                <c:pt idx="248">
                  <c:v>43209</c:v>
                </c:pt>
                <c:pt idx="249">
                  <c:v>43210</c:v>
                </c:pt>
                <c:pt idx="250">
                  <c:v>43213</c:v>
                </c:pt>
                <c:pt idx="251">
                  <c:v>43214</c:v>
                </c:pt>
                <c:pt idx="252">
                  <c:v>43215</c:v>
                </c:pt>
                <c:pt idx="253">
                  <c:v>43216</c:v>
                </c:pt>
                <c:pt idx="254">
                  <c:v>43217</c:v>
                </c:pt>
                <c:pt idx="255">
                  <c:v>43220</c:v>
                </c:pt>
                <c:pt idx="256">
                  <c:v>43221</c:v>
                </c:pt>
                <c:pt idx="257">
                  <c:v>43222</c:v>
                </c:pt>
                <c:pt idx="258">
                  <c:v>43223</c:v>
                </c:pt>
                <c:pt idx="259">
                  <c:v>43224</c:v>
                </c:pt>
                <c:pt idx="260">
                  <c:v>43227</c:v>
                </c:pt>
                <c:pt idx="261">
                  <c:v>43228</c:v>
                </c:pt>
                <c:pt idx="262">
                  <c:v>43229</c:v>
                </c:pt>
                <c:pt idx="263">
                  <c:v>43230</c:v>
                </c:pt>
                <c:pt idx="264">
                  <c:v>43231</c:v>
                </c:pt>
                <c:pt idx="265">
                  <c:v>43234</c:v>
                </c:pt>
                <c:pt idx="266">
                  <c:v>43235</c:v>
                </c:pt>
                <c:pt idx="267">
                  <c:v>43236</c:v>
                </c:pt>
                <c:pt idx="268">
                  <c:v>43237</c:v>
                </c:pt>
                <c:pt idx="269">
                  <c:v>43238</c:v>
                </c:pt>
                <c:pt idx="270">
                  <c:v>43241</c:v>
                </c:pt>
                <c:pt idx="271">
                  <c:v>43242</c:v>
                </c:pt>
                <c:pt idx="272">
                  <c:v>43243</c:v>
                </c:pt>
                <c:pt idx="273">
                  <c:v>43244</c:v>
                </c:pt>
                <c:pt idx="274">
                  <c:v>43245</c:v>
                </c:pt>
                <c:pt idx="275">
                  <c:v>43249</c:v>
                </c:pt>
                <c:pt idx="276">
                  <c:v>43250</c:v>
                </c:pt>
                <c:pt idx="277">
                  <c:v>43251</c:v>
                </c:pt>
                <c:pt idx="278">
                  <c:v>43252</c:v>
                </c:pt>
                <c:pt idx="279">
                  <c:v>43255</c:v>
                </c:pt>
                <c:pt idx="280">
                  <c:v>43256</c:v>
                </c:pt>
                <c:pt idx="281">
                  <c:v>43257</c:v>
                </c:pt>
                <c:pt idx="282">
                  <c:v>43258</c:v>
                </c:pt>
                <c:pt idx="283">
                  <c:v>43259</c:v>
                </c:pt>
                <c:pt idx="284">
                  <c:v>43262</c:v>
                </c:pt>
                <c:pt idx="285">
                  <c:v>43263</c:v>
                </c:pt>
                <c:pt idx="286">
                  <c:v>43264</c:v>
                </c:pt>
                <c:pt idx="287">
                  <c:v>43265</c:v>
                </c:pt>
                <c:pt idx="288">
                  <c:v>43266</c:v>
                </c:pt>
                <c:pt idx="289">
                  <c:v>43269</c:v>
                </c:pt>
                <c:pt idx="290">
                  <c:v>43270</c:v>
                </c:pt>
                <c:pt idx="291">
                  <c:v>43271</c:v>
                </c:pt>
                <c:pt idx="292">
                  <c:v>43272</c:v>
                </c:pt>
                <c:pt idx="293">
                  <c:v>43273</c:v>
                </c:pt>
                <c:pt idx="294">
                  <c:v>43276</c:v>
                </c:pt>
                <c:pt idx="295">
                  <c:v>43277</c:v>
                </c:pt>
                <c:pt idx="296">
                  <c:v>43278</c:v>
                </c:pt>
                <c:pt idx="297">
                  <c:v>43279</c:v>
                </c:pt>
                <c:pt idx="298">
                  <c:v>43280</c:v>
                </c:pt>
                <c:pt idx="299">
                  <c:v>43283</c:v>
                </c:pt>
                <c:pt idx="300">
                  <c:v>43284</c:v>
                </c:pt>
                <c:pt idx="301">
                  <c:v>43286</c:v>
                </c:pt>
                <c:pt idx="302">
                  <c:v>43287</c:v>
                </c:pt>
                <c:pt idx="303">
                  <c:v>43290</c:v>
                </c:pt>
                <c:pt idx="304">
                  <c:v>43291</c:v>
                </c:pt>
                <c:pt idx="305">
                  <c:v>43292</c:v>
                </c:pt>
                <c:pt idx="306">
                  <c:v>43293</c:v>
                </c:pt>
                <c:pt idx="307">
                  <c:v>43294</c:v>
                </c:pt>
                <c:pt idx="308">
                  <c:v>43297</c:v>
                </c:pt>
                <c:pt idx="309">
                  <c:v>43298</c:v>
                </c:pt>
                <c:pt idx="310">
                  <c:v>43299</c:v>
                </c:pt>
                <c:pt idx="311">
                  <c:v>43300</c:v>
                </c:pt>
                <c:pt idx="312">
                  <c:v>43301</c:v>
                </c:pt>
                <c:pt idx="313">
                  <c:v>43304</c:v>
                </c:pt>
                <c:pt idx="314">
                  <c:v>43305</c:v>
                </c:pt>
                <c:pt idx="315">
                  <c:v>43306</c:v>
                </c:pt>
                <c:pt idx="316">
                  <c:v>43307</c:v>
                </c:pt>
                <c:pt idx="317">
                  <c:v>43308</c:v>
                </c:pt>
                <c:pt idx="318">
                  <c:v>43311</c:v>
                </c:pt>
                <c:pt idx="319">
                  <c:v>43312</c:v>
                </c:pt>
                <c:pt idx="320">
                  <c:v>43313</c:v>
                </c:pt>
                <c:pt idx="321">
                  <c:v>43314</c:v>
                </c:pt>
                <c:pt idx="322">
                  <c:v>43315</c:v>
                </c:pt>
                <c:pt idx="323">
                  <c:v>43318</c:v>
                </c:pt>
                <c:pt idx="324">
                  <c:v>43319</c:v>
                </c:pt>
                <c:pt idx="325">
                  <c:v>43320</c:v>
                </c:pt>
                <c:pt idx="326">
                  <c:v>43321</c:v>
                </c:pt>
                <c:pt idx="327">
                  <c:v>43322</c:v>
                </c:pt>
                <c:pt idx="328">
                  <c:v>43325</c:v>
                </c:pt>
                <c:pt idx="329">
                  <c:v>43326</c:v>
                </c:pt>
                <c:pt idx="330">
                  <c:v>43327</c:v>
                </c:pt>
                <c:pt idx="331">
                  <c:v>43328</c:v>
                </c:pt>
                <c:pt idx="332">
                  <c:v>43329</c:v>
                </c:pt>
                <c:pt idx="333">
                  <c:v>43332</c:v>
                </c:pt>
                <c:pt idx="334">
                  <c:v>43333</c:v>
                </c:pt>
                <c:pt idx="335">
                  <c:v>43334</c:v>
                </c:pt>
                <c:pt idx="336">
                  <c:v>43335</c:v>
                </c:pt>
                <c:pt idx="337">
                  <c:v>43336</c:v>
                </c:pt>
                <c:pt idx="338">
                  <c:v>43339</c:v>
                </c:pt>
                <c:pt idx="339">
                  <c:v>43340</c:v>
                </c:pt>
                <c:pt idx="340">
                  <c:v>43341</c:v>
                </c:pt>
                <c:pt idx="341">
                  <c:v>43342</c:v>
                </c:pt>
                <c:pt idx="342">
                  <c:v>43343</c:v>
                </c:pt>
                <c:pt idx="343">
                  <c:v>43347</c:v>
                </c:pt>
                <c:pt idx="344">
                  <c:v>43348</c:v>
                </c:pt>
                <c:pt idx="345">
                  <c:v>43349</c:v>
                </c:pt>
                <c:pt idx="346">
                  <c:v>43350</c:v>
                </c:pt>
                <c:pt idx="347">
                  <c:v>43353</c:v>
                </c:pt>
                <c:pt idx="348">
                  <c:v>43354</c:v>
                </c:pt>
                <c:pt idx="349">
                  <c:v>43355</c:v>
                </c:pt>
                <c:pt idx="350">
                  <c:v>43356</c:v>
                </c:pt>
                <c:pt idx="351">
                  <c:v>43357</c:v>
                </c:pt>
                <c:pt idx="352">
                  <c:v>43360</c:v>
                </c:pt>
                <c:pt idx="353">
                  <c:v>43361</c:v>
                </c:pt>
                <c:pt idx="354">
                  <c:v>43362</c:v>
                </c:pt>
                <c:pt idx="355">
                  <c:v>43363</c:v>
                </c:pt>
                <c:pt idx="356">
                  <c:v>43364</c:v>
                </c:pt>
                <c:pt idx="357">
                  <c:v>43367</c:v>
                </c:pt>
                <c:pt idx="358">
                  <c:v>43368</c:v>
                </c:pt>
                <c:pt idx="359">
                  <c:v>43369</c:v>
                </c:pt>
                <c:pt idx="360">
                  <c:v>43370</c:v>
                </c:pt>
                <c:pt idx="361">
                  <c:v>43371</c:v>
                </c:pt>
                <c:pt idx="362">
                  <c:v>43374</c:v>
                </c:pt>
                <c:pt idx="363">
                  <c:v>43375</c:v>
                </c:pt>
                <c:pt idx="364">
                  <c:v>43376</c:v>
                </c:pt>
                <c:pt idx="365">
                  <c:v>43377</c:v>
                </c:pt>
                <c:pt idx="366">
                  <c:v>43378</c:v>
                </c:pt>
                <c:pt idx="367">
                  <c:v>43381</c:v>
                </c:pt>
                <c:pt idx="368">
                  <c:v>43382</c:v>
                </c:pt>
                <c:pt idx="369">
                  <c:v>43383</c:v>
                </c:pt>
                <c:pt idx="370">
                  <c:v>43384</c:v>
                </c:pt>
                <c:pt idx="371">
                  <c:v>43385</c:v>
                </c:pt>
                <c:pt idx="372">
                  <c:v>43388</c:v>
                </c:pt>
                <c:pt idx="373">
                  <c:v>43389</c:v>
                </c:pt>
                <c:pt idx="374">
                  <c:v>43390</c:v>
                </c:pt>
                <c:pt idx="375">
                  <c:v>43391</c:v>
                </c:pt>
                <c:pt idx="376">
                  <c:v>43392</c:v>
                </c:pt>
                <c:pt idx="377">
                  <c:v>43395</c:v>
                </c:pt>
                <c:pt idx="378">
                  <c:v>43396</c:v>
                </c:pt>
                <c:pt idx="379">
                  <c:v>43397</c:v>
                </c:pt>
                <c:pt idx="380">
                  <c:v>43398</c:v>
                </c:pt>
                <c:pt idx="381">
                  <c:v>43399</c:v>
                </c:pt>
                <c:pt idx="382">
                  <c:v>43402</c:v>
                </c:pt>
                <c:pt idx="383">
                  <c:v>43403</c:v>
                </c:pt>
                <c:pt idx="384">
                  <c:v>43404</c:v>
                </c:pt>
                <c:pt idx="385">
                  <c:v>43405</c:v>
                </c:pt>
                <c:pt idx="386">
                  <c:v>43406</c:v>
                </c:pt>
                <c:pt idx="387">
                  <c:v>43409</c:v>
                </c:pt>
                <c:pt idx="388">
                  <c:v>43410</c:v>
                </c:pt>
                <c:pt idx="389">
                  <c:v>43411</c:v>
                </c:pt>
                <c:pt idx="390">
                  <c:v>43412</c:v>
                </c:pt>
                <c:pt idx="391">
                  <c:v>43413</c:v>
                </c:pt>
                <c:pt idx="392">
                  <c:v>43416</c:v>
                </c:pt>
                <c:pt idx="393">
                  <c:v>43417</c:v>
                </c:pt>
                <c:pt idx="394">
                  <c:v>43418</c:v>
                </c:pt>
                <c:pt idx="395">
                  <c:v>43419</c:v>
                </c:pt>
                <c:pt idx="396">
                  <c:v>43420</c:v>
                </c:pt>
                <c:pt idx="397">
                  <c:v>43423</c:v>
                </c:pt>
                <c:pt idx="398">
                  <c:v>43424</c:v>
                </c:pt>
                <c:pt idx="399">
                  <c:v>43425</c:v>
                </c:pt>
                <c:pt idx="400">
                  <c:v>43427</c:v>
                </c:pt>
                <c:pt idx="401">
                  <c:v>43430</c:v>
                </c:pt>
                <c:pt idx="402">
                  <c:v>43431</c:v>
                </c:pt>
                <c:pt idx="403">
                  <c:v>43432</c:v>
                </c:pt>
                <c:pt idx="404">
                  <c:v>43433</c:v>
                </c:pt>
                <c:pt idx="405">
                  <c:v>43434</c:v>
                </c:pt>
                <c:pt idx="406">
                  <c:v>43437</c:v>
                </c:pt>
                <c:pt idx="407">
                  <c:v>43438</c:v>
                </c:pt>
                <c:pt idx="408">
                  <c:v>43440</c:v>
                </c:pt>
                <c:pt idx="409">
                  <c:v>43441</c:v>
                </c:pt>
                <c:pt idx="410">
                  <c:v>43444</c:v>
                </c:pt>
                <c:pt idx="411">
                  <c:v>43445</c:v>
                </c:pt>
                <c:pt idx="412">
                  <c:v>43446</c:v>
                </c:pt>
                <c:pt idx="413">
                  <c:v>43447</c:v>
                </c:pt>
                <c:pt idx="414">
                  <c:v>43448</c:v>
                </c:pt>
                <c:pt idx="415">
                  <c:v>43451</c:v>
                </c:pt>
                <c:pt idx="416">
                  <c:v>43452</c:v>
                </c:pt>
                <c:pt idx="417">
                  <c:v>43453</c:v>
                </c:pt>
                <c:pt idx="418">
                  <c:v>43454</c:v>
                </c:pt>
                <c:pt idx="419">
                  <c:v>43455</c:v>
                </c:pt>
                <c:pt idx="420">
                  <c:v>43458</c:v>
                </c:pt>
                <c:pt idx="421">
                  <c:v>43460</c:v>
                </c:pt>
                <c:pt idx="422">
                  <c:v>43461</c:v>
                </c:pt>
                <c:pt idx="423">
                  <c:v>43462</c:v>
                </c:pt>
                <c:pt idx="424">
                  <c:v>43465</c:v>
                </c:pt>
                <c:pt idx="425">
                  <c:v>43467</c:v>
                </c:pt>
                <c:pt idx="426">
                  <c:v>43468</c:v>
                </c:pt>
                <c:pt idx="427">
                  <c:v>43469</c:v>
                </c:pt>
                <c:pt idx="428">
                  <c:v>43472</c:v>
                </c:pt>
                <c:pt idx="429">
                  <c:v>43473</c:v>
                </c:pt>
                <c:pt idx="430">
                  <c:v>43474</c:v>
                </c:pt>
                <c:pt idx="431">
                  <c:v>43475</c:v>
                </c:pt>
                <c:pt idx="432">
                  <c:v>43476</c:v>
                </c:pt>
                <c:pt idx="433">
                  <c:v>43479</c:v>
                </c:pt>
                <c:pt idx="434">
                  <c:v>43480</c:v>
                </c:pt>
                <c:pt idx="435">
                  <c:v>43481</c:v>
                </c:pt>
                <c:pt idx="436">
                  <c:v>43482</c:v>
                </c:pt>
                <c:pt idx="437">
                  <c:v>43483</c:v>
                </c:pt>
                <c:pt idx="438">
                  <c:v>43487</c:v>
                </c:pt>
                <c:pt idx="439">
                  <c:v>43488</c:v>
                </c:pt>
                <c:pt idx="440">
                  <c:v>43489</c:v>
                </c:pt>
                <c:pt idx="441">
                  <c:v>43490</c:v>
                </c:pt>
                <c:pt idx="442">
                  <c:v>43493</c:v>
                </c:pt>
                <c:pt idx="443">
                  <c:v>43494</c:v>
                </c:pt>
                <c:pt idx="444">
                  <c:v>43495</c:v>
                </c:pt>
                <c:pt idx="445">
                  <c:v>43496</c:v>
                </c:pt>
                <c:pt idx="446">
                  <c:v>43497</c:v>
                </c:pt>
                <c:pt idx="447">
                  <c:v>43500</c:v>
                </c:pt>
                <c:pt idx="448">
                  <c:v>43501</c:v>
                </c:pt>
                <c:pt idx="449">
                  <c:v>43502</c:v>
                </c:pt>
                <c:pt idx="450">
                  <c:v>43503</c:v>
                </c:pt>
                <c:pt idx="451">
                  <c:v>43504</c:v>
                </c:pt>
                <c:pt idx="452">
                  <c:v>43507</c:v>
                </c:pt>
                <c:pt idx="453">
                  <c:v>43508</c:v>
                </c:pt>
                <c:pt idx="454">
                  <c:v>43509</c:v>
                </c:pt>
                <c:pt idx="455">
                  <c:v>43510</c:v>
                </c:pt>
                <c:pt idx="456">
                  <c:v>43511</c:v>
                </c:pt>
                <c:pt idx="457">
                  <c:v>43515</c:v>
                </c:pt>
                <c:pt idx="458">
                  <c:v>43516</c:v>
                </c:pt>
                <c:pt idx="459">
                  <c:v>43517</c:v>
                </c:pt>
                <c:pt idx="460">
                  <c:v>43518</c:v>
                </c:pt>
                <c:pt idx="461">
                  <c:v>43521</c:v>
                </c:pt>
                <c:pt idx="462">
                  <c:v>43522</c:v>
                </c:pt>
                <c:pt idx="463">
                  <c:v>43523</c:v>
                </c:pt>
                <c:pt idx="464">
                  <c:v>43524</c:v>
                </c:pt>
                <c:pt idx="465">
                  <c:v>43525</c:v>
                </c:pt>
                <c:pt idx="466">
                  <c:v>43528</c:v>
                </c:pt>
                <c:pt idx="467">
                  <c:v>43529</c:v>
                </c:pt>
                <c:pt idx="468">
                  <c:v>43530</c:v>
                </c:pt>
                <c:pt idx="469">
                  <c:v>43531</c:v>
                </c:pt>
                <c:pt idx="470">
                  <c:v>43532</c:v>
                </c:pt>
                <c:pt idx="471">
                  <c:v>43535</c:v>
                </c:pt>
                <c:pt idx="472">
                  <c:v>43536</c:v>
                </c:pt>
                <c:pt idx="473">
                  <c:v>43537</c:v>
                </c:pt>
                <c:pt idx="474">
                  <c:v>43538</c:v>
                </c:pt>
                <c:pt idx="475">
                  <c:v>43539</c:v>
                </c:pt>
                <c:pt idx="476">
                  <c:v>43542</c:v>
                </c:pt>
                <c:pt idx="477">
                  <c:v>43543</c:v>
                </c:pt>
                <c:pt idx="478">
                  <c:v>43544</c:v>
                </c:pt>
                <c:pt idx="479">
                  <c:v>43545</c:v>
                </c:pt>
                <c:pt idx="480">
                  <c:v>43546</c:v>
                </c:pt>
                <c:pt idx="481">
                  <c:v>43549</c:v>
                </c:pt>
                <c:pt idx="482">
                  <c:v>43550</c:v>
                </c:pt>
                <c:pt idx="483">
                  <c:v>43551</c:v>
                </c:pt>
                <c:pt idx="484">
                  <c:v>43552</c:v>
                </c:pt>
                <c:pt idx="485">
                  <c:v>43553</c:v>
                </c:pt>
                <c:pt idx="486">
                  <c:v>43556</c:v>
                </c:pt>
                <c:pt idx="487">
                  <c:v>43557</c:v>
                </c:pt>
                <c:pt idx="488">
                  <c:v>43558</c:v>
                </c:pt>
                <c:pt idx="489">
                  <c:v>43559</c:v>
                </c:pt>
                <c:pt idx="490">
                  <c:v>43560</c:v>
                </c:pt>
                <c:pt idx="491">
                  <c:v>43563</c:v>
                </c:pt>
                <c:pt idx="492">
                  <c:v>43564</c:v>
                </c:pt>
                <c:pt idx="493">
                  <c:v>43565</c:v>
                </c:pt>
                <c:pt idx="494">
                  <c:v>43566</c:v>
                </c:pt>
                <c:pt idx="495">
                  <c:v>43567</c:v>
                </c:pt>
                <c:pt idx="496">
                  <c:v>43570</c:v>
                </c:pt>
                <c:pt idx="497">
                  <c:v>43571</c:v>
                </c:pt>
                <c:pt idx="498">
                  <c:v>43572</c:v>
                </c:pt>
                <c:pt idx="499">
                  <c:v>43573</c:v>
                </c:pt>
                <c:pt idx="500">
                  <c:v>43577</c:v>
                </c:pt>
                <c:pt idx="501">
                  <c:v>43578</c:v>
                </c:pt>
                <c:pt idx="502">
                  <c:v>43579</c:v>
                </c:pt>
                <c:pt idx="503">
                  <c:v>43580</c:v>
                </c:pt>
                <c:pt idx="504">
                  <c:v>43581</c:v>
                </c:pt>
                <c:pt idx="505">
                  <c:v>43584</c:v>
                </c:pt>
                <c:pt idx="506">
                  <c:v>43585</c:v>
                </c:pt>
                <c:pt idx="507">
                  <c:v>43586</c:v>
                </c:pt>
                <c:pt idx="508">
                  <c:v>43587</c:v>
                </c:pt>
                <c:pt idx="509">
                  <c:v>43588</c:v>
                </c:pt>
                <c:pt idx="510">
                  <c:v>43591</c:v>
                </c:pt>
                <c:pt idx="511">
                  <c:v>43592</c:v>
                </c:pt>
                <c:pt idx="512">
                  <c:v>43593</c:v>
                </c:pt>
                <c:pt idx="513">
                  <c:v>43594</c:v>
                </c:pt>
                <c:pt idx="514">
                  <c:v>43595</c:v>
                </c:pt>
                <c:pt idx="515">
                  <c:v>43598</c:v>
                </c:pt>
                <c:pt idx="516">
                  <c:v>43599</c:v>
                </c:pt>
                <c:pt idx="517">
                  <c:v>43600</c:v>
                </c:pt>
                <c:pt idx="518">
                  <c:v>43601</c:v>
                </c:pt>
                <c:pt idx="519">
                  <c:v>43602</c:v>
                </c:pt>
                <c:pt idx="520">
                  <c:v>43605</c:v>
                </c:pt>
                <c:pt idx="521">
                  <c:v>43606</c:v>
                </c:pt>
                <c:pt idx="522">
                  <c:v>43607</c:v>
                </c:pt>
                <c:pt idx="523">
                  <c:v>43608</c:v>
                </c:pt>
                <c:pt idx="524">
                  <c:v>43609</c:v>
                </c:pt>
                <c:pt idx="525">
                  <c:v>43613</c:v>
                </c:pt>
                <c:pt idx="526">
                  <c:v>43614</c:v>
                </c:pt>
                <c:pt idx="527">
                  <c:v>43615</c:v>
                </c:pt>
                <c:pt idx="528">
                  <c:v>43616</c:v>
                </c:pt>
                <c:pt idx="529">
                  <c:v>43619</c:v>
                </c:pt>
                <c:pt idx="530">
                  <c:v>43620</c:v>
                </c:pt>
                <c:pt idx="531">
                  <c:v>43621</c:v>
                </c:pt>
                <c:pt idx="532">
                  <c:v>43622</c:v>
                </c:pt>
                <c:pt idx="533">
                  <c:v>43623</c:v>
                </c:pt>
                <c:pt idx="534">
                  <c:v>43626</c:v>
                </c:pt>
                <c:pt idx="535">
                  <c:v>43627</c:v>
                </c:pt>
                <c:pt idx="536">
                  <c:v>43628</c:v>
                </c:pt>
                <c:pt idx="537">
                  <c:v>43629</c:v>
                </c:pt>
                <c:pt idx="538">
                  <c:v>43630</c:v>
                </c:pt>
                <c:pt idx="539">
                  <c:v>43633</c:v>
                </c:pt>
                <c:pt idx="540">
                  <c:v>43634</c:v>
                </c:pt>
                <c:pt idx="541">
                  <c:v>43635</c:v>
                </c:pt>
                <c:pt idx="542">
                  <c:v>43636</c:v>
                </c:pt>
                <c:pt idx="543">
                  <c:v>43637</c:v>
                </c:pt>
                <c:pt idx="544">
                  <c:v>43640</c:v>
                </c:pt>
                <c:pt idx="545">
                  <c:v>43641</c:v>
                </c:pt>
                <c:pt idx="546">
                  <c:v>43642</c:v>
                </c:pt>
                <c:pt idx="547">
                  <c:v>43643</c:v>
                </c:pt>
                <c:pt idx="548">
                  <c:v>43644</c:v>
                </c:pt>
                <c:pt idx="549">
                  <c:v>43647</c:v>
                </c:pt>
                <c:pt idx="550">
                  <c:v>43648</c:v>
                </c:pt>
                <c:pt idx="551">
                  <c:v>43649</c:v>
                </c:pt>
                <c:pt idx="552">
                  <c:v>43651</c:v>
                </c:pt>
                <c:pt idx="553">
                  <c:v>43654</c:v>
                </c:pt>
                <c:pt idx="554">
                  <c:v>43655</c:v>
                </c:pt>
                <c:pt idx="555">
                  <c:v>43656</c:v>
                </c:pt>
                <c:pt idx="556">
                  <c:v>43657</c:v>
                </c:pt>
                <c:pt idx="557">
                  <c:v>43658</c:v>
                </c:pt>
                <c:pt idx="558">
                  <c:v>43661</c:v>
                </c:pt>
                <c:pt idx="559">
                  <c:v>43662</c:v>
                </c:pt>
                <c:pt idx="560">
                  <c:v>43663</c:v>
                </c:pt>
                <c:pt idx="561">
                  <c:v>43664</c:v>
                </c:pt>
                <c:pt idx="562">
                  <c:v>43665</c:v>
                </c:pt>
                <c:pt idx="563">
                  <c:v>43668</c:v>
                </c:pt>
                <c:pt idx="564">
                  <c:v>43669</c:v>
                </c:pt>
                <c:pt idx="565">
                  <c:v>43670</c:v>
                </c:pt>
                <c:pt idx="566">
                  <c:v>43671</c:v>
                </c:pt>
                <c:pt idx="567">
                  <c:v>43672</c:v>
                </c:pt>
                <c:pt idx="568">
                  <c:v>43675</c:v>
                </c:pt>
                <c:pt idx="569">
                  <c:v>43676</c:v>
                </c:pt>
                <c:pt idx="570">
                  <c:v>43677</c:v>
                </c:pt>
                <c:pt idx="571">
                  <c:v>43678</c:v>
                </c:pt>
                <c:pt idx="572">
                  <c:v>43679</c:v>
                </c:pt>
                <c:pt idx="573">
                  <c:v>43682</c:v>
                </c:pt>
                <c:pt idx="574">
                  <c:v>43683</c:v>
                </c:pt>
                <c:pt idx="575">
                  <c:v>43684</c:v>
                </c:pt>
                <c:pt idx="576">
                  <c:v>43685</c:v>
                </c:pt>
                <c:pt idx="577">
                  <c:v>43686</c:v>
                </c:pt>
                <c:pt idx="578">
                  <c:v>43689</c:v>
                </c:pt>
                <c:pt idx="579">
                  <c:v>43690</c:v>
                </c:pt>
                <c:pt idx="580">
                  <c:v>43691</c:v>
                </c:pt>
                <c:pt idx="581">
                  <c:v>43692</c:v>
                </c:pt>
                <c:pt idx="582">
                  <c:v>43693</c:v>
                </c:pt>
                <c:pt idx="583">
                  <c:v>43696</c:v>
                </c:pt>
                <c:pt idx="584">
                  <c:v>43697</c:v>
                </c:pt>
                <c:pt idx="585">
                  <c:v>43698</c:v>
                </c:pt>
                <c:pt idx="586">
                  <c:v>43699</c:v>
                </c:pt>
                <c:pt idx="587">
                  <c:v>43700</c:v>
                </c:pt>
                <c:pt idx="588">
                  <c:v>43703</c:v>
                </c:pt>
                <c:pt idx="589">
                  <c:v>43704</c:v>
                </c:pt>
                <c:pt idx="590">
                  <c:v>43705</c:v>
                </c:pt>
                <c:pt idx="591">
                  <c:v>43706</c:v>
                </c:pt>
                <c:pt idx="592">
                  <c:v>43707</c:v>
                </c:pt>
                <c:pt idx="593">
                  <c:v>43711</c:v>
                </c:pt>
                <c:pt idx="594">
                  <c:v>43712</c:v>
                </c:pt>
                <c:pt idx="595">
                  <c:v>43713</c:v>
                </c:pt>
                <c:pt idx="596">
                  <c:v>43714</c:v>
                </c:pt>
                <c:pt idx="597">
                  <c:v>43717</c:v>
                </c:pt>
                <c:pt idx="598">
                  <c:v>43718</c:v>
                </c:pt>
                <c:pt idx="599">
                  <c:v>43719</c:v>
                </c:pt>
                <c:pt idx="600">
                  <c:v>43720</c:v>
                </c:pt>
                <c:pt idx="601">
                  <c:v>43721</c:v>
                </c:pt>
                <c:pt idx="602">
                  <c:v>43724</c:v>
                </c:pt>
                <c:pt idx="603">
                  <c:v>43725</c:v>
                </c:pt>
                <c:pt idx="604">
                  <c:v>43726</c:v>
                </c:pt>
                <c:pt idx="605">
                  <c:v>43727</c:v>
                </c:pt>
                <c:pt idx="606">
                  <c:v>43728</c:v>
                </c:pt>
                <c:pt idx="607">
                  <c:v>43731</c:v>
                </c:pt>
                <c:pt idx="608">
                  <c:v>43732</c:v>
                </c:pt>
                <c:pt idx="609">
                  <c:v>43733</c:v>
                </c:pt>
                <c:pt idx="610">
                  <c:v>43734</c:v>
                </c:pt>
                <c:pt idx="611">
                  <c:v>43735</c:v>
                </c:pt>
                <c:pt idx="612">
                  <c:v>43738</c:v>
                </c:pt>
                <c:pt idx="613">
                  <c:v>43739</c:v>
                </c:pt>
                <c:pt idx="614">
                  <c:v>43740</c:v>
                </c:pt>
                <c:pt idx="615">
                  <c:v>43741</c:v>
                </c:pt>
                <c:pt idx="616">
                  <c:v>43742</c:v>
                </c:pt>
                <c:pt idx="617">
                  <c:v>43745</c:v>
                </c:pt>
                <c:pt idx="618">
                  <c:v>43746</c:v>
                </c:pt>
                <c:pt idx="619">
                  <c:v>43747</c:v>
                </c:pt>
                <c:pt idx="620">
                  <c:v>43748</c:v>
                </c:pt>
                <c:pt idx="621">
                  <c:v>43749</c:v>
                </c:pt>
                <c:pt idx="622">
                  <c:v>43752</c:v>
                </c:pt>
                <c:pt idx="623">
                  <c:v>43753</c:v>
                </c:pt>
                <c:pt idx="624">
                  <c:v>43754</c:v>
                </c:pt>
                <c:pt idx="625">
                  <c:v>43755</c:v>
                </c:pt>
                <c:pt idx="626">
                  <c:v>43756</c:v>
                </c:pt>
                <c:pt idx="627">
                  <c:v>43759</c:v>
                </c:pt>
                <c:pt idx="628">
                  <c:v>43760</c:v>
                </c:pt>
                <c:pt idx="629">
                  <c:v>43761</c:v>
                </c:pt>
                <c:pt idx="630">
                  <c:v>43762</c:v>
                </c:pt>
                <c:pt idx="631">
                  <c:v>43763</c:v>
                </c:pt>
                <c:pt idx="632">
                  <c:v>43766</c:v>
                </c:pt>
                <c:pt idx="633">
                  <c:v>43767</c:v>
                </c:pt>
                <c:pt idx="634">
                  <c:v>43768</c:v>
                </c:pt>
                <c:pt idx="635">
                  <c:v>43769</c:v>
                </c:pt>
                <c:pt idx="636">
                  <c:v>43770</c:v>
                </c:pt>
                <c:pt idx="637">
                  <c:v>43773</c:v>
                </c:pt>
                <c:pt idx="638">
                  <c:v>43774</c:v>
                </c:pt>
                <c:pt idx="639">
                  <c:v>43775</c:v>
                </c:pt>
                <c:pt idx="640">
                  <c:v>43776</c:v>
                </c:pt>
                <c:pt idx="641">
                  <c:v>43777</c:v>
                </c:pt>
                <c:pt idx="642">
                  <c:v>43780</c:v>
                </c:pt>
                <c:pt idx="643">
                  <c:v>43781</c:v>
                </c:pt>
                <c:pt idx="644">
                  <c:v>43782</c:v>
                </c:pt>
                <c:pt idx="645">
                  <c:v>43783</c:v>
                </c:pt>
                <c:pt idx="646">
                  <c:v>43784</c:v>
                </c:pt>
                <c:pt idx="647">
                  <c:v>43787</c:v>
                </c:pt>
                <c:pt idx="648">
                  <c:v>43788</c:v>
                </c:pt>
                <c:pt idx="649">
                  <c:v>43789</c:v>
                </c:pt>
                <c:pt idx="650">
                  <c:v>43790</c:v>
                </c:pt>
                <c:pt idx="651">
                  <c:v>43791</c:v>
                </c:pt>
                <c:pt idx="652">
                  <c:v>43794</c:v>
                </c:pt>
                <c:pt idx="653">
                  <c:v>43795</c:v>
                </c:pt>
                <c:pt idx="654">
                  <c:v>43796</c:v>
                </c:pt>
                <c:pt idx="655">
                  <c:v>43798</c:v>
                </c:pt>
                <c:pt idx="656">
                  <c:v>43801</c:v>
                </c:pt>
                <c:pt idx="657">
                  <c:v>43802</c:v>
                </c:pt>
                <c:pt idx="658">
                  <c:v>43803</c:v>
                </c:pt>
                <c:pt idx="659">
                  <c:v>43804</c:v>
                </c:pt>
                <c:pt idx="660">
                  <c:v>43805</c:v>
                </c:pt>
                <c:pt idx="661">
                  <c:v>43808</c:v>
                </c:pt>
                <c:pt idx="662">
                  <c:v>43809</c:v>
                </c:pt>
                <c:pt idx="663">
                  <c:v>43810</c:v>
                </c:pt>
                <c:pt idx="664">
                  <c:v>43811</c:v>
                </c:pt>
                <c:pt idx="665">
                  <c:v>43812</c:v>
                </c:pt>
                <c:pt idx="666">
                  <c:v>43815</c:v>
                </c:pt>
                <c:pt idx="667">
                  <c:v>43816</c:v>
                </c:pt>
                <c:pt idx="668">
                  <c:v>43817</c:v>
                </c:pt>
                <c:pt idx="669">
                  <c:v>43818</c:v>
                </c:pt>
                <c:pt idx="670">
                  <c:v>43819</c:v>
                </c:pt>
                <c:pt idx="671">
                  <c:v>43822</c:v>
                </c:pt>
                <c:pt idx="672">
                  <c:v>43823</c:v>
                </c:pt>
                <c:pt idx="673">
                  <c:v>43825</c:v>
                </c:pt>
                <c:pt idx="674">
                  <c:v>43826</c:v>
                </c:pt>
                <c:pt idx="675">
                  <c:v>43829</c:v>
                </c:pt>
                <c:pt idx="676">
                  <c:v>43830</c:v>
                </c:pt>
                <c:pt idx="677">
                  <c:v>43832</c:v>
                </c:pt>
                <c:pt idx="678">
                  <c:v>43833</c:v>
                </c:pt>
                <c:pt idx="679">
                  <c:v>43836</c:v>
                </c:pt>
                <c:pt idx="680">
                  <c:v>43837</c:v>
                </c:pt>
                <c:pt idx="681">
                  <c:v>43838</c:v>
                </c:pt>
                <c:pt idx="682">
                  <c:v>43839</c:v>
                </c:pt>
                <c:pt idx="683">
                  <c:v>43840</c:v>
                </c:pt>
                <c:pt idx="684">
                  <c:v>43843</c:v>
                </c:pt>
                <c:pt idx="685">
                  <c:v>43844</c:v>
                </c:pt>
                <c:pt idx="686">
                  <c:v>43845</c:v>
                </c:pt>
                <c:pt idx="687">
                  <c:v>43846</c:v>
                </c:pt>
                <c:pt idx="688">
                  <c:v>43847</c:v>
                </c:pt>
                <c:pt idx="689">
                  <c:v>43851</c:v>
                </c:pt>
                <c:pt idx="690">
                  <c:v>43852</c:v>
                </c:pt>
                <c:pt idx="691">
                  <c:v>43853</c:v>
                </c:pt>
                <c:pt idx="692">
                  <c:v>43854</c:v>
                </c:pt>
                <c:pt idx="693">
                  <c:v>43857</c:v>
                </c:pt>
                <c:pt idx="694">
                  <c:v>43858</c:v>
                </c:pt>
                <c:pt idx="695">
                  <c:v>43859</c:v>
                </c:pt>
                <c:pt idx="696">
                  <c:v>43860</c:v>
                </c:pt>
                <c:pt idx="697">
                  <c:v>43861</c:v>
                </c:pt>
                <c:pt idx="698">
                  <c:v>43864</c:v>
                </c:pt>
                <c:pt idx="699">
                  <c:v>43865</c:v>
                </c:pt>
                <c:pt idx="700">
                  <c:v>43866</c:v>
                </c:pt>
                <c:pt idx="701">
                  <c:v>43867</c:v>
                </c:pt>
                <c:pt idx="702">
                  <c:v>43868</c:v>
                </c:pt>
                <c:pt idx="703">
                  <c:v>43871</c:v>
                </c:pt>
                <c:pt idx="704">
                  <c:v>43872</c:v>
                </c:pt>
                <c:pt idx="705">
                  <c:v>43873</c:v>
                </c:pt>
                <c:pt idx="706">
                  <c:v>43874</c:v>
                </c:pt>
                <c:pt idx="707">
                  <c:v>43875</c:v>
                </c:pt>
                <c:pt idx="708">
                  <c:v>43879</c:v>
                </c:pt>
                <c:pt idx="709">
                  <c:v>43880</c:v>
                </c:pt>
                <c:pt idx="710">
                  <c:v>43881</c:v>
                </c:pt>
                <c:pt idx="711">
                  <c:v>43882</c:v>
                </c:pt>
                <c:pt idx="712">
                  <c:v>43885</c:v>
                </c:pt>
                <c:pt idx="713">
                  <c:v>43886</c:v>
                </c:pt>
                <c:pt idx="714">
                  <c:v>43887</c:v>
                </c:pt>
                <c:pt idx="715">
                  <c:v>43888</c:v>
                </c:pt>
                <c:pt idx="716">
                  <c:v>43889</c:v>
                </c:pt>
                <c:pt idx="717">
                  <c:v>43892</c:v>
                </c:pt>
                <c:pt idx="718">
                  <c:v>43893</c:v>
                </c:pt>
                <c:pt idx="719">
                  <c:v>43894</c:v>
                </c:pt>
                <c:pt idx="720">
                  <c:v>43895</c:v>
                </c:pt>
                <c:pt idx="721">
                  <c:v>43896</c:v>
                </c:pt>
                <c:pt idx="722">
                  <c:v>43899</c:v>
                </c:pt>
                <c:pt idx="723">
                  <c:v>43900</c:v>
                </c:pt>
                <c:pt idx="724">
                  <c:v>43901</c:v>
                </c:pt>
                <c:pt idx="725">
                  <c:v>43902</c:v>
                </c:pt>
                <c:pt idx="726">
                  <c:v>43903</c:v>
                </c:pt>
                <c:pt idx="727">
                  <c:v>43906</c:v>
                </c:pt>
                <c:pt idx="728">
                  <c:v>43907</c:v>
                </c:pt>
                <c:pt idx="729">
                  <c:v>43908</c:v>
                </c:pt>
                <c:pt idx="730">
                  <c:v>43909</c:v>
                </c:pt>
                <c:pt idx="731">
                  <c:v>43910</c:v>
                </c:pt>
                <c:pt idx="732">
                  <c:v>43913</c:v>
                </c:pt>
                <c:pt idx="733">
                  <c:v>43914</c:v>
                </c:pt>
                <c:pt idx="734">
                  <c:v>43915</c:v>
                </c:pt>
                <c:pt idx="735">
                  <c:v>43916</c:v>
                </c:pt>
                <c:pt idx="736">
                  <c:v>43917</c:v>
                </c:pt>
                <c:pt idx="737">
                  <c:v>43920</c:v>
                </c:pt>
                <c:pt idx="738">
                  <c:v>43921</c:v>
                </c:pt>
                <c:pt idx="739">
                  <c:v>43922</c:v>
                </c:pt>
                <c:pt idx="740">
                  <c:v>43923</c:v>
                </c:pt>
                <c:pt idx="741">
                  <c:v>43924</c:v>
                </c:pt>
                <c:pt idx="742">
                  <c:v>43927</c:v>
                </c:pt>
                <c:pt idx="743">
                  <c:v>43928</c:v>
                </c:pt>
                <c:pt idx="744">
                  <c:v>43929</c:v>
                </c:pt>
                <c:pt idx="745">
                  <c:v>43930</c:v>
                </c:pt>
                <c:pt idx="746">
                  <c:v>43934</c:v>
                </c:pt>
                <c:pt idx="747">
                  <c:v>43935</c:v>
                </c:pt>
                <c:pt idx="748">
                  <c:v>43936</c:v>
                </c:pt>
                <c:pt idx="749">
                  <c:v>43937</c:v>
                </c:pt>
                <c:pt idx="750">
                  <c:v>43938</c:v>
                </c:pt>
                <c:pt idx="751">
                  <c:v>43941</c:v>
                </c:pt>
                <c:pt idx="752">
                  <c:v>43942</c:v>
                </c:pt>
                <c:pt idx="753">
                  <c:v>43943</c:v>
                </c:pt>
                <c:pt idx="754">
                  <c:v>43944</c:v>
                </c:pt>
                <c:pt idx="755">
                  <c:v>43945</c:v>
                </c:pt>
              </c:numCache>
            </c:numRef>
          </c:cat>
          <c:val>
            <c:numRef>
              <c:f>'[GS Model.xlsx]Stock Data'!$C$2:$C$757</c:f>
              <c:numCache>
                <c:formatCode>General</c:formatCode>
                <c:ptCount val="756"/>
                <c:pt idx="0">
                  <c:v>3996900</c:v>
                </c:pt>
                <c:pt idx="1">
                  <c:v>3765300</c:v>
                </c:pt>
                <c:pt idx="2">
                  <c:v>2805800</c:v>
                </c:pt>
                <c:pt idx="3">
                  <c:v>2936600</c:v>
                </c:pt>
                <c:pt idx="4">
                  <c:v>3004800</c:v>
                </c:pt>
                <c:pt idx="5">
                  <c:v>2602400</c:v>
                </c:pt>
                <c:pt idx="6">
                  <c:v>3042200</c:v>
                </c:pt>
                <c:pt idx="7">
                  <c:v>2935400</c:v>
                </c:pt>
                <c:pt idx="8">
                  <c:v>2435800</c:v>
                </c:pt>
                <c:pt idx="9">
                  <c:v>2316800</c:v>
                </c:pt>
                <c:pt idx="10">
                  <c:v>2145400</c:v>
                </c:pt>
                <c:pt idx="11">
                  <c:v>2630400</c:v>
                </c:pt>
                <c:pt idx="12">
                  <c:v>2440300</c:v>
                </c:pt>
                <c:pt idx="13">
                  <c:v>2166100</c:v>
                </c:pt>
                <c:pt idx="14">
                  <c:v>2468100</c:v>
                </c:pt>
                <c:pt idx="15">
                  <c:v>1710700</c:v>
                </c:pt>
                <c:pt idx="16">
                  <c:v>7525700</c:v>
                </c:pt>
                <c:pt idx="17">
                  <c:v>4792400</c:v>
                </c:pt>
                <c:pt idx="18">
                  <c:v>3747100</c:v>
                </c:pt>
                <c:pt idx="19">
                  <c:v>2506100</c:v>
                </c:pt>
                <c:pt idx="20">
                  <c:v>3308800</c:v>
                </c:pt>
                <c:pt idx="21">
                  <c:v>4141600</c:v>
                </c:pt>
                <c:pt idx="22">
                  <c:v>2640000</c:v>
                </c:pt>
                <c:pt idx="23">
                  <c:v>1787100</c:v>
                </c:pt>
                <c:pt idx="24">
                  <c:v>3097800</c:v>
                </c:pt>
                <c:pt idx="25">
                  <c:v>8312000</c:v>
                </c:pt>
                <c:pt idx="26">
                  <c:v>4057900</c:v>
                </c:pt>
                <c:pt idx="27">
                  <c:v>3692000</c:v>
                </c:pt>
                <c:pt idx="28">
                  <c:v>2696600</c:v>
                </c:pt>
                <c:pt idx="29">
                  <c:v>2891300</c:v>
                </c:pt>
                <c:pt idx="30">
                  <c:v>2679400</c:v>
                </c:pt>
                <c:pt idx="31">
                  <c:v>3765600</c:v>
                </c:pt>
                <c:pt idx="32">
                  <c:v>4455400</c:v>
                </c:pt>
                <c:pt idx="33">
                  <c:v>3388200</c:v>
                </c:pt>
                <c:pt idx="34">
                  <c:v>2767800</c:v>
                </c:pt>
                <c:pt idx="35">
                  <c:v>3652900</c:v>
                </c:pt>
                <c:pt idx="36">
                  <c:v>3378900</c:v>
                </c:pt>
                <c:pt idx="37">
                  <c:v>3758300</c:v>
                </c:pt>
                <c:pt idx="38">
                  <c:v>2900900</c:v>
                </c:pt>
                <c:pt idx="39">
                  <c:v>2264200</c:v>
                </c:pt>
                <c:pt idx="40">
                  <c:v>3015300</c:v>
                </c:pt>
                <c:pt idx="41">
                  <c:v>3344600</c:v>
                </c:pt>
                <c:pt idx="42">
                  <c:v>4448700</c:v>
                </c:pt>
                <c:pt idx="43">
                  <c:v>2589500</c:v>
                </c:pt>
                <c:pt idx="44">
                  <c:v>2899400</c:v>
                </c:pt>
                <c:pt idx="45">
                  <c:v>3482800</c:v>
                </c:pt>
                <c:pt idx="46">
                  <c:v>5063400</c:v>
                </c:pt>
                <c:pt idx="47">
                  <c:v>3154300</c:v>
                </c:pt>
                <c:pt idx="48">
                  <c:v>2846600</c:v>
                </c:pt>
                <c:pt idx="49">
                  <c:v>2772000</c:v>
                </c:pt>
                <c:pt idx="50">
                  <c:v>3076600</c:v>
                </c:pt>
                <c:pt idx="51">
                  <c:v>2697600</c:v>
                </c:pt>
                <c:pt idx="52">
                  <c:v>2357500</c:v>
                </c:pt>
                <c:pt idx="53">
                  <c:v>2742900</c:v>
                </c:pt>
                <c:pt idx="54">
                  <c:v>2567300</c:v>
                </c:pt>
                <c:pt idx="55">
                  <c:v>2852600</c:v>
                </c:pt>
                <c:pt idx="56">
                  <c:v>3703600</c:v>
                </c:pt>
                <c:pt idx="57">
                  <c:v>2551800</c:v>
                </c:pt>
                <c:pt idx="58">
                  <c:v>6400700</c:v>
                </c:pt>
                <c:pt idx="59">
                  <c:v>4884600</c:v>
                </c:pt>
                <c:pt idx="60">
                  <c:v>3497800</c:v>
                </c:pt>
                <c:pt idx="61">
                  <c:v>3446600</c:v>
                </c:pt>
                <c:pt idx="62">
                  <c:v>3123100</c:v>
                </c:pt>
                <c:pt idx="63">
                  <c:v>3509500</c:v>
                </c:pt>
                <c:pt idx="64">
                  <c:v>2792500</c:v>
                </c:pt>
                <c:pt idx="65">
                  <c:v>2812500</c:v>
                </c:pt>
                <c:pt idx="66">
                  <c:v>2483200</c:v>
                </c:pt>
                <c:pt idx="67">
                  <c:v>1994900</c:v>
                </c:pt>
                <c:pt idx="68">
                  <c:v>2986800</c:v>
                </c:pt>
                <c:pt idx="69">
                  <c:v>1863300</c:v>
                </c:pt>
                <c:pt idx="70">
                  <c:v>2106400</c:v>
                </c:pt>
                <c:pt idx="71">
                  <c:v>3400300</c:v>
                </c:pt>
                <c:pt idx="72">
                  <c:v>3809800</c:v>
                </c:pt>
                <c:pt idx="73">
                  <c:v>3322500</c:v>
                </c:pt>
                <c:pt idx="74">
                  <c:v>2571100</c:v>
                </c:pt>
                <c:pt idx="75">
                  <c:v>3325500</c:v>
                </c:pt>
                <c:pt idx="76">
                  <c:v>2956600</c:v>
                </c:pt>
                <c:pt idx="77">
                  <c:v>2266100</c:v>
                </c:pt>
                <c:pt idx="78">
                  <c:v>1867000</c:v>
                </c:pt>
                <c:pt idx="79">
                  <c:v>2393900</c:v>
                </c:pt>
                <c:pt idx="80">
                  <c:v>3460300</c:v>
                </c:pt>
                <c:pt idx="81">
                  <c:v>3149300</c:v>
                </c:pt>
                <c:pt idx="82">
                  <c:v>2203300</c:v>
                </c:pt>
                <c:pt idx="83">
                  <c:v>2021300</c:v>
                </c:pt>
                <c:pt idx="84">
                  <c:v>2568000</c:v>
                </c:pt>
                <c:pt idx="85">
                  <c:v>2263000</c:v>
                </c:pt>
                <c:pt idx="86">
                  <c:v>2232500</c:v>
                </c:pt>
                <c:pt idx="87">
                  <c:v>2641600</c:v>
                </c:pt>
                <c:pt idx="88">
                  <c:v>2369100</c:v>
                </c:pt>
                <c:pt idx="89">
                  <c:v>2411400</c:v>
                </c:pt>
                <c:pt idx="90">
                  <c:v>2240600</c:v>
                </c:pt>
                <c:pt idx="91">
                  <c:v>2346900</c:v>
                </c:pt>
                <c:pt idx="92">
                  <c:v>5646200</c:v>
                </c:pt>
                <c:pt idx="93">
                  <c:v>3613600</c:v>
                </c:pt>
                <c:pt idx="94">
                  <c:v>3594600</c:v>
                </c:pt>
                <c:pt idx="95">
                  <c:v>3120900</c:v>
                </c:pt>
                <c:pt idx="96">
                  <c:v>2971500</c:v>
                </c:pt>
                <c:pt idx="97">
                  <c:v>3745800</c:v>
                </c:pt>
                <c:pt idx="98">
                  <c:v>2383500</c:v>
                </c:pt>
                <c:pt idx="99">
                  <c:v>1986600</c:v>
                </c:pt>
                <c:pt idx="100">
                  <c:v>4365800</c:v>
                </c:pt>
                <c:pt idx="101">
                  <c:v>2466800</c:v>
                </c:pt>
                <c:pt idx="102">
                  <c:v>1858000</c:v>
                </c:pt>
                <c:pt idx="103">
                  <c:v>2682300</c:v>
                </c:pt>
                <c:pt idx="104">
                  <c:v>1800800</c:v>
                </c:pt>
                <c:pt idx="105">
                  <c:v>1861800</c:v>
                </c:pt>
                <c:pt idx="106">
                  <c:v>2261800</c:v>
                </c:pt>
                <c:pt idx="107">
                  <c:v>1770000</c:v>
                </c:pt>
                <c:pt idx="108">
                  <c:v>3072100</c:v>
                </c:pt>
                <c:pt idx="109">
                  <c:v>2121800</c:v>
                </c:pt>
                <c:pt idx="110">
                  <c:v>1902300</c:v>
                </c:pt>
                <c:pt idx="111">
                  <c:v>2501300</c:v>
                </c:pt>
                <c:pt idx="112">
                  <c:v>2010800</c:v>
                </c:pt>
                <c:pt idx="113">
                  <c:v>1840400</c:v>
                </c:pt>
                <c:pt idx="114">
                  <c:v>3521300</c:v>
                </c:pt>
                <c:pt idx="115">
                  <c:v>2396100</c:v>
                </c:pt>
                <c:pt idx="116">
                  <c:v>2165200</c:v>
                </c:pt>
                <c:pt idx="117">
                  <c:v>2187100</c:v>
                </c:pt>
                <c:pt idx="118">
                  <c:v>2175700</c:v>
                </c:pt>
                <c:pt idx="119">
                  <c:v>2148200</c:v>
                </c:pt>
                <c:pt idx="120">
                  <c:v>2491000</c:v>
                </c:pt>
                <c:pt idx="121">
                  <c:v>2969200</c:v>
                </c:pt>
                <c:pt idx="122">
                  <c:v>7088400</c:v>
                </c:pt>
                <c:pt idx="123">
                  <c:v>4235900</c:v>
                </c:pt>
                <c:pt idx="124">
                  <c:v>2710900</c:v>
                </c:pt>
                <c:pt idx="125">
                  <c:v>3022800</c:v>
                </c:pt>
                <c:pt idx="126">
                  <c:v>1963300</c:v>
                </c:pt>
                <c:pt idx="127">
                  <c:v>2285300</c:v>
                </c:pt>
                <c:pt idx="128">
                  <c:v>2904300</c:v>
                </c:pt>
                <c:pt idx="129">
                  <c:v>1948800</c:v>
                </c:pt>
                <c:pt idx="130">
                  <c:v>2111500</c:v>
                </c:pt>
                <c:pt idx="131">
                  <c:v>1764400</c:v>
                </c:pt>
                <c:pt idx="132">
                  <c:v>2658700</c:v>
                </c:pt>
                <c:pt idx="133">
                  <c:v>2969600</c:v>
                </c:pt>
                <c:pt idx="134">
                  <c:v>2509100</c:v>
                </c:pt>
                <c:pt idx="135">
                  <c:v>1954600</c:v>
                </c:pt>
                <c:pt idx="136">
                  <c:v>1744800</c:v>
                </c:pt>
                <c:pt idx="137">
                  <c:v>2483900</c:v>
                </c:pt>
                <c:pt idx="138">
                  <c:v>2349800</c:v>
                </c:pt>
                <c:pt idx="139">
                  <c:v>2122400</c:v>
                </c:pt>
                <c:pt idx="140">
                  <c:v>1845600</c:v>
                </c:pt>
                <c:pt idx="141">
                  <c:v>1953900</c:v>
                </c:pt>
                <c:pt idx="142">
                  <c:v>3000200</c:v>
                </c:pt>
                <c:pt idx="143">
                  <c:v>2564100</c:v>
                </c:pt>
                <c:pt idx="144">
                  <c:v>2304300</c:v>
                </c:pt>
                <c:pt idx="145">
                  <c:v>2826400</c:v>
                </c:pt>
                <c:pt idx="146">
                  <c:v>2000700</c:v>
                </c:pt>
                <c:pt idx="147">
                  <c:v>2223800</c:v>
                </c:pt>
                <c:pt idx="148">
                  <c:v>2177200</c:v>
                </c:pt>
                <c:pt idx="149">
                  <c:v>1268500</c:v>
                </c:pt>
                <c:pt idx="150">
                  <c:v>1999600</c:v>
                </c:pt>
                <c:pt idx="151">
                  <c:v>3212900</c:v>
                </c:pt>
                <c:pt idx="152">
                  <c:v>4500000</c:v>
                </c:pt>
                <c:pt idx="153">
                  <c:v>6364600</c:v>
                </c:pt>
                <c:pt idx="154">
                  <c:v>4765400</c:v>
                </c:pt>
                <c:pt idx="155">
                  <c:v>3326100</c:v>
                </c:pt>
                <c:pt idx="156">
                  <c:v>2526800</c:v>
                </c:pt>
                <c:pt idx="157">
                  <c:v>2331400</c:v>
                </c:pt>
                <c:pt idx="158">
                  <c:v>2667000</c:v>
                </c:pt>
                <c:pt idx="159">
                  <c:v>1959100</c:v>
                </c:pt>
                <c:pt idx="160">
                  <c:v>1494200</c:v>
                </c:pt>
                <c:pt idx="161">
                  <c:v>3464200</c:v>
                </c:pt>
                <c:pt idx="162">
                  <c:v>3482300</c:v>
                </c:pt>
                <c:pt idx="163">
                  <c:v>3353200</c:v>
                </c:pt>
                <c:pt idx="164">
                  <c:v>5283400</c:v>
                </c:pt>
                <c:pt idx="165">
                  <c:v>2575600</c:v>
                </c:pt>
                <c:pt idx="166">
                  <c:v>2195500</c:v>
                </c:pt>
                <c:pt idx="167">
                  <c:v>2052400</c:v>
                </c:pt>
                <c:pt idx="168">
                  <c:v>3337800</c:v>
                </c:pt>
                <c:pt idx="169">
                  <c:v>2100600</c:v>
                </c:pt>
                <c:pt idx="170">
                  <c:v>1289300</c:v>
                </c:pt>
                <c:pt idx="171">
                  <c:v>1567900</c:v>
                </c:pt>
                <c:pt idx="172">
                  <c:v>1301000</c:v>
                </c:pt>
                <c:pt idx="173">
                  <c:v>2519300</c:v>
                </c:pt>
                <c:pt idx="174">
                  <c:v>2258300</c:v>
                </c:pt>
                <c:pt idx="175">
                  <c:v>2988200</c:v>
                </c:pt>
                <c:pt idx="176">
                  <c:v>2583200</c:v>
                </c:pt>
                <c:pt idx="177">
                  <c:v>2594700</c:v>
                </c:pt>
                <c:pt idx="178">
                  <c:v>2940500</c:v>
                </c:pt>
                <c:pt idx="179">
                  <c:v>2637300</c:v>
                </c:pt>
                <c:pt idx="180">
                  <c:v>2927200</c:v>
                </c:pt>
                <c:pt idx="181">
                  <c:v>2422400</c:v>
                </c:pt>
                <c:pt idx="182">
                  <c:v>2849200</c:v>
                </c:pt>
                <c:pt idx="183">
                  <c:v>4445500</c:v>
                </c:pt>
                <c:pt idx="184">
                  <c:v>8608100</c:v>
                </c:pt>
                <c:pt idx="185">
                  <c:v>4984500</c:v>
                </c:pt>
                <c:pt idx="186">
                  <c:v>4643400</c:v>
                </c:pt>
                <c:pt idx="187">
                  <c:v>5264700</c:v>
                </c:pt>
                <c:pt idx="188">
                  <c:v>4003600</c:v>
                </c:pt>
                <c:pt idx="189">
                  <c:v>4314000</c:v>
                </c:pt>
                <c:pt idx="190">
                  <c:v>5055000</c:v>
                </c:pt>
                <c:pt idx="191">
                  <c:v>3535400</c:v>
                </c:pt>
                <c:pt idx="192">
                  <c:v>3881100</c:v>
                </c:pt>
                <c:pt idx="193">
                  <c:v>3970400</c:v>
                </c:pt>
                <c:pt idx="194">
                  <c:v>3710200</c:v>
                </c:pt>
                <c:pt idx="195">
                  <c:v>3388200</c:v>
                </c:pt>
                <c:pt idx="196">
                  <c:v>5913900</c:v>
                </c:pt>
                <c:pt idx="197">
                  <c:v>6528500</c:v>
                </c:pt>
                <c:pt idx="198">
                  <c:v>6739900</c:v>
                </c:pt>
                <c:pt idx="199">
                  <c:v>4125000</c:v>
                </c:pt>
                <c:pt idx="200">
                  <c:v>4166200</c:v>
                </c:pt>
                <c:pt idx="201">
                  <c:v>5978600</c:v>
                </c:pt>
                <c:pt idx="202">
                  <c:v>3692500</c:v>
                </c:pt>
                <c:pt idx="203">
                  <c:v>2700500</c:v>
                </c:pt>
                <c:pt idx="204">
                  <c:v>3793800</c:v>
                </c:pt>
                <c:pt idx="205">
                  <c:v>3523100</c:v>
                </c:pt>
                <c:pt idx="206">
                  <c:v>2602500</c:v>
                </c:pt>
                <c:pt idx="207">
                  <c:v>2618400</c:v>
                </c:pt>
                <c:pt idx="208">
                  <c:v>3017900</c:v>
                </c:pt>
                <c:pt idx="209">
                  <c:v>2678900</c:v>
                </c:pt>
                <c:pt idx="210">
                  <c:v>2507100</c:v>
                </c:pt>
                <c:pt idx="211">
                  <c:v>2751400</c:v>
                </c:pt>
                <c:pt idx="212">
                  <c:v>3140600</c:v>
                </c:pt>
                <c:pt idx="213">
                  <c:v>3104300</c:v>
                </c:pt>
                <c:pt idx="214">
                  <c:v>3483500</c:v>
                </c:pt>
                <c:pt idx="215">
                  <c:v>3122800</c:v>
                </c:pt>
                <c:pt idx="216">
                  <c:v>2445800</c:v>
                </c:pt>
                <c:pt idx="217">
                  <c:v>2217300</c:v>
                </c:pt>
                <c:pt idx="218">
                  <c:v>2509400</c:v>
                </c:pt>
                <c:pt idx="219">
                  <c:v>2565400</c:v>
                </c:pt>
                <c:pt idx="220">
                  <c:v>4410600</c:v>
                </c:pt>
                <c:pt idx="221">
                  <c:v>3065600</c:v>
                </c:pt>
                <c:pt idx="222">
                  <c:v>2288100</c:v>
                </c:pt>
                <c:pt idx="223">
                  <c:v>2478700</c:v>
                </c:pt>
                <c:pt idx="224">
                  <c:v>2255200</c:v>
                </c:pt>
                <c:pt idx="225">
                  <c:v>4114400</c:v>
                </c:pt>
                <c:pt idx="226">
                  <c:v>2426900</c:v>
                </c:pt>
                <c:pt idx="227">
                  <c:v>1514800</c:v>
                </c:pt>
                <c:pt idx="228">
                  <c:v>2817600</c:v>
                </c:pt>
                <c:pt idx="229">
                  <c:v>4489300</c:v>
                </c:pt>
                <c:pt idx="230">
                  <c:v>3634200</c:v>
                </c:pt>
                <c:pt idx="231">
                  <c:v>3787200</c:v>
                </c:pt>
                <c:pt idx="232">
                  <c:v>2981500</c:v>
                </c:pt>
                <c:pt idx="233">
                  <c:v>2660200</c:v>
                </c:pt>
                <c:pt idx="234">
                  <c:v>3073900</c:v>
                </c:pt>
                <c:pt idx="235">
                  <c:v>3429900</c:v>
                </c:pt>
                <c:pt idx="236">
                  <c:v>2488200</c:v>
                </c:pt>
                <c:pt idx="237">
                  <c:v>2853200</c:v>
                </c:pt>
                <c:pt idx="238">
                  <c:v>1924800</c:v>
                </c:pt>
                <c:pt idx="239">
                  <c:v>3621900</c:v>
                </c:pt>
                <c:pt idx="240">
                  <c:v>3256700</c:v>
                </c:pt>
                <c:pt idx="241">
                  <c:v>3113900</c:v>
                </c:pt>
                <c:pt idx="242">
                  <c:v>3322000</c:v>
                </c:pt>
                <c:pt idx="243">
                  <c:v>3059100</c:v>
                </c:pt>
                <c:pt idx="244">
                  <c:v>3026200</c:v>
                </c:pt>
                <c:pt idx="245">
                  <c:v>3257400</c:v>
                </c:pt>
                <c:pt idx="246">
                  <c:v>10134400</c:v>
                </c:pt>
                <c:pt idx="247">
                  <c:v>4524800</c:v>
                </c:pt>
                <c:pt idx="248">
                  <c:v>3990000</c:v>
                </c:pt>
                <c:pt idx="249">
                  <c:v>2930600</c:v>
                </c:pt>
                <c:pt idx="250">
                  <c:v>3775900</c:v>
                </c:pt>
                <c:pt idx="251">
                  <c:v>4705100</c:v>
                </c:pt>
                <c:pt idx="252">
                  <c:v>5041400</c:v>
                </c:pt>
                <c:pt idx="253">
                  <c:v>2891100</c:v>
                </c:pt>
                <c:pt idx="254">
                  <c:v>2136800</c:v>
                </c:pt>
                <c:pt idx="255">
                  <c:v>2790500</c:v>
                </c:pt>
                <c:pt idx="256">
                  <c:v>3269800</c:v>
                </c:pt>
                <c:pt idx="257">
                  <c:v>3710900</c:v>
                </c:pt>
                <c:pt idx="258">
                  <c:v>4511400</c:v>
                </c:pt>
                <c:pt idx="259">
                  <c:v>2622300</c:v>
                </c:pt>
                <c:pt idx="260">
                  <c:v>1979400</c:v>
                </c:pt>
                <c:pt idx="261">
                  <c:v>3267000</c:v>
                </c:pt>
                <c:pt idx="262">
                  <c:v>2434000</c:v>
                </c:pt>
                <c:pt idx="263">
                  <c:v>2599000</c:v>
                </c:pt>
                <c:pt idx="264">
                  <c:v>1540100</c:v>
                </c:pt>
                <c:pt idx="265">
                  <c:v>1928500</c:v>
                </c:pt>
                <c:pt idx="266">
                  <c:v>2165700</c:v>
                </c:pt>
                <c:pt idx="267">
                  <c:v>1965200</c:v>
                </c:pt>
                <c:pt idx="268">
                  <c:v>2462700</c:v>
                </c:pt>
                <c:pt idx="269">
                  <c:v>2699000</c:v>
                </c:pt>
                <c:pt idx="270">
                  <c:v>1951700</c:v>
                </c:pt>
                <c:pt idx="271">
                  <c:v>2551500</c:v>
                </c:pt>
                <c:pt idx="272">
                  <c:v>3114000</c:v>
                </c:pt>
                <c:pt idx="273">
                  <c:v>2308700</c:v>
                </c:pt>
                <c:pt idx="274">
                  <c:v>1985600</c:v>
                </c:pt>
                <c:pt idx="275">
                  <c:v>5323600</c:v>
                </c:pt>
                <c:pt idx="276">
                  <c:v>3348600</c:v>
                </c:pt>
                <c:pt idx="277">
                  <c:v>5334900</c:v>
                </c:pt>
                <c:pt idx="278">
                  <c:v>3330900</c:v>
                </c:pt>
                <c:pt idx="279">
                  <c:v>2133600</c:v>
                </c:pt>
                <c:pt idx="280">
                  <c:v>1986200</c:v>
                </c:pt>
                <c:pt idx="281">
                  <c:v>2566400</c:v>
                </c:pt>
                <c:pt idx="282">
                  <c:v>2905000</c:v>
                </c:pt>
                <c:pt idx="283">
                  <c:v>2253100</c:v>
                </c:pt>
                <c:pt idx="284">
                  <c:v>1936800</c:v>
                </c:pt>
                <c:pt idx="285">
                  <c:v>2080000</c:v>
                </c:pt>
                <c:pt idx="286">
                  <c:v>3637400</c:v>
                </c:pt>
                <c:pt idx="287">
                  <c:v>2899600</c:v>
                </c:pt>
                <c:pt idx="288">
                  <c:v>4738100</c:v>
                </c:pt>
                <c:pt idx="289">
                  <c:v>2327500</c:v>
                </c:pt>
                <c:pt idx="290">
                  <c:v>3326600</c:v>
                </c:pt>
                <c:pt idx="291">
                  <c:v>2678300</c:v>
                </c:pt>
                <c:pt idx="292">
                  <c:v>3094600</c:v>
                </c:pt>
                <c:pt idx="293">
                  <c:v>2731800</c:v>
                </c:pt>
                <c:pt idx="294">
                  <c:v>3817700</c:v>
                </c:pt>
                <c:pt idx="295">
                  <c:v>2692900</c:v>
                </c:pt>
                <c:pt idx="296">
                  <c:v>3104200</c:v>
                </c:pt>
                <c:pt idx="297">
                  <c:v>3072600</c:v>
                </c:pt>
                <c:pt idx="298">
                  <c:v>3393700</c:v>
                </c:pt>
                <c:pt idx="299">
                  <c:v>1723200</c:v>
                </c:pt>
                <c:pt idx="300">
                  <c:v>1204400</c:v>
                </c:pt>
                <c:pt idx="301">
                  <c:v>2218200</c:v>
                </c:pt>
                <c:pt idx="302">
                  <c:v>1846400</c:v>
                </c:pt>
                <c:pt idx="303">
                  <c:v>2743900</c:v>
                </c:pt>
                <c:pt idx="304">
                  <c:v>2524800</c:v>
                </c:pt>
                <c:pt idx="305">
                  <c:v>2527000</c:v>
                </c:pt>
                <c:pt idx="306">
                  <c:v>2223100</c:v>
                </c:pt>
                <c:pt idx="307">
                  <c:v>2541500</c:v>
                </c:pt>
                <c:pt idx="308">
                  <c:v>3271200</c:v>
                </c:pt>
                <c:pt idx="309">
                  <c:v>9280200</c:v>
                </c:pt>
                <c:pt idx="310">
                  <c:v>6149900</c:v>
                </c:pt>
                <c:pt idx="311">
                  <c:v>4638500</c:v>
                </c:pt>
                <c:pt idx="312">
                  <c:v>2683500</c:v>
                </c:pt>
                <c:pt idx="313">
                  <c:v>2788500</c:v>
                </c:pt>
                <c:pt idx="314">
                  <c:v>2887400</c:v>
                </c:pt>
                <c:pt idx="315">
                  <c:v>2181500</c:v>
                </c:pt>
                <c:pt idx="316">
                  <c:v>1885500</c:v>
                </c:pt>
                <c:pt idx="317">
                  <c:v>1998200</c:v>
                </c:pt>
                <c:pt idx="318">
                  <c:v>2454100</c:v>
                </c:pt>
                <c:pt idx="319">
                  <c:v>2503700</c:v>
                </c:pt>
                <c:pt idx="320">
                  <c:v>2510500</c:v>
                </c:pt>
                <c:pt idx="321">
                  <c:v>2579700</c:v>
                </c:pt>
                <c:pt idx="322">
                  <c:v>3053100</c:v>
                </c:pt>
                <c:pt idx="323">
                  <c:v>2259600</c:v>
                </c:pt>
                <c:pt idx="324">
                  <c:v>2399500</c:v>
                </c:pt>
                <c:pt idx="325">
                  <c:v>2522400</c:v>
                </c:pt>
                <c:pt idx="326">
                  <c:v>2951900</c:v>
                </c:pt>
                <c:pt idx="327">
                  <c:v>3863400</c:v>
                </c:pt>
                <c:pt idx="328">
                  <c:v>2662700</c:v>
                </c:pt>
                <c:pt idx="329">
                  <c:v>2359000</c:v>
                </c:pt>
                <c:pt idx="330">
                  <c:v>3218500</c:v>
                </c:pt>
                <c:pt idx="331">
                  <c:v>2438300</c:v>
                </c:pt>
                <c:pt idx="332">
                  <c:v>2107200</c:v>
                </c:pt>
                <c:pt idx="333">
                  <c:v>2604900</c:v>
                </c:pt>
                <c:pt idx="334">
                  <c:v>2437300</c:v>
                </c:pt>
                <c:pt idx="335">
                  <c:v>1870900</c:v>
                </c:pt>
                <c:pt idx="336">
                  <c:v>2064700</c:v>
                </c:pt>
                <c:pt idx="337">
                  <c:v>1948100</c:v>
                </c:pt>
                <c:pt idx="338">
                  <c:v>4106900</c:v>
                </c:pt>
                <c:pt idx="339">
                  <c:v>2951000</c:v>
                </c:pt>
                <c:pt idx="340">
                  <c:v>1911700</c:v>
                </c:pt>
                <c:pt idx="341">
                  <c:v>1963700</c:v>
                </c:pt>
                <c:pt idx="342">
                  <c:v>1965500</c:v>
                </c:pt>
                <c:pt idx="343">
                  <c:v>2083500</c:v>
                </c:pt>
                <c:pt idx="344">
                  <c:v>2092000</c:v>
                </c:pt>
                <c:pt idx="345">
                  <c:v>2651400</c:v>
                </c:pt>
                <c:pt idx="346">
                  <c:v>1952900</c:v>
                </c:pt>
                <c:pt idx="347">
                  <c:v>1948100</c:v>
                </c:pt>
                <c:pt idx="348">
                  <c:v>2719400</c:v>
                </c:pt>
                <c:pt idx="349">
                  <c:v>3577700</c:v>
                </c:pt>
                <c:pt idx="350">
                  <c:v>3003600</c:v>
                </c:pt>
                <c:pt idx="351">
                  <c:v>2228300</c:v>
                </c:pt>
                <c:pt idx="352">
                  <c:v>1918800</c:v>
                </c:pt>
                <c:pt idx="353">
                  <c:v>2498100</c:v>
                </c:pt>
                <c:pt idx="354">
                  <c:v>3716500</c:v>
                </c:pt>
                <c:pt idx="355">
                  <c:v>2503000</c:v>
                </c:pt>
                <c:pt idx="356">
                  <c:v>3760300</c:v>
                </c:pt>
                <c:pt idx="357">
                  <c:v>2057000</c:v>
                </c:pt>
                <c:pt idx="358">
                  <c:v>2003200</c:v>
                </c:pt>
                <c:pt idx="359">
                  <c:v>2372700</c:v>
                </c:pt>
                <c:pt idx="360">
                  <c:v>2451500</c:v>
                </c:pt>
                <c:pt idx="361">
                  <c:v>3097800</c:v>
                </c:pt>
                <c:pt idx="362">
                  <c:v>2451300</c:v>
                </c:pt>
                <c:pt idx="363">
                  <c:v>2272700</c:v>
                </c:pt>
                <c:pt idx="364">
                  <c:v>2573900</c:v>
                </c:pt>
                <c:pt idx="365">
                  <c:v>2903600</c:v>
                </c:pt>
                <c:pt idx="366">
                  <c:v>1722400</c:v>
                </c:pt>
                <c:pt idx="367">
                  <c:v>2522900</c:v>
                </c:pt>
                <c:pt idx="368">
                  <c:v>1862900</c:v>
                </c:pt>
                <c:pt idx="369">
                  <c:v>3955500</c:v>
                </c:pt>
                <c:pt idx="370">
                  <c:v>6217400</c:v>
                </c:pt>
                <c:pt idx="371">
                  <c:v>4161300</c:v>
                </c:pt>
                <c:pt idx="372">
                  <c:v>3333800</c:v>
                </c:pt>
                <c:pt idx="373">
                  <c:v>5924200</c:v>
                </c:pt>
                <c:pt idx="374">
                  <c:v>4953700</c:v>
                </c:pt>
                <c:pt idx="375">
                  <c:v>2995400</c:v>
                </c:pt>
                <c:pt idx="376">
                  <c:v>2759100</c:v>
                </c:pt>
                <c:pt idx="377">
                  <c:v>2736800</c:v>
                </c:pt>
                <c:pt idx="378">
                  <c:v>3318200</c:v>
                </c:pt>
                <c:pt idx="379">
                  <c:v>4152700</c:v>
                </c:pt>
                <c:pt idx="380">
                  <c:v>3179700</c:v>
                </c:pt>
                <c:pt idx="381">
                  <c:v>3557900</c:v>
                </c:pt>
                <c:pt idx="382">
                  <c:v>3278200</c:v>
                </c:pt>
                <c:pt idx="383">
                  <c:v>3897400</c:v>
                </c:pt>
                <c:pt idx="384">
                  <c:v>4369600</c:v>
                </c:pt>
                <c:pt idx="385">
                  <c:v>2557600</c:v>
                </c:pt>
                <c:pt idx="386">
                  <c:v>3699000</c:v>
                </c:pt>
                <c:pt idx="387">
                  <c:v>2565200</c:v>
                </c:pt>
                <c:pt idx="388">
                  <c:v>2275600</c:v>
                </c:pt>
                <c:pt idx="389">
                  <c:v>3514300</c:v>
                </c:pt>
                <c:pt idx="390">
                  <c:v>2404800</c:v>
                </c:pt>
                <c:pt idx="391">
                  <c:v>3721700</c:v>
                </c:pt>
                <c:pt idx="392">
                  <c:v>11019400</c:v>
                </c:pt>
                <c:pt idx="393">
                  <c:v>6984800</c:v>
                </c:pt>
                <c:pt idx="394">
                  <c:v>5742500</c:v>
                </c:pt>
                <c:pt idx="395">
                  <c:v>4260000</c:v>
                </c:pt>
                <c:pt idx="396">
                  <c:v>2829600</c:v>
                </c:pt>
                <c:pt idx="397">
                  <c:v>3419100</c:v>
                </c:pt>
                <c:pt idx="398">
                  <c:v>5513800</c:v>
                </c:pt>
                <c:pt idx="399">
                  <c:v>4111700</c:v>
                </c:pt>
                <c:pt idx="400">
                  <c:v>1862600</c:v>
                </c:pt>
                <c:pt idx="401">
                  <c:v>3143300</c:v>
                </c:pt>
                <c:pt idx="402">
                  <c:v>2345400</c:v>
                </c:pt>
                <c:pt idx="403">
                  <c:v>3762900</c:v>
                </c:pt>
                <c:pt idx="404">
                  <c:v>2665700</c:v>
                </c:pt>
                <c:pt idx="405">
                  <c:v>6220000</c:v>
                </c:pt>
                <c:pt idx="406">
                  <c:v>4017000</c:v>
                </c:pt>
                <c:pt idx="407">
                  <c:v>5797500</c:v>
                </c:pt>
                <c:pt idx="408">
                  <c:v>5275500</c:v>
                </c:pt>
                <c:pt idx="409">
                  <c:v>3921200</c:v>
                </c:pt>
                <c:pt idx="410">
                  <c:v>4528300</c:v>
                </c:pt>
                <c:pt idx="411">
                  <c:v>4713900</c:v>
                </c:pt>
                <c:pt idx="412">
                  <c:v>3677300</c:v>
                </c:pt>
                <c:pt idx="413">
                  <c:v>4008600</c:v>
                </c:pt>
                <c:pt idx="414">
                  <c:v>5078300</c:v>
                </c:pt>
                <c:pt idx="415">
                  <c:v>8395800</c:v>
                </c:pt>
                <c:pt idx="416">
                  <c:v>5150800</c:v>
                </c:pt>
                <c:pt idx="417">
                  <c:v>5316100</c:v>
                </c:pt>
                <c:pt idx="418">
                  <c:v>6488200</c:v>
                </c:pt>
                <c:pt idx="419">
                  <c:v>8960000</c:v>
                </c:pt>
                <c:pt idx="420">
                  <c:v>3783500</c:v>
                </c:pt>
                <c:pt idx="421">
                  <c:v>7054700</c:v>
                </c:pt>
                <c:pt idx="422">
                  <c:v>4973000</c:v>
                </c:pt>
                <c:pt idx="423">
                  <c:v>4110500</c:v>
                </c:pt>
                <c:pt idx="424">
                  <c:v>4550000</c:v>
                </c:pt>
                <c:pt idx="425">
                  <c:v>3999400</c:v>
                </c:pt>
                <c:pt idx="426">
                  <c:v>4060200</c:v>
                </c:pt>
                <c:pt idx="427">
                  <c:v>3788300</c:v>
                </c:pt>
                <c:pt idx="428">
                  <c:v>3152100</c:v>
                </c:pt>
                <c:pt idx="429">
                  <c:v>2692700</c:v>
                </c:pt>
                <c:pt idx="430">
                  <c:v>3321400</c:v>
                </c:pt>
                <c:pt idx="431">
                  <c:v>2808700</c:v>
                </c:pt>
                <c:pt idx="432">
                  <c:v>3182700</c:v>
                </c:pt>
                <c:pt idx="433">
                  <c:v>3361700</c:v>
                </c:pt>
                <c:pt idx="434">
                  <c:v>2911800</c:v>
                </c:pt>
                <c:pt idx="435">
                  <c:v>15194200</c:v>
                </c:pt>
                <c:pt idx="436">
                  <c:v>8177000</c:v>
                </c:pt>
                <c:pt idx="437">
                  <c:v>5650900</c:v>
                </c:pt>
                <c:pt idx="438">
                  <c:v>4648500</c:v>
                </c:pt>
                <c:pt idx="439">
                  <c:v>3410700</c:v>
                </c:pt>
                <c:pt idx="440">
                  <c:v>2631800</c:v>
                </c:pt>
                <c:pt idx="441">
                  <c:v>3275000</c:v>
                </c:pt>
                <c:pt idx="442">
                  <c:v>2369600</c:v>
                </c:pt>
                <c:pt idx="443">
                  <c:v>2694100</c:v>
                </c:pt>
                <c:pt idx="444">
                  <c:v>2773300</c:v>
                </c:pt>
                <c:pt idx="445">
                  <c:v>5604500</c:v>
                </c:pt>
                <c:pt idx="446">
                  <c:v>3174200</c:v>
                </c:pt>
                <c:pt idx="447">
                  <c:v>2400200</c:v>
                </c:pt>
                <c:pt idx="448">
                  <c:v>2601000</c:v>
                </c:pt>
                <c:pt idx="449">
                  <c:v>2063100</c:v>
                </c:pt>
                <c:pt idx="450">
                  <c:v>2948800</c:v>
                </c:pt>
                <c:pt idx="451">
                  <c:v>2757500</c:v>
                </c:pt>
                <c:pt idx="452">
                  <c:v>2056500</c:v>
                </c:pt>
                <c:pt idx="453">
                  <c:v>2392900</c:v>
                </c:pt>
                <c:pt idx="454">
                  <c:v>2757300</c:v>
                </c:pt>
                <c:pt idx="455">
                  <c:v>2865000</c:v>
                </c:pt>
                <c:pt idx="456">
                  <c:v>3065400</c:v>
                </c:pt>
                <c:pt idx="457">
                  <c:v>2558200</c:v>
                </c:pt>
                <c:pt idx="458">
                  <c:v>2266000</c:v>
                </c:pt>
                <c:pt idx="459">
                  <c:v>2785900</c:v>
                </c:pt>
                <c:pt idx="460">
                  <c:v>2626600</c:v>
                </c:pt>
                <c:pt idx="461">
                  <c:v>3032200</c:v>
                </c:pt>
                <c:pt idx="462">
                  <c:v>2499800</c:v>
                </c:pt>
                <c:pt idx="463">
                  <c:v>1804200</c:v>
                </c:pt>
                <c:pt idx="464">
                  <c:v>2964300</c:v>
                </c:pt>
                <c:pt idx="465">
                  <c:v>2580500</c:v>
                </c:pt>
                <c:pt idx="466">
                  <c:v>2683600</c:v>
                </c:pt>
                <c:pt idx="467">
                  <c:v>2338600</c:v>
                </c:pt>
                <c:pt idx="468">
                  <c:v>2247500</c:v>
                </c:pt>
                <c:pt idx="469">
                  <c:v>3567800</c:v>
                </c:pt>
                <c:pt idx="470">
                  <c:v>3162700</c:v>
                </c:pt>
                <c:pt idx="471">
                  <c:v>2669000</c:v>
                </c:pt>
                <c:pt idx="472">
                  <c:v>1977400</c:v>
                </c:pt>
                <c:pt idx="473">
                  <c:v>1904500</c:v>
                </c:pt>
                <c:pt idx="474">
                  <c:v>1482300</c:v>
                </c:pt>
                <c:pt idx="475">
                  <c:v>2985200</c:v>
                </c:pt>
                <c:pt idx="476">
                  <c:v>3354900</c:v>
                </c:pt>
                <c:pt idx="477">
                  <c:v>3284900</c:v>
                </c:pt>
                <c:pt idx="478">
                  <c:v>5033500</c:v>
                </c:pt>
                <c:pt idx="479">
                  <c:v>4031500</c:v>
                </c:pt>
                <c:pt idx="480">
                  <c:v>5703100</c:v>
                </c:pt>
                <c:pt idx="481">
                  <c:v>3751000</c:v>
                </c:pt>
                <c:pt idx="482">
                  <c:v>2910100</c:v>
                </c:pt>
                <c:pt idx="483">
                  <c:v>2343800</c:v>
                </c:pt>
                <c:pt idx="484">
                  <c:v>2343400</c:v>
                </c:pt>
                <c:pt idx="485">
                  <c:v>2632800</c:v>
                </c:pt>
                <c:pt idx="486">
                  <c:v>3562600</c:v>
                </c:pt>
                <c:pt idx="487">
                  <c:v>2247000</c:v>
                </c:pt>
                <c:pt idx="488">
                  <c:v>3227900</c:v>
                </c:pt>
                <c:pt idx="489">
                  <c:v>2582300</c:v>
                </c:pt>
                <c:pt idx="490">
                  <c:v>2447100</c:v>
                </c:pt>
                <c:pt idx="491">
                  <c:v>1891500</c:v>
                </c:pt>
                <c:pt idx="492">
                  <c:v>2400900</c:v>
                </c:pt>
                <c:pt idx="493">
                  <c:v>1907100</c:v>
                </c:pt>
                <c:pt idx="494">
                  <c:v>2802100</c:v>
                </c:pt>
                <c:pt idx="495">
                  <c:v>5096600</c:v>
                </c:pt>
                <c:pt idx="496">
                  <c:v>6617200</c:v>
                </c:pt>
                <c:pt idx="497">
                  <c:v>4852600</c:v>
                </c:pt>
                <c:pt idx="498">
                  <c:v>4195300</c:v>
                </c:pt>
                <c:pt idx="499">
                  <c:v>2874300</c:v>
                </c:pt>
                <c:pt idx="500">
                  <c:v>1591400</c:v>
                </c:pt>
                <c:pt idx="501">
                  <c:v>2120900</c:v>
                </c:pt>
                <c:pt idx="502">
                  <c:v>4606100</c:v>
                </c:pt>
                <c:pt idx="503">
                  <c:v>2075300</c:v>
                </c:pt>
                <c:pt idx="504">
                  <c:v>1543100</c:v>
                </c:pt>
                <c:pt idx="505">
                  <c:v>2997000</c:v>
                </c:pt>
                <c:pt idx="506">
                  <c:v>1833000</c:v>
                </c:pt>
                <c:pt idx="507">
                  <c:v>1981800</c:v>
                </c:pt>
                <c:pt idx="508">
                  <c:v>1514700</c:v>
                </c:pt>
                <c:pt idx="509">
                  <c:v>1897600</c:v>
                </c:pt>
                <c:pt idx="510">
                  <c:v>1927800</c:v>
                </c:pt>
                <c:pt idx="511">
                  <c:v>2839500</c:v>
                </c:pt>
                <c:pt idx="512">
                  <c:v>1817600</c:v>
                </c:pt>
                <c:pt idx="513">
                  <c:v>2333400</c:v>
                </c:pt>
                <c:pt idx="514">
                  <c:v>2089400</c:v>
                </c:pt>
                <c:pt idx="515">
                  <c:v>3605600</c:v>
                </c:pt>
                <c:pt idx="516">
                  <c:v>2463300</c:v>
                </c:pt>
                <c:pt idx="517">
                  <c:v>2271100</c:v>
                </c:pt>
                <c:pt idx="518">
                  <c:v>2008100</c:v>
                </c:pt>
                <c:pt idx="519">
                  <c:v>1928300</c:v>
                </c:pt>
                <c:pt idx="520">
                  <c:v>2483400</c:v>
                </c:pt>
                <c:pt idx="521">
                  <c:v>2327600</c:v>
                </c:pt>
                <c:pt idx="522">
                  <c:v>2427200</c:v>
                </c:pt>
                <c:pt idx="523">
                  <c:v>3184100</c:v>
                </c:pt>
                <c:pt idx="524">
                  <c:v>1637200</c:v>
                </c:pt>
                <c:pt idx="525">
                  <c:v>3040000</c:v>
                </c:pt>
                <c:pt idx="526">
                  <c:v>2815800</c:v>
                </c:pt>
                <c:pt idx="527">
                  <c:v>1919300</c:v>
                </c:pt>
                <c:pt idx="528">
                  <c:v>2640100</c:v>
                </c:pt>
                <c:pt idx="529">
                  <c:v>2857800</c:v>
                </c:pt>
                <c:pt idx="530">
                  <c:v>2420800</c:v>
                </c:pt>
                <c:pt idx="531">
                  <c:v>1967800</c:v>
                </c:pt>
                <c:pt idx="532">
                  <c:v>1653500</c:v>
                </c:pt>
                <c:pt idx="533">
                  <c:v>1838600</c:v>
                </c:pt>
                <c:pt idx="534">
                  <c:v>2372000</c:v>
                </c:pt>
                <c:pt idx="535">
                  <c:v>1632200</c:v>
                </c:pt>
                <c:pt idx="536">
                  <c:v>2058800</c:v>
                </c:pt>
                <c:pt idx="537">
                  <c:v>1411400</c:v>
                </c:pt>
                <c:pt idx="538">
                  <c:v>1403900</c:v>
                </c:pt>
                <c:pt idx="539">
                  <c:v>1155600</c:v>
                </c:pt>
                <c:pt idx="540">
                  <c:v>2363000</c:v>
                </c:pt>
                <c:pt idx="541">
                  <c:v>2196800</c:v>
                </c:pt>
                <c:pt idx="542">
                  <c:v>2749300</c:v>
                </c:pt>
                <c:pt idx="543">
                  <c:v>3365500</c:v>
                </c:pt>
                <c:pt idx="544">
                  <c:v>2069800</c:v>
                </c:pt>
                <c:pt idx="545">
                  <c:v>1828300</c:v>
                </c:pt>
                <c:pt idx="546">
                  <c:v>1649900</c:v>
                </c:pt>
                <c:pt idx="547">
                  <c:v>2239200</c:v>
                </c:pt>
                <c:pt idx="548">
                  <c:v>4854900</c:v>
                </c:pt>
                <c:pt idx="549">
                  <c:v>2465700</c:v>
                </c:pt>
                <c:pt idx="550">
                  <c:v>1621400</c:v>
                </c:pt>
                <c:pt idx="551">
                  <c:v>978800</c:v>
                </c:pt>
                <c:pt idx="552">
                  <c:v>1511400</c:v>
                </c:pt>
                <c:pt idx="553">
                  <c:v>1853900</c:v>
                </c:pt>
                <c:pt idx="554">
                  <c:v>1812100</c:v>
                </c:pt>
                <c:pt idx="555">
                  <c:v>1779800</c:v>
                </c:pt>
                <c:pt idx="556">
                  <c:v>3691600</c:v>
                </c:pt>
                <c:pt idx="557">
                  <c:v>2626000</c:v>
                </c:pt>
                <c:pt idx="558">
                  <c:v>2600200</c:v>
                </c:pt>
                <c:pt idx="559">
                  <c:v>5283700</c:v>
                </c:pt>
                <c:pt idx="560">
                  <c:v>2583500</c:v>
                </c:pt>
                <c:pt idx="561">
                  <c:v>2859000</c:v>
                </c:pt>
                <c:pt idx="562">
                  <c:v>1822300</c:v>
                </c:pt>
                <c:pt idx="563">
                  <c:v>1907100</c:v>
                </c:pt>
                <c:pt idx="564">
                  <c:v>3330600</c:v>
                </c:pt>
                <c:pt idx="565">
                  <c:v>3180000</c:v>
                </c:pt>
                <c:pt idx="566">
                  <c:v>2776700</c:v>
                </c:pt>
                <c:pt idx="567">
                  <c:v>2304500</c:v>
                </c:pt>
                <c:pt idx="568">
                  <c:v>1372800</c:v>
                </c:pt>
                <c:pt idx="569">
                  <c:v>1644600</c:v>
                </c:pt>
                <c:pt idx="570">
                  <c:v>1991100</c:v>
                </c:pt>
                <c:pt idx="571">
                  <c:v>3070100</c:v>
                </c:pt>
                <c:pt idx="572">
                  <c:v>2503000</c:v>
                </c:pt>
                <c:pt idx="573">
                  <c:v>2794200</c:v>
                </c:pt>
                <c:pt idx="574">
                  <c:v>2349400</c:v>
                </c:pt>
                <c:pt idx="575">
                  <c:v>2454200</c:v>
                </c:pt>
                <c:pt idx="576">
                  <c:v>2342200</c:v>
                </c:pt>
                <c:pt idx="577">
                  <c:v>1790100</c:v>
                </c:pt>
                <c:pt idx="578">
                  <c:v>1479300</c:v>
                </c:pt>
                <c:pt idx="579">
                  <c:v>2115900</c:v>
                </c:pt>
                <c:pt idx="580">
                  <c:v>3025100</c:v>
                </c:pt>
                <c:pt idx="581">
                  <c:v>1981900</c:v>
                </c:pt>
                <c:pt idx="582">
                  <c:v>1878700</c:v>
                </c:pt>
                <c:pt idx="583">
                  <c:v>1646100</c:v>
                </c:pt>
                <c:pt idx="584">
                  <c:v>1545600</c:v>
                </c:pt>
                <c:pt idx="585">
                  <c:v>1160800</c:v>
                </c:pt>
                <c:pt idx="586">
                  <c:v>1275900</c:v>
                </c:pt>
                <c:pt idx="587">
                  <c:v>2200500</c:v>
                </c:pt>
                <c:pt idx="588">
                  <c:v>1441900</c:v>
                </c:pt>
                <c:pt idx="589">
                  <c:v>1513300</c:v>
                </c:pt>
                <c:pt idx="590">
                  <c:v>1437800</c:v>
                </c:pt>
                <c:pt idx="591">
                  <c:v>1816800</c:v>
                </c:pt>
                <c:pt idx="592">
                  <c:v>1529600</c:v>
                </c:pt>
                <c:pt idx="593">
                  <c:v>2633600</c:v>
                </c:pt>
                <c:pt idx="594">
                  <c:v>1720600</c:v>
                </c:pt>
                <c:pt idx="595">
                  <c:v>2237900</c:v>
                </c:pt>
                <c:pt idx="596">
                  <c:v>1438800</c:v>
                </c:pt>
                <c:pt idx="597">
                  <c:v>2734500</c:v>
                </c:pt>
                <c:pt idx="598">
                  <c:v>2615800</c:v>
                </c:pt>
                <c:pt idx="599">
                  <c:v>1886300</c:v>
                </c:pt>
                <c:pt idx="600">
                  <c:v>2913800</c:v>
                </c:pt>
                <c:pt idx="601">
                  <c:v>2722400</c:v>
                </c:pt>
                <c:pt idx="602">
                  <c:v>2205500</c:v>
                </c:pt>
                <c:pt idx="603">
                  <c:v>2429100</c:v>
                </c:pt>
                <c:pt idx="604">
                  <c:v>2474900</c:v>
                </c:pt>
                <c:pt idx="605">
                  <c:v>1596200</c:v>
                </c:pt>
                <c:pt idx="606">
                  <c:v>5458900</c:v>
                </c:pt>
                <c:pt idx="607">
                  <c:v>1485500</c:v>
                </c:pt>
                <c:pt idx="608">
                  <c:v>2837600</c:v>
                </c:pt>
                <c:pt idx="609">
                  <c:v>1593400</c:v>
                </c:pt>
                <c:pt idx="610">
                  <c:v>1685500</c:v>
                </c:pt>
                <c:pt idx="611">
                  <c:v>1530900</c:v>
                </c:pt>
                <c:pt idx="612">
                  <c:v>1794500</c:v>
                </c:pt>
                <c:pt idx="613">
                  <c:v>3156200</c:v>
                </c:pt>
                <c:pt idx="614">
                  <c:v>3386800</c:v>
                </c:pt>
                <c:pt idx="615">
                  <c:v>2914500</c:v>
                </c:pt>
                <c:pt idx="616">
                  <c:v>3021100</c:v>
                </c:pt>
                <c:pt idx="617">
                  <c:v>2202200</c:v>
                </c:pt>
                <c:pt idx="618">
                  <c:v>2654900</c:v>
                </c:pt>
                <c:pt idx="619">
                  <c:v>2443500</c:v>
                </c:pt>
                <c:pt idx="620">
                  <c:v>2108000</c:v>
                </c:pt>
                <c:pt idx="621">
                  <c:v>3334300</c:v>
                </c:pt>
                <c:pt idx="622">
                  <c:v>2286100</c:v>
                </c:pt>
                <c:pt idx="623">
                  <c:v>8241900</c:v>
                </c:pt>
                <c:pt idx="624">
                  <c:v>3405800</c:v>
                </c:pt>
                <c:pt idx="625">
                  <c:v>2876500</c:v>
                </c:pt>
                <c:pt idx="626">
                  <c:v>2207000</c:v>
                </c:pt>
                <c:pt idx="627">
                  <c:v>1934900</c:v>
                </c:pt>
                <c:pt idx="628">
                  <c:v>1868000</c:v>
                </c:pt>
                <c:pt idx="629">
                  <c:v>1574500</c:v>
                </c:pt>
                <c:pt idx="630">
                  <c:v>1266500</c:v>
                </c:pt>
                <c:pt idx="631">
                  <c:v>2601000</c:v>
                </c:pt>
                <c:pt idx="632">
                  <c:v>2707800</c:v>
                </c:pt>
                <c:pt idx="633">
                  <c:v>2030400</c:v>
                </c:pt>
                <c:pt idx="634">
                  <c:v>1584900</c:v>
                </c:pt>
                <c:pt idx="635">
                  <c:v>1876200</c:v>
                </c:pt>
                <c:pt idx="636">
                  <c:v>2112300</c:v>
                </c:pt>
                <c:pt idx="637">
                  <c:v>2538100</c:v>
                </c:pt>
                <c:pt idx="638">
                  <c:v>2525100</c:v>
                </c:pt>
                <c:pt idx="639">
                  <c:v>1863000</c:v>
                </c:pt>
                <c:pt idx="640">
                  <c:v>3748600</c:v>
                </c:pt>
                <c:pt idx="641">
                  <c:v>1610800</c:v>
                </c:pt>
                <c:pt idx="642">
                  <c:v>2754500</c:v>
                </c:pt>
                <c:pt idx="643">
                  <c:v>1891600</c:v>
                </c:pt>
                <c:pt idx="644">
                  <c:v>1756000</c:v>
                </c:pt>
                <c:pt idx="645">
                  <c:v>1483100</c:v>
                </c:pt>
                <c:pt idx="646">
                  <c:v>1693100</c:v>
                </c:pt>
                <c:pt idx="647">
                  <c:v>1603400</c:v>
                </c:pt>
                <c:pt idx="648">
                  <c:v>1817100</c:v>
                </c:pt>
                <c:pt idx="649">
                  <c:v>2177700</c:v>
                </c:pt>
                <c:pt idx="650">
                  <c:v>1677500</c:v>
                </c:pt>
                <c:pt idx="651">
                  <c:v>1529100</c:v>
                </c:pt>
                <c:pt idx="652">
                  <c:v>2181800</c:v>
                </c:pt>
                <c:pt idx="653">
                  <c:v>1926300</c:v>
                </c:pt>
                <c:pt idx="654">
                  <c:v>1614600</c:v>
                </c:pt>
                <c:pt idx="655">
                  <c:v>770400</c:v>
                </c:pt>
                <c:pt idx="656">
                  <c:v>2118500</c:v>
                </c:pt>
                <c:pt idx="657">
                  <c:v>3207100</c:v>
                </c:pt>
                <c:pt idx="658">
                  <c:v>1583600</c:v>
                </c:pt>
                <c:pt idx="659">
                  <c:v>1329300</c:v>
                </c:pt>
                <c:pt idx="660">
                  <c:v>4229400</c:v>
                </c:pt>
                <c:pt idx="661">
                  <c:v>2134600</c:v>
                </c:pt>
                <c:pt idx="662">
                  <c:v>1854100</c:v>
                </c:pt>
                <c:pt idx="663">
                  <c:v>1778600</c:v>
                </c:pt>
                <c:pt idx="664">
                  <c:v>2974300</c:v>
                </c:pt>
                <c:pt idx="665">
                  <c:v>1908200</c:v>
                </c:pt>
                <c:pt idx="666">
                  <c:v>3218400</c:v>
                </c:pt>
                <c:pt idx="667">
                  <c:v>3590000</c:v>
                </c:pt>
                <c:pt idx="668">
                  <c:v>2280800</c:v>
                </c:pt>
                <c:pt idx="669">
                  <c:v>2418100</c:v>
                </c:pt>
                <c:pt idx="670">
                  <c:v>3715500</c:v>
                </c:pt>
                <c:pt idx="671">
                  <c:v>1670400</c:v>
                </c:pt>
                <c:pt idx="672">
                  <c:v>467700</c:v>
                </c:pt>
                <c:pt idx="673">
                  <c:v>1704000</c:v>
                </c:pt>
                <c:pt idx="674">
                  <c:v>1343900</c:v>
                </c:pt>
                <c:pt idx="675">
                  <c:v>1494500</c:v>
                </c:pt>
                <c:pt idx="676">
                  <c:v>1447200</c:v>
                </c:pt>
                <c:pt idx="677">
                  <c:v>3736300</c:v>
                </c:pt>
                <c:pt idx="678">
                  <c:v>2274500</c:v>
                </c:pt>
                <c:pt idx="679">
                  <c:v>3329300</c:v>
                </c:pt>
                <c:pt idx="680">
                  <c:v>5255200</c:v>
                </c:pt>
                <c:pt idx="681">
                  <c:v>3564700</c:v>
                </c:pt>
                <c:pt idx="682">
                  <c:v>3980700</c:v>
                </c:pt>
                <c:pt idx="683">
                  <c:v>2248100</c:v>
                </c:pt>
                <c:pt idx="684">
                  <c:v>3359200</c:v>
                </c:pt>
                <c:pt idx="685">
                  <c:v>4302800</c:v>
                </c:pt>
                <c:pt idx="686">
                  <c:v>5411200</c:v>
                </c:pt>
                <c:pt idx="687">
                  <c:v>3968400</c:v>
                </c:pt>
                <c:pt idx="688">
                  <c:v>3108400</c:v>
                </c:pt>
                <c:pt idx="689">
                  <c:v>2492400</c:v>
                </c:pt>
                <c:pt idx="690">
                  <c:v>2030900</c:v>
                </c:pt>
                <c:pt idx="691">
                  <c:v>2806800</c:v>
                </c:pt>
                <c:pt idx="692">
                  <c:v>2877400</c:v>
                </c:pt>
                <c:pt idx="693">
                  <c:v>2506200</c:v>
                </c:pt>
                <c:pt idx="694">
                  <c:v>3123000</c:v>
                </c:pt>
                <c:pt idx="695">
                  <c:v>3711600</c:v>
                </c:pt>
                <c:pt idx="696">
                  <c:v>3261700</c:v>
                </c:pt>
                <c:pt idx="697">
                  <c:v>3482800</c:v>
                </c:pt>
                <c:pt idx="698">
                  <c:v>2733000</c:v>
                </c:pt>
                <c:pt idx="699">
                  <c:v>3052500</c:v>
                </c:pt>
                <c:pt idx="700">
                  <c:v>3126600</c:v>
                </c:pt>
                <c:pt idx="701">
                  <c:v>2225600</c:v>
                </c:pt>
                <c:pt idx="702">
                  <c:v>3006500</c:v>
                </c:pt>
                <c:pt idx="703">
                  <c:v>2591300</c:v>
                </c:pt>
                <c:pt idx="704">
                  <c:v>2238800</c:v>
                </c:pt>
                <c:pt idx="705">
                  <c:v>2119200</c:v>
                </c:pt>
                <c:pt idx="706">
                  <c:v>1461300</c:v>
                </c:pt>
                <c:pt idx="707">
                  <c:v>1718700</c:v>
                </c:pt>
                <c:pt idx="708">
                  <c:v>2736500</c:v>
                </c:pt>
                <c:pt idx="709">
                  <c:v>2207100</c:v>
                </c:pt>
                <c:pt idx="710">
                  <c:v>3183700</c:v>
                </c:pt>
                <c:pt idx="711">
                  <c:v>3081600</c:v>
                </c:pt>
                <c:pt idx="712">
                  <c:v>4139400</c:v>
                </c:pt>
                <c:pt idx="713">
                  <c:v>5343100</c:v>
                </c:pt>
                <c:pt idx="714">
                  <c:v>4171100</c:v>
                </c:pt>
                <c:pt idx="715">
                  <c:v>5848200</c:v>
                </c:pt>
                <c:pt idx="716">
                  <c:v>6740700</c:v>
                </c:pt>
                <c:pt idx="717">
                  <c:v>5285500</c:v>
                </c:pt>
                <c:pt idx="718">
                  <c:v>5677200</c:v>
                </c:pt>
                <c:pt idx="719">
                  <c:v>3520400</c:v>
                </c:pt>
                <c:pt idx="720">
                  <c:v>4151500</c:v>
                </c:pt>
                <c:pt idx="721">
                  <c:v>5071900</c:v>
                </c:pt>
                <c:pt idx="722">
                  <c:v>6443000</c:v>
                </c:pt>
                <c:pt idx="723">
                  <c:v>6803900</c:v>
                </c:pt>
                <c:pt idx="724">
                  <c:v>5314000</c:v>
                </c:pt>
                <c:pt idx="725">
                  <c:v>8357700</c:v>
                </c:pt>
                <c:pt idx="726">
                  <c:v>6368400</c:v>
                </c:pt>
                <c:pt idx="727">
                  <c:v>6888000</c:v>
                </c:pt>
                <c:pt idx="728">
                  <c:v>6876300</c:v>
                </c:pt>
                <c:pt idx="729">
                  <c:v>9543200</c:v>
                </c:pt>
                <c:pt idx="730">
                  <c:v>6548200</c:v>
                </c:pt>
                <c:pt idx="731">
                  <c:v>7561300</c:v>
                </c:pt>
                <c:pt idx="732">
                  <c:v>5472600</c:v>
                </c:pt>
                <c:pt idx="733">
                  <c:v>6647400</c:v>
                </c:pt>
                <c:pt idx="734">
                  <c:v>8587800</c:v>
                </c:pt>
                <c:pt idx="735">
                  <c:v>6762200</c:v>
                </c:pt>
                <c:pt idx="736">
                  <c:v>4186700</c:v>
                </c:pt>
                <c:pt idx="737">
                  <c:v>4152800</c:v>
                </c:pt>
                <c:pt idx="738">
                  <c:v>3588200</c:v>
                </c:pt>
                <c:pt idx="739">
                  <c:v>4689100</c:v>
                </c:pt>
                <c:pt idx="740">
                  <c:v>4446900</c:v>
                </c:pt>
                <c:pt idx="741">
                  <c:v>2801600</c:v>
                </c:pt>
                <c:pt idx="742">
                  <c:v>4689400</c:v>
                </c:pt>
                <c:pt idx="743">
                  <c:v>4953500</c:v>
                </c:pt>
                <c:pt idx="744">
                  <c:v>5194800</c:v>
                </c:pt>
                <c:pt idx="745">
                  <c:v>6449900</c:v>
                </c:pt>
                <c:pt idx="746">
                  <c:v>4774300</c:v>
                </c:pt>
                <c:pt idx="747">
                  <c:v>4149600</c:v>
                </c:pt>
                <c:pt idx="748">
                  <c:v>6042700</c:v>
                </c:pt>
                <c:pt idx="749">
                  <c:v>4662200</c:v>
                </c:pt>
                <c:pt idx="750">
                  <c:v>5426700</c:v>
                </c:pt>
                <c:pt idx="751">
                  <c:v>4674800</c:v>
                </c:pt>
                <c:pt idx="752">
                  <c:v>3819000</c:v>
                </c:pt>
                <c:pt idx="753">
                  <c:v>2316600</c:v>
                </c:pt>
                <c:pt idx="754">
                  <c:v>2013300</c:v>
                </c:pt>
                <c:pt idx="755">
                  <c:v>2024400</c:v>
                </c:pt>
              </c:numCache>
            </c:numRef>
          </c:val>
          <c:extLst>
            <c:ext xmlns:c16="http://schemas.microsoft.com/office/drawing/2014/chart" uri="{C3380CC4-5D6E-409C-BE32-E72D297353CC}">
              <c16:uniqueId val="{00000000-E380-FD46-941C-F7DACF6E1419}"/>
            </c:ext>
          </c:extLst>
        </c:ser>
        <c:dLbls>
          <c:showLegendKey val="0"/>
          <c:showVal val="0"/>
          <c:showCatName val="0"/>
          <c:showSerName val="0"/>
          <c:showPercent val="0"/>
          <c:showBubbleSize val="0"/>
        </c:dLbls>
        <c:gapWidth val="150"/>
        <c:axId val="980941167"/>
        <c:axId val="981083551"/>
      </c:barChart>
      <c:lineChart>
        <c:grouping val="standard"/>
        <c:varyColors val="0"/>
        <c:ser>
          <c:idx val="0"/>
          <c:order val="0"/>
          <c:tx>
            <c:strRef>
              <c:f>'[GS Model.xlsx]Stock Data'!$B$1</c:f>
              <c:strCache>
                <c:ptCount val="1"/>
                <c:pt idx="0">
                  <c:v>Adj Close</c:v>
                </c:pt>
              </c:strCache>
            </c:strRef>
          </c:tx>
          <c:spPr>
            <a:ln w="28575" cap="rnd">
              <a:solidFill>
                <a:schemeClr val="accent1"/>
              </a:solidFill>
              <a:round/>
            </a:ln>
            <a:effectLst/>
          </c:spPr>
          <c:marker>
            <c:symbol val="none"/>
          </c:marker>
          <c:cat>
            <c:numRef>
              <c:f>'[GS Model.xlsx]Stock Data'!$A$2:$A$757</c:f>
              <c:numCache>
                <c:formatCode>m/d/yy</c:formatCode>
                <c:ptCount val="756"/>
                <c:pt idx="0">
                  <c:v>42850</c:v>
                </c:pt>
                <c:pt idx="1">
                  <c:v>42851</c:v>
                </c:pt>
                <c:pt idx="2">
                  <c:v>42852</c:v>
                </c:pt>
                <c:pt idx="3">
                  <c:v>42853</c:v>
                </c:pt>
                <c:pt idx="4">
                  <c:v>42856</c:v>
                </c:pt>
                <c:pt idx="5">
                  <c:v>42857</c:v>
                </c:pt>
                <c:pt idx="6">
                  <c:v>42858</c:v>
                </c:pt>
                <c:pt idx="7">
                  <c:v>42859</c:v>
                </c:pt>
                <c:pt idx="8">
                  <c:v>42860</c:v>
                </c:pt>
                <c:pt idx="9">
                  <c:v>42863</c:v>
                </c:pt>
                <c:pt idx="10">
                  <c:v>42864</c:v>
                </c:pt>
                <c:pt idx="11">
                  <c:v>42865</c:v>
                </c:pt>
                <c:pt idx="12">
                  <c:v>42866</c:v>
                </c:pt>
                <c:pt idx="13">
                  <c:v>42867</c:v>
                </c:pt>
                <c:pt idx="14">
                  <c:v>42870</c:v>
                </c:pt>
                <c:pt idx="15">
                  <c:v>42871</c:v>
                </c:pt>
                <c:pt idx="16">
                  <c:v>42872</c:v>
                </c:pt>
                <c:pt idx="17">
                  <c:v>42873</c:v>
                </c:pt>
                <c:pt idx="18">
                  <c:v>42874</c:v>
                </c:pt>
                <c:pt idx="19">
                  <c:v>42877</c:v>
                </c:pt>
                <c:pt idx="20">
                  <c:v>42878</c:v>
                </c:pt>
                <c:pt idx="21">
                  <c:v>42879</c:v>
                </c:pt>
                <c:pt idx="22">
                  <c:v>42880</c:v>
                </c:pt>
                <c:pt idx="23">
                  <c:v>42881</c:v>
                </c:pt>
                <c:pt idx="24">
                  <c:v>42885</c:v>
                </c:pt>
                <c:pt idx="25">
                  <c:v>42886</c:v>
                </c:pt>
                <c:pt idx="26">
                  <c:v>42887</c:v>
                </c:pt>
                <c:pt idx="27">
                  <c:v>42888</c:v>
                </c:pt>
                <c:pt idx="28">
                  <c:v>42891</c:v>
                </c:pt>
                <c:pt idx="29">
                  <c:v>42892</c:v>
                </c:pt>
                <c:pt idx="30">
                  <c:v>42893</c:v>
                </c:pt>
                <c:pt idx="31">
                  <c:v>42894</c:v>
                </c:pt>
                <c:pt idx="32">
                  <c:v>42895</c:v>
                </c:pt>
                <c:pt idx="33">
                  <c:v>42898</c:v>
                </c:pt>
                <c:pt idx="34">
                  <c:v>42899</c:v>
                </c:pt>
                <c:pt idx="35">
                  <c:v>42900</c:v>
                </c:pt>
                <c:pt idx="36">
                  <c:v>42901</c:v>
                </c:pt>
                <c:pt idx="37">
                  <c:v>42902</c:v>
                </c:pt>
                <c:pt idx="38">
                  <c:v>42905</c:v>
                </c:pt>
                <c:pt idx="39">
                  <c:v>42906</c:v>
                </c:pt>
                <c:pt idx="40">
                  <c:v>42907</c:v>
                </c:pt>
                <c:pt idx="41">
                  <c:v>42908</c:v>
                </c:pt>
                <c:pt idx="42">
                  <c:v>42909</c:v>
                </c:pt>
                <c:pt idx="43">
                  <c:v>42912</c:v>
                </c:pt>
                <c:pt idx="44">
                  <c:v>42913</c:v>
                </c:pt>
                <c:pt idx="45">
                  <c:v>42914</c:v>
                </c:pt>
                <c:pt idx="46">
                  <c:v>42915</c:v>
                </c:pt>
                <c:pt idx="47">
                  <c:v>42916</c:v>
                </c:pt>
                <c:pt idx="48">
                  <c:v>42919</c:v>
                </c:pt>
                <c:pt idx="49">
                  <c:v>42921</c:v>
                </c:pt>
                <c:pt idx="50">
                  <c:v>42922</c:v>
                </c:pt>
                <c:pt idx="51">
                  <c:v>42923</c:v>
                </c:pt>
                <c:pt idx="52">
                  <c:v>42926</c:v>
                </c:pt>
                <c:pt idx="53">
                  <c:v>42927</c:v>
                </c:pt>
                <c:pt idx="54">
                  <c:v>42928</c:v>
                </c:pt>
                <c:pt idx="55">
                  <c:v>42929</c:v>
                </c:pt>
                <c:pt idx="56">
                  <c:v>42930</c:v>
                </c:pt>
                <c:pt idx="57">
                  <c:v>42933</c:v>
                </c:pt>
                <c:pt idx="58">
                  <c:v>42934</c:v>
                </c:pt>
                <c:pt idx="59">
                  <c:v>42935</c:v>
                </c:pt>
                <c:pt idx="60">
                  <c:v>42936</c:v>
                </c:pt>
                <c:pt idx="61">
                  <c:v>42937</c:v>
                </c:pt>
                <c:pt idx="62">
                  <c:v>42940</c:v>
                </c:pt>
                <c:pt idx="63">
                  <c:v>42941</c:v>
                </c:pt>
                <c:pt idx="64">
                  <c:v>42942</c:v>
                </c:pt>
                <c:pt idx="65">
                  <c:v>42943</c:v>
                </c:pt>
                <c:pt idx="66">
                  <c:v>42944</c:v>
                </c:pt>
                <c:pt idx="67">
                  <c:v>42947</c:v>
                </c:pt>
                <c:pt idx="68">
                  <c:v>42948</c:v>
                </c:pt>
                <c:pt idx="69">
                  <c:v>42949</c:v>
                </c:pt>
                <c:pt idx="70">
                  <c:v>42950</c:v>
                </c:pt>
                <c:pt idx="71">
                  <c:v>42951</c:v>
                </c:pt>
                <c:pt idx="72">
                  <c:v>42954</c:v>
                </c:pt>
                <c:pt idx="73">
                  <c:v>42955</c:v>
                </c:pt>
                <c:pt idx="74">
                  <c:v>42956</c:v>
                </c:pt>
                <c:pt idx="75">
                  <c:v>42957</c:v>
                </c:pt>
                <c:pt idx="76">
                  <c:v>42958</c:v>
                </c:pt>
                <c:pt idx="77">
                  <c:v>42961</c:v>
                </c:pt>
                <c:pt idx="78">
                  <c:v>42962</c:v>
                </c:pt>
                <c:pt idx="79">
                  <c:v>42963</c:v>
                </c:pt>
                <c:pt idx="80">
                  <c:v>42964</c:v>
                </c:pt>
                <c:pt idx="81">
                  <c:v>42965</c:v>
                </c:pt>
                <c:pt idx="82">
                  <c:v>42968</c:v>
                </c:pt>
                <c:pt idx="83">
                  <c:v>42969</c:v>
                </c:pt>
                <c:pt idx="84">
                  <c:v>42970</c:v>
                </c:pt>
                <c:pt idx="85">
                  <c:v>42971</c:v>
                </c:pt>
                <c:pt idx="86">
                  <c:v>42972</c:v>
                </c:pt>
                <c:pt idx="87">
                  <c:v>42975</c:v>
                </c:pt>
                <c:pt idx="88">
                  <c:v>42976</c:v>
                </c:pt>
                <c:pt idx="89">
                  <c:v>42977</c:v>
                </c:pt>
                <c:pt idx="90">
                  <c:v>42978</c:v>
                </c:pt>
                <c:pt idx="91">
                  <c:v>42979</c:v>
                </c:pt>
                <c:pt idx="92">
                  <c:v>42983</c:v>
                </c:pt>
                <c:pt idx="93">
                  <c:v>42984</c:v>
                </c:pt>
                <c:pt idx="94">
                  <c:v>42985</c:v>
                </c:pt>
                <c:pt idx="95">
                  <c:v>42986</c:v>
                </c:pt>
                <c:pt idx="96">
                  <c:v>42989</c:v>
                </c:pt>
                <c:pt idx="97">
                  <c:v>42990</c:v>
                </c:pt>
                <c:pt idx="98">
                  <c:v>42991</c:v>
                </c:pt>
                <c:pt idx="99">
                  <c:v>42992</c:v>
                </c:pt>
                <c:pt idx="100">
                  <c:v>42993</c:v>
                </c:pt>
                <c:pt idx="101">
                  <c:v>42996</c:v>
                </c:pt>
                <c:pt idx="102">
                  <c:v>42997</c:v>
                </c:pt>
                <c:pt idx="103">
                  <c:v>42998</c:v>
                </c:pt>
                <c:pt idx="104">
                  <c:v>42999</c:v>
                </c:pt>
                <c:pt idx="105">
                  <c:v>43000</c:v>
                </c:pt>
                <c:pt idx="106">
                  <c:v>43003</c:v>
                </c:pt>
                <c:pt idx="107">
                  <c:v>43004</c:v>
                </c:pt>
                <c:pt idx="108">
                  <c:v>43005</c:v>
                </c:pt>
                <c:pt idx="109">
                  <c:v>43006</c:v>
                </c:pt>
                <c:pt idx="110">
                  <c:v>43007</c:v>
                </c:pt>
                <c:pt idx="111">
                  <c:v>43010</c:v>
                </c:pt>
                <c:pt idx="112">
                  <c:v>43011</c:v>
                </c:pt>
                <c:pt idx="113">
                  <c:v>43012</c:v>
                </c:pt>
                <c:pt idx="114">
                  <c:v>43013</c:v>
                </c:pt>
                <c:pt idx="115">
                  <c:v>43014</c:v>
                </c:pt>
                <c:pt idx="116">
                  <c:v>43017</c:v>
                </c:pt>
                <c:pt idx="117">
                  <c:v>43018</c:v>
                </c:pt>
                <c:pt idx="118">
                  <c:v>43019</c:v>
                </c:pt>
                <c:pt idx="119">
                  <c:v>43020</c:v>
                </c:pt>
                <c:pt idx="120">
                  <c:v>43021</c:v>
                </c:pt>
                <c:pt idx="121">
                  <c:v>43024</c:v>
                </c:pt>
                <c:pt idx="122">
                  <c:v>43025</c:v>
                </c:pt>
                <c:pt idx="123">
                  <c:v>43026</c:v>
                </c:pt>
                <c:pt idx="124">
                  <c:v>43027</c:v>
                </c:pt>
                <c:pt idx="125">
                  <c:v>43028</c:v>
                </c:pt>
                <c:pt idx="126">
                  <c:v>43031</c:v>
                </c:pt>
                <c:pt idx="127">
                  <c:v>43032</c:v>
                </c:pt>
                <c:pt idx="128">
                  <c:v>43033</c:v>
                </c:pt>
                <c:pt idx="129">
                  <c:v>43034</c:v>
                </c:pt>
                <c:pt idx="130">
                  <c:v>43035</c:v>
                </c:pt>
                <c:pt idx="131">
                  <c:v>43038</c:v>
                </c:pt>
                <c:pt idx="132">
                  <c:v>43039</c:v>
                </c:pt>
                <c:pt idx="133">
                  <c:v>43040</c:v>
                </c:pt>
                <c:pt idx="134">
                  <c:v>43041</c:v>
                </c:pt>
                <c:pt idx="135">
                  <c:v>43042</c:v>
                </c:pt>
                <c:pt idx="136">
                  <c:v>43045</c:v>
                </c:pt>
                <c:pt idx="137">
                  <c:v>43046</c:v>
                </c:pt>
                <c:pt idx="138">
                  <c:v>43047</c:v>
                </c:pt>
                <c:pt idx="139">
                  <c:v>43048</c:v>
                </c:pt>
                <c:pt idx="140">
                  <c:v>43049</c:v>
                </c:pt>
                <c:pt idx="141">
                  <c:v>43052</c:v>
                </c:pt>
                <c:pt idx="142">
                  <c:v>43053</c:v>
                </c:pt>
                <c:pt idx="143">
                  <c:v>43054</c:v>
                </c:pt>
                <c:pt idx="144">
                  <c:v>43055</c:v>
                </c:pt>
                <c:pt idx="145">
                  <c:v>43056</c:v>
                </c:pt>
                <c:pt idx="146">
                  <c:v>43059</c:v>
                </c:pt>
                <c:pt idx="147">
                  <c:v>43060</c:v>
                </c:pt>
                <c:pt idx="148">
                  <c:v>43061</c:v>
                </c:pt>
                <c:pt idx="149">
                  <c:v>43063</c:v>
                </c:pt>
                <c:pt idx="150">
                  <c:v>43066</c:v>
                </c:pt>
                <c:pt idx="151">
                  <c:v>43067</c:v>
                </c:pt>
                <c:pt idx="152">
                  <c:v>43068</c:v>
                </c:pt>
                <c:pt idx="153">
                  <c:v>43069</c:v>
                </c:pt>
                <c:pt idx="154">
                  <c:v>43070</c:v>
                </c:pt>
                <c:pt idx="155">
                  <c:v>43073</c:v>
                </c:pt>
                <c:pt idx="156">
                  <c:v>43074</c:v>
                </c:pt>
                <c:pt idx="157">
                  <c:v>43075</c:v>
                </c:pt>
                <c:pt idx="158">
                  <c:v>43076</c:v>
                </c:pt>
                <c:pt idx="159">
                  <c:v>43077</c:v>
                </c:pt>
                <c:pt idx="160">
                  <c:v>43080</c:v>
                </c:pt>
                <c:pt idx="161">
                  <c:v>43081</c:v>
                </c:pt>
                <c:pt idx="162">
                  <c:v>43082</c:v>
                </c:pt>
                <c:pt idx="163">
                  <c:v>43083</c:v>
                </c:pt>
                <c:pt idx="164">
                  <c:v>43084</c:v>
                </c:pt>
                <c:pt idx="165">
                  <c:v>43087</c:v>
                </c:pt>
                <c:pt idx="166">
                  <c:v>43088</c:v>
                </c:pt>
                <c:pt idx="167">
                  <c:v>43089</c:v>
                </c:pt>
                <c:pt idx="168">
                  <c:v>43090</c:v>
                </c:pt>
                <c:pt idx="169">
                  <c:v>43091</c:v>
                </c:pt>
                <c:pt idx="170">
                  <c:v>43095</c:v>
                </c:pt>
                <c:pt idx="171">
                  <c:v>43096</c:v>
                </c:pt>
                <c:pt idx="172">
                  <c:v>43097</c:v>
                </c:pt>
                <c:pt idx="173">
                  <c:v>43098</c:v>
                </c:pt>
                <c:pt idx="174">
                  <c:v>43102</c:v>
                </c:pt>
                <c:pt idx="175">
                  <c:v>43103</c:v>
                </c:pt>
                <c:pt idx="176">
                  <c:v>43104</c:v>
                </c:pt>
                <c:pt idx="177">
                  <c:v>43105</c:v>
                </c:pt>
                <c:pt idx="178">
                  <c:v>43108</c:v>
                </c:pt>
                <c:pt idx="179">
                  <c:v>43109</c:v>
                </c:pt>
                <c:pt idx="180">
                  <c:v>43110</c:v>
                </c:pt>
                <c:pt idx="181">
                  <c:v>43111</c:v>
                </c:pt>
                <c:pt idx="182">
                  <c:v>43112</c:v>
                </c:pt>
                <c:pt idx="183">
                  <c:v>43116</c:v>
                </c:pt>
                <c:pt idx="184">
                  <c:v>43117</c:v>
                </c:pt>
                <c:pt idx="185">
                  <c:v>43118</c:v>
                </c:pt>
                <c:pt idx="186">
                  <c:v>43119</c:v>
                </c:pt>
                <c:pt idx="187">
                  <c:v>43122</c:v>
                </c:pt>
                <c:pt idx="188">
                  <c:v>43123</c:v>
                </c:pt>
                <c:pt idx="189">
                  <c:v>43124</c:v>
                </c:pt>
                <c:pt idx="190">
                  <c:v>43125</c:v>
                </c:pt>
                <c:pt idx="191">
                  <c:v>43126</c:v>
                </c:pt>
                <c:pt idx="192">
                  <c:v>43129</c:v>
                </c:pt>
                <c:pt idx="193">
                  <c:v>43130</c:v>
                </c:pt>
                <c:pt idx="194">
                  <c:v>43131</c:v>
                </c:pt>
                <c:pt idx="195">
                  <c:v>43132</c:v>
                </c:pt>
                <c:pt idx="196">
                  <c:v>43133</c:v>
                </c:pt>
                <c:pt idx="197">
                  <c:v>43136</c:v>
                </c:pt>
                <c:pt idx="198">
                  <c:v>43137</c:v>
                </c:pt>
                <c:pt idx="199">
                  <c:v>43138</c:v>
                </c:pt>
                <c:pt idx="200">
                  <c:v>43139</c:v>
                </c:pt>
                <c:pt idx="201">
                  <c:v>43140</c:v>
                </c:pt>
                <c:pt idx="202">
                  <c:v>43143</c:v>
                </c:pt>
                <c:pt idx="203">
                  <c:v>43144</c:v>
                </c:pt>
                <c:pt idx="204">
                  <c:v>43145</c:v>
                </c:pt>
                <c:pt idx="205">
                  <c:v>43146</c:v>
                </c:pt>
                <c:pt idx="206">
                  <c:v>43147</c:v>
                </c:pt>
                <c:pt idx="207">
                  <c:v>43151</c:v>
                </c:pt>
                <c:pt idx="208">
                  <c:v>43152</c:v>
                </c:pt>
                <c:pt idx="209">
                  <c:v>43153</c:v>
                </c:pt>
                <c:pt idx="210">
                  <c:v>43154</c:v>
                </c:pt>
                <c:pt idx="211">
                  <c:v>43157</c:v>
                </c:pt>
                <c:pt idx="212">
                  <c:v>43158</c:v>
                </c:pt>
                <c:pt idx="213">
                  <c:v>43159</c:v>
                </c:pt>
                <c:pt idx="214">
                  <c:v>43160</c:v>
                </c:pt>
                <c:pt idx="215">
                  <c:v>43161</c:v>
                </c:pt>
                <c:pt idx="216">
                  <c:v>43164</c:v>
                </c:pt>
                <c:pt idx="217">
                  <c:v>43165</c:v>
                </c:pt>
                <c:pt idx="218">
                  <c:v>43166</c:v>
                </c:pt>
                <c:pt idx="219">
                  <c:v>43167</c:v>
                </c:pt>
                <c:pt idx="220">
                  <c:v>43168</c:v>
                </c:pt>
                <c:pt idx="221">
                  <c:v>43171</c:v>
                </c:pt>
                <c:pt idx="222">
                  <c:v>43172</c:v>
                </c:pt>
                <c:pt idx="223">
                  <c:v>43173</c:v>
                </c:pt>
                <c:pt idx="224">
                  <c:v>43174</c:v>
                </c:pt>
                <c:pt idx="225">
                  <c:v>43175</c:v>
                </c:pt>
                <c:pt idx="226">
                  <c:v>43178</c:v>
                </c:pt>
                <c:pt idx="227">
                  <c:v>43179</c:v>
                </c:pt>
                <c:pt idx="228">
                  <c:v>43180</c:v>
                </c:pt>
                <c:pt idx="229">
                  <c:v>43181</c:v>
                </c:pt>
                <c:pt idx="230">
                  <c:v>43182</c:v>
                </c:pt>
                <c:pt idx="231">
                  <c:v>43185</c:v>
                </c:pt>
                <c:pt idx="232">
                  <c:v>43186</c:v>
                </c:pt>
                <c:pt idx="233">
                  <c:v>43187</c:v>
                </c:pt>
                <c:pt idx="234">
                  <c:v>43188</c:v>
                </c:pt>
                <c:pt idx="235">
                  <c:v>43192</c:v>
                </c:pt>
                <c:pt idx="236">
                  <c:v>43193</c:v>
                </c:pt>
                <c:pt idx="237">
                  <c:v>43194</c:v>
                </c:pt>
                <c:pt idx="238">
                  <c:v>43195</c:v>
                </c:pt>
                <c:pt idx="239">
                  <c:v>43196</c:v>
                </c:pt>
                <c:pt idx="240">
                  <c:v>43199</c:v>
                </c:pt>
                <c:pt idx="241">
                  <c:v>43200</c:v>
                </c:pt>
                <c:pt idx="242">
                  <c:v>43201</c:v>
                </c:pt>
                <c:pt idx="243">
                  <c:v>43202</c:v>
                </c:pt>
                <c:pt idx="244">
                  <c:v>43203</c:v>
                </c:pt>
                <c:pt idx="245">
                  <c:v>43206</c:v>
                </c:pt>
                <c:pt idx="246">
                  <c:v>43207</c:v>
                </c:pt>
                <c:pt idx="247">
                  <c:v>43208</c:v>
                </c:pt>
                <c:pt idx="248">
                  <c:v>43209</c:v>
                </c:pt>
                <c:pt idx="249">
                  <c:v>43210</c:v>
                </c:pt>
                <c:pt idx="250">
                  <c:v>43213</c:v>
                </c:pt>
                <c:pt idx="251">
                  <c:v>43214</c:v>
                </c:pt>
                <c:pt idx="252">
                  <c:v>43215</c:v>
                </c:pt>
                <c:pt idx="253">
                  <c:v>43216</c:v>
                </c:pt>
                <c:pt idx="254">
                  <c:v>43217</c:v>
                </c:pt>
                <c:pt idx="255">
                  <c:v>43220</c:v>
                </c:pt>
                <c:pt idx="256">
                  <c:v>43221</c:v>
                </c:pt>
                <c:pt idx="257">
                  <c:v>43222</c:v>
                </c:pt>
                <c:pt idx="258">
                  <c:v>43223</c:v>
                </c:pt>
                <c:pt idx="259">
                  <c:v>43224</c:v>
                </c:pt>
                <c:pt idx="260">
                  <c:v>43227</c:v>
                </c:pt>
                <c:pt idx="261">
                  <c:v>43228</c:v>
                </c:pt>
                <c:pt idx="262">
                  <c:v>43229</c:v>
                </c:pt>
                <c:pt idx="263">
                  <c:v>43230</c:v>
                </c:pt>
                <c:pt idx="264">
                  <c:v>43231</c:v>
                </c:pt>
                <c:pt idx="265">
                  <c:v>43234</c:v>
                </c:pt>
                <c:pt idx="266">
                  <c:v>43235</c:v>
                </c:pt>
                <c:pt idx="267">
                  <c:v>43236</c:v>
                </c:pt>
                <c:pt idx="268">
                  <c:v>43237</c:v>
                </c:pt>
                <c:pt idx="269">
                  <c:v>43238</c:v>
                </c:pt>
                <c:pt idx="270">
                  <c:v>43241</c:v>
                </c:pt>
                <c:pt idx="271">
                  <c:v>43242</c:v>
                </c:pt>
                <c:pt idx="272">
                  <c:v>43243</c:v>
                </c:pt>
                <c:pt idx="273">
                  <c:v>43244</c:v>
                </c:pt>
                <c:pt idx="274">
                  <c:v>43245</c:v>
                </c:pt>
                <c:pt idx="275">
                  <c:v>43249</c:v>
                </c:pt>
                <c:pt idx="276">
                  <c:v>43250</c:v>
                </c:pt>
                <c:pt idx="277">
                  <c:v>43251</c:v>
                </c:pt>
                <c:pt idx="278">
                  <c:v>43252</c:v>
                </c:pt>
                <c:pt idx="279">
                  <c:v>43255</c:v>
                </c:pt>
                <c:pt idx="280">
                  <c:v>43256</c:v>
                </c:pt>
                <c:pt idx="281">
                  <c:v>43257</c:v>
                </c:pt>
                <c:pt idx="282">
                  <c:v>43258</c:v>
                </c:pt>
                <c:pt idx="283">
                  <c:v>43259</c:v>
                </c:pt>
                <c:pt idx="284">
                  <c:v>43262</c:v>
                </c:pt>
                <c:pt idx="285">
                  <c:v>43263</c:v>
                </c:pt>
                <c:pt idx="286">
                  <c:v>43264</c:v>
                </c:pt>
                <c:pt idx="287">
                  <c:v>43265</c:v>
                </c:pt>
                <c:pt idx="288">
                  <c:v>43266</c:v>
                </c:pt>
                <c:pt idx="289">
                  <c:v>43269</c:v>
                </c:pt>
                <c:pt idx="290">
                  <c:v>43270</c:v>
                </c:pt>
                <c:pt idx="291">
                  <c:v>43271</c:v>
                </c:pt>
                <c:pt idx="292">
                  <c:v>43272</c:v>
                </c:pt>
                <c:pt idx="293">
                  <c:v>43273</c:v>
                </c:pt>
                <c:pt idx="294">
                  <c:v>43276</c:v>
                </c:pt>
                <c:pt idx="295">
                  <c:v>43277</c:v>
                </c:pt>
                <c:pt idx="296">
                  <c:v>43278</c:v>
                </c:pt>
                <c:pt idx="297">
                  <c:v>43279</c:v>
                </c:pt>
                <c:pt idx="298">
                  <c:v>43280</c:v>
                </c:pt>
                <c:pt idx="299">
                  <c:v>43283</c:v>
                </c:pt>
                <c:pt idx="300">
                  <c:v>43284</c:v>
                </c:pt>
                <c:pt idx="301">
                  <c:v>43286</c:v>
                </c:pt>
                <c:pt idx="302">
                  <c:v>43287</c:v>
                </c:pt>
                <c:pt idx="303">
                  <c:v>43290</c:v>
                </c:pt>
                <c:pt idx="304">
                  <c:v>43291</c:v>
                </c:pt>
                <c:pt idx="305">
                  <c:v>43292</c:v>
                </c:pt>
                <c:pt idx="306">
                  <c:v>43293</c:v>
                </c:pt>
                <c:pt idx="307">
                  <c:v>43294</c:v>
                </c:pt>
                <c:pt idx="308">
                  <c:v>43297</c:v>
                </c:pt>
                <c:pt idx="309">
                  <c:v>43298</c:v>
                </c:pt>
                <c:pt idx="310">
                  <c:v>43299</c:v>
                </c:pt>
                <c:pt idx="311">
                  <c:v>43300</c:v>
                </c:pt>
                <c:pt idx="312">
                  <c:v>43301</c:v>
                </c:pt>
                <c:pt idx="313">
                  <c:v>43304</c:v>
                </c:pt>
                <c:pt idx="314">
                  <c:v>43305</c:v>
                </c:pt>
                <c:pt idx="315">
                  <c:v>43306</c:v>
                </c:pt>
                <c:pt idx="316">
                  <c:v>43307</c:v>
                </c:pt>
                <c:pt idx="317">
                  <c:v>43308</c:v>
                </c:pt>
                <c:pt idx="318">
                  <c:v>43311</c:v>
                </c:pt>
                <c:pt idx="319">
                  <c:v>43312</c:v>
                </c:pt>
                <c:pt idx="320">
                  <c:v>43313</c:v>
                </c:pt>
                <c:pt idx="321">
                  <c:v>43314</c:v>
                </c:pt>
                <c:pt idx="322">
                  <c:v>43315</c:v>
                </c:pt>
                <c:pt idx="323">
                  <c:v>43318</c:v>
                </c:pt>
                <c:pt idx="324">
                  <c:v>43319</c:v>
                </c:pt>
                <c:pt idx="325">
                  <c:v>43320</c:v>
                </c:pt>
                <c:pt idx="326">
                  <c:v>43321</c:v>
                </c:pt>
                <c:pt idx="327">
                  <c:v>43322</c:v>
                </c:pt>
                <c:pt idx="328">
                  <c:v>43325</c:v>
                </c:pt>
                <c:pt idx="329">
                  <c:v>43326</c:v>
                </c:pt>
                <c:pt idx="330">
                  <c:v>43327</c:v>
                </c:pt>
                <c:pt idx="331">
                  <c:v>43328</c:v>
                </c:pt>
                <c:pt idx="332">
                  <c:v>43329</c:v>
                </c:pt>
                <c:pt idx="333">
                  <c:v>43332</c:v>
                </c:pt>
                <c:pt idx="334">
                  <c:v>43333</c:v>
                </c:pt>
                <c:pt idx="335">
                  <c:v>43334</c:v>
                </c:pt>
                <c:pt idx="336">
                  <c:v>43335</c:v>
                </c:pt>
                <c:pt idx="337">
                  <c:v>43336</c:v>
                </c:pt>
                <c:pt idx="338">
                  <c:v>43339</c:v>
                </c:pt>
                <c:pt idx="339">
                  <c:v>43340</c:v>
                </c:pt>
                <c:pt idx="340">
                  <c:v>43341</c:v>
                </c:pt>
                <c:pt idx="341">
                  <c:v>43342</c:v>
                </c:pt>
                <c:pt idx="342">
                  <c:v>43343</c:v>
                </c:pt>
                <c:pt idx="343">
                  <c:v>43347</c:v>
                </c:pt>
                <c:pt idx="344">
                  <c:v>43348</c:v>
                </c:pt>
                <c:pt idx="345">
                  <c:v>43349</c:v>
                </c:pt>
                <c:pt idx="346">
                  <c:v>43350</c:v>
                </c:pt>
                <c:pt idx="347">
                  <c:v>43353</c:v>
                </c:pt>
                <c:pt idx="348">
                  <c:v>43354</c:v>
                </c:pt>
                <c:pt idx="349">
                  <c:v>43355</c:v>
                </c:pt>
                <c:pt idx="350">
                  <c:v>43356</c:v>
                </c:pt>
                <c:pt idx="351">
                  <c:v>43357</c:v>
                </c:pt>
                <c:pt idx="352">
                  <c:v>43360</c:v>
                </c:pt>
                <c:pt idx="353">
                  <c:v>43361</c:v>
                </c:pt>
                <c:pt idx="354">
                  <c:v>43362</c:v>
                </c:pt>
                <c:pt idx="355">
                  <c:v>43363</c:v>
                </c:pt>
                <c:pt idx="356">
                  <c:v>43364</c:v>
                </c:pt>
                <c:pt idx="357">
                  <c:v>43367</c:v>
                </c:pt>
                <c:pt idx="358">
                  <c:v>43368</c:v>
                </c:pt>
                <c:pt idx="359">
                  <c:v>43369</c:v>
                </c:pt>
                <c:pt idx="360">
                  <c:v>43370</c:v>
                </c:pt>
                <c:pt idx="361">
                  <c:v>43371</c:v>
                </c:pt>
                <c:pt idx="362">
                  <c:v>43374</c:v>
                </c:pt>
                <c:pt idx="363">
                  <c:v>43375</c:v>
                </c:pt>
                <c:pt idx="364">
                  <c:v>43376</c:v>
                </c:pt>
                <c:pt idx="365">
                  <c:v>43377</c:v>
                </c:pt>
                <c:pt idx="366">
                  <c:v>43378</c:v>
                </c:pt>
                <c:pt idx="367">
                  <c:v>43381</c:v>
                </c:pt>
                <c:pt idx="368">
                  <c:v>43382</c:v>
                </c:pt>
                <c:pt idx="369">
                  <c:v>43383</c:v>
                </c:pt>
                <c:pt idx="370">
                  <c:v>43384</c:v>
                </c:pt>
                <c:pt idx="371">
                  <c:v>43385</c:v>
                </c:pt>
                <c:pt idx="372">
                  <c:v>43388</c:v>
                </c:pt>
                <c:pt idx="373">
                  <c:v>43389</c:v>
                </c:pt>
                <c:pt idx="374">
                  <c:v>43390</c:v>
                </c:pt>
                <c:pt idx="375">
                  <c:v>43391</c:v>
                </c:pt>
                <c:pt idx="376">
                  <c:v>43392</c:v>
                </c:pt>
                <c:pt idx="377">
                  <c:v>43395</c:v>
                </c:pt>
                <c:pt idx="378">
                  <c:v>43396</c:v>
                </c:pt>
                <c:pt idx="379">
                  <c:v>43397</c:v>
                </c:pt>
                <c:pt idx="380">
                  <c:v>43398</c:v>
                </c:pt>
                <c:pt idx="381">
                  <c:v>43399</c:v>
                </c:pt>
                <c:pt idx="382">
                  <c:v>43402</c:v>
                </c:pt>
                <c:pt idx="383">
                  <c:v>43403</c:v>
                </c:pt>
                <c:pt idx="384">
                  <c:v>43404</c:v>
                </c:pt>
                <c:pt idx="385">
                  <c:v>43405</c:v>
                </c:pt>
                <c:pt idx="386">
                  <c:v>43406</c:v>
                </c:pt>
                <c:pt idx="387">
                  <c:v>43409</c:v>
                </c:pt>
                <c:pt idx="388">
                  <c:v>43410</c:v>
                </c:pt>
                <c:pt idx="389">
                  <c:v>43411</c:v>
                </c:pt>
                <c:pt idx="390">
                  <c:v>43412</c:v>
                </c:pt>
                <c:pt idx="391">
                  <c:v>43413</c:v>
                </c:pt>
                <c:pt idx="392">
                  <c:v>43416</c:v>
                </c:pt>
                <c:pt idx="393">
                  <c:v>43417</c:v>
                </c:pt>
                <c:pt idx="394">
                  <c:v>43418</c:v>
                </c:pt>
                <c:pt idx="395">
                  <c:v>43419</c:v>
                </c:pt>
                <c:pt idx="396">
                  <c:v>43420</c:v>
                </c:pt>
                <c:pt idx="397">
                  <c:v>43423</c:v>
                </c:pt>
                <c:pt idx="398">
                  <c:v>43424</c:v>
                </c:pt>
                <c:pt idx="399">
                  <c:v>43425</c:v>
                </c:pt>
                <c:pt idx="400">
                  <c:v>43427</c:v>
                </c:pt>
                <c:pt idx="401">
                  <c:v>43430</c:v>
                </c:pt>
                <c:pt idx="402">
                  <c:v>43431</c:v>
                </c:pt>
                <c:pt idx="403">
                  <c:v>43432</c:v>
                </c:pt>
                <c:pt idx="404">
                  <c:v>43433</c:v>
                </c:pt>
                <c:pt idx="405">
                  <c:v>43434</c:v>
                </c:pt>
                <c:pt idx="406">
                  <c:v>43437</c:v>
                </c:pt>
                <c:pt idx="407">
                  <c:v>43438</c:v>
                </c:pt>
                <c:pt idx="408">
                  <c:v>43440</c:v>
                </c:pt>
                <c:pt idx="409">
                  <c:v>43441</c:v>
                </c:pt>
                <c:pt idx="410">
                  <c:v>43444</c:v>
                </c:pt>
                <c:pt idx="411">
                  <c:v>43445</c:v>
                </c:pt>
                <c:pt idx="412">
                  <c:v>43446</c:v>
                </c:pt>
                <c:pt idx="413">
                  <c:v>43447</c:v>
                </c:pt>
                <c:pt idx="414">
                  <c:v>43448</c:v>
                </c:pt>
                <c:pt idx="415">
                  <c:v>43451</c:v>
                </c:pt>
                <c:pt idx="416">
                  <c:v>43452</c:v>
                </c:pt>
                <c:pt idx="417">
                  <c:v>43453</c:v>
                </c:pt>
                <c:pt idx="418">
                  <c:v>43454</c:v>
                </c:pt>
                <c:pt idx="419">
                  <c:v>43455</c:v>
                </c:pt>
                <c:pt idx="420">
                  <c:v>43458</c:v>
                </c:pt>
                <c:pt idx="421">
                  <c:v>43460</c:v>
                </c:pt>
                <c:pt idx="422">
                  <c:v>43461</c:v>
                </c:pt>
                <c:pt idx="423">
                  <c:v>43462</c:v>
                </c:pt>
                <c:pt idx="424">
                  <c:v>43465</c:v>
                </c:pt>
                <c:pt idx="425">
                  <c:v>43467</c:v>
                </c:pt>
                <c:pt idx="426">
                  <c:v>43468</c:v>
                </c:pt>
                <c:pt idx="427">
                  <c:v>43469</c:v>
                </c:pt>
                <c:pt idx="428">
                  <c:v>43472</c:v>
                </c:pt>
                <c:pt idx="429">
                  <c:v>43473</c:v>
                </c:pt>
                <c:pt idx="430">
                  <c:v>43474</c:v>
                </c:pt>
                <c:pt idx="431">
                  <c:v>43475</c:v>
                </c:pt>
                <c:pt idx="432">
                  <c:v>43476</c:v>
                </c:pt>
                <c:pt idx="433">
                  <c:v>43479</c:v>
                </c:pt>
                <c:pt idx="434">
                  <c:v>43480</c:v>
                </c:pt>
                <c:pt idx="435">
                  <c:v>43481</c:v>
                </c:pt>
                <c:pt idx="436">
                  <c:v>43482</c:v>
                </c:pt>
                <c:pt idx="437">
                  <c:v>43483</c:v>
                </c:pt>
                <c:pt idx="438">
                  <c:v>43487</c:v>
                </c:pt>
                <c:pt idx="439">
                  <c:v>43488</c:v>
                </c:pt>
                <c:pt idx="440">
                  <c:v>43489</c:v>
                </c:pt>
                <c:pt idx="441">
                  <c:v>43490</c:v>
                </c:pt>
                <c:pt idx="442">
                  <c:v>43493</c:v>
                </c:pt>
                <c:pt idx="443">
                  <c:v>43494</c:v>
                </c:pt>
                <c:pt idx="444">
                  <c:v>43495</c:v>
                </c:pt>
                <c:pt idx="445">
                  <c:v>43496</c:v>
                </c:pt>
                <c:pt idx="446">
                  <c:v>43497</c:v>
                </c:pt>
                <c:pt idx="447">
                  <c:v>43500</c:v>
                </c:pt>
                <c:pt idx="448">
                  <c:v>43501</c:v>
                </c:pt>
                <c:pt idx="449">
                  <c:v>43502</c:v>
                </c:pt>
                <c:pt idx="450">
                  <c:v>43503</c:v>
                </c:pt>
                <c:pt idx="451">
                  <c:v>43504</c:v>
                </c:pt>
                <c:pt idx="452">
                  <c:v>43507</c:v>
                </c:pt>
                <c:pt idx="453">
                  <c:v>43508</c:v>
                </c:pt>
                <c:pt idx="454">
                  <c:v>43509</c:v>
                </c:pt>
                <c:pt idx="455">
                  <c:v>43510</c:v>
                </c:pt>
                <c:pt idx="456">
                  <c:v>43511</c:v>
                </c:pt>
                <c:pt idx="457">
                  <c:v>43515</c:v>
                </c:pt>
                <c:pt idx="458">
                  <c:v>43516</c:v>
                </c:pt>
                <c:pt idx="459">
                  <c:v>43517</c:v>
                </c:pt>
                <c:pt idx="460">
                  <c:v>43518</c:v>
                </c:pt>
                <c:pt idx="461">
                  <c:v>43521</c:v>
                </c:pt>
                <c:pt idx="462">
                  <c:v>43522</c:v>
                </c:pt>
                <c:pt idx="463">
                  <c:v>43523</c:v>
                </c:pt>
                <c:pt idx="464">
                  <c:v>43524</c:v>
                </c:pt>
                <c:pt idx="465">
                  <c:v>43525</c:v>
                </c:pt>
                <c:pt idx="466">
                  <c:v>43528</c:v>
                </c:pt>
                <c:pt idx="467">
                  <c:v>43529</c:v>
                </c:pt>
                <c:pt idx="468">
                  <c:v>43530</c:v>
                </c:pt>
                <c:pt idx="469">
                  <c:v>43531</c:v>
                </c:pt>
                <c:pt idx="470">
                  <c:v>43532</c:v>
                </c:pt>
                <c:pt idx="471">
                  <c:v>43535</c:v>
                </c:pt>
                <c:pt idx="472">
                  <c:v>43536</c:v>
                </c:pt>
                <c:pt idx="473">
                  <c:v>43537</c:v>
                </c:pt>
                <c:pt idx="474">
                  <c:v>43538</c:v>
                </c:pt>
                <c:pt idx="475">
                  <c:v>43539</c:v>
                </c:pt>
                <c:pt idx="476">
                  <c:v>43542</c:v>
                </c:pt>
                <c:pt idx="477">
                  <c:v>43543</c:v>
                </c:pt>
                <c:pt idx="478">
                  <c:v>43544</c:v>
                </c:pt>
                <c:pt idx="479">
                  <c:v>43545</c:v>
                </c:pt>
                <c:pt idx="480">
                  <c:v>43546</c:v>
                </c:pt>
                <c:pt idx="481">
                  <c:v>43549</c:v>
                </c:pt>
                <c:pt idx="482">
                  <c:v>43550</c:v>
                </c:pt>
                <c:pt idx="483">
                  <c:v>43551</c:v>
                </c:pt>
                <c:pt idx="484">
                  <c:v>43552</c:v>
                </c:pt>
                <c:pt idx="485">
                  <c:v>43553</c:v>
                </c:pt>
                <c:pt idx="486">
                  <c:v>43556</c:v>
                </c:pt>
                <c:pt idx="487">
                  <c:v>43557</c:v>
                </c:pt>
                <c:pt idx="488">
                  <c:v>43558</c:v>
                </c:pt>
                <c:pt idx="489">
                  <c:v>43559</c:v>
                </c:pt>
                <c:pt idx="490">
                  <c:v>43560</c:v>
                </c:pt>
                <c:pt idx="491">
                  <c:v>43563</c:v>
                </c:pt>
                <c:pt idx="492">
                  <c:v>43564</c:v>
                </c:pt>
                <c:pt idx="493">
                  <c:v>43565</c:v>
                </c:pt>
                <c:pt idx="494">
                  <c:v>43566</c:v>
                </c:pt>
                <c:pt idx="495">
                  <c:v>43567</c:v>
                </c:pt>
                <c:pt idx="496">
                  <c:v>43570</c:v>
                </c:pt>
                <c:pt idx="497">
                  <c:v>43571</c:v>
                </c:pt>
                <c:pt idx="498">
                  <c:v>43572</c:v>
                </c:pt>
                <c:pt idx="499">
                  <c:v>43573</c:v>
                </c:pt>
                <c:pt idx="500">
                  <c:v>43577</c:v>
                </c:pt>
                <c:pt idx="501">
                  <c:v>43578</c:v>
                </c:pt>
                <c:pt idx="502">
                  <c:v>43579</c:v>
                </c:pt>
                <c:pt idx="503">
                  <c:v>43580</c:v>
                </c:pt>
                <c:pt idx="504">
                  <c:v>43581</c:v>
                </c:pt>
                <c:pt idx="505">
                  <c:v>43584</c:v>
                </c:pt>
                <c:pt idx="506">
                  <c:v>43585</c:v>
                </c:pt>
                <c:pt idx="507">
                  <c:v>43586</c:v>
                </c:pt>
                <c:pt idx="508">
                  <c:v>43587</c:v>
                </c:pt>
                <c:pt idx="509">
                  <c:v>43588</c:v>
                </c:pt>
                <c:pt idx="510">
                  <c:v>43591</c:v>
                </c:pt>
                <c:pt idx="511">
                  <c:v>43592</c:v>
                </c:pt>
                <c:pt idx="512">
                  <c:v>43593</c:v>
                </c:pt>
                <c:pt idx="513">
                  <c:v>43594</c:v>
                </c:pt>
                <c:pt idx="514">
                  <c:v>43595</c:v>
                </c:pt>
                <c:pt idx="515">
                  <c:v>43598</c:v>
                </c:pt>
                <c:pt idx="516">
                  <c:v>43599</c:v>
                </c:pt>
                <c:pt idx="517">
                  <c:v>43600</c:v>
                </c:pt>
                <c:pt idx="518">
                  <c:v>43601</c:v>
                </c:pt>
                <c:pt idx="519">
                  <c:v>43602</c:v>
                </c:pt>
                <c:pt idx="520">
                  <c:v>43605</c:v>
                </c:pt>
                <c:pt idx="521">
                  <c:v>43606</c:v>
                </c:pt>
                <c:pt idx="522">
                  <c:v>43607</c:v>
                </c:pt>
                <c:pt idx="523">
                  <c:v>43608</c:v>
                </c:pt>
                <c:pt idx="524">
                  <c:v>43609</c:v>
                </c:pt>
                <c:pt idx="525">
                  <c:v>43613</c:v>
                </c:pt>
                <c:pt idx="526">
                  <c:v>43614</c:v>
                </c:pt>
                <c:pt idx="527">
                  <c:v>43615</c:v>
                </c:pt>
                <c:pt idx="528">
                  <c:v>43616</c:v>
                </c:pt>
                <c:pt idx="529">
                  <c:v>43619</c:v>
                </c:pt>
                <c:pt idx="530">
                  <c:v>43620</c:v>
                </c:pt>
                <c:pt idx="531">
                  <c:v>43621</c:v>
                </c:pt>
                <c:pt idx="532">
                  <c:v>43622</c:v>
                </c:pt>
                <c:pt idx="533">
                  <c:v>43623</c:v>
                </c:pt>
                <c:pt idx="534">
                  <c:v>43626</c:v>
                </c:pt>
                <c:pt idx="535">
                  <c:v>43627</c:v>
                </c:pt>
                <c:pt idx="536">
                  <c:v>43628</c:v>
                </c:pt>
                <c:pt idx="537">
                  <c:v>43629</c:v>
                </c:pt>
                <c:pt idx="538">
                  <c:v>43630</c:v>
                </c:pt>
                <c:pt idx="539">
                  <c:v>43633</c:v>
                </c:pt>
                <c:pt idx="540">
                  <c:v>43634</c:v>
                </c:pt>
                <c:pt idx="541">
                  <c:v>43635</c:v>
                </c:pt>
                <c:pt idx="542">
                  <c:v>43636</c:v>
                </c:pt>
                <c:pt idx="543">
                  <c:v>43637</c:v>
                </c:pt>
                <c:pt idx="544">
                  <c:v>43640</c:v>
                </c:pt>
                <c:pt idx="545">
                  <c:v>43641</c:v>
                </c:pt>
                <c:pt idx="546">
                  <c:v>43642</c:v>
                </c:pt>
                <c:pt idx="547">
                  <c:v>43643</c:v>
                </c:pt>
                <c:pt idx="548">
                  <c:v>43644</c:v>
                </c:pt>
                <c:pt idx="549">
                  <c:v>43647</c:v>
                </c:pt>
                <c:pt idx="550">
                  <c:v>43648</c:v>
                </c:pt>
                <c:pt idx="551">
                  <c:v>43649</c:v>
                </c:pt>
                <c:pt idx="552">
                  <c:v>43651</c:v>
                </c:pt>
                <c:pt idx="553">
                  <c:v>43654</c:v>
                </c:pt>
                <c:pt idx="554">
                  <c:v>43655</c:v>
                </c:pt>
                <c:pt idx="555">
                  <c:v>43656</c:v>
                </c:pt>
                <c:pt idx="556">
                  <c:v>43657</c:v>
                </c:pt>
                <c:pt idx="557">
                  <c:v>43658</c:v>
                </c:pt>
                <c:pt idx="558">
                  <c:v>43661</c:v>
                </c:pt>
                <c:pt idx="559">
                  <c:v>43662</c:v>
                </c:pt>
                <c:pt idx="560">
                  <c:v>43663</c:v>
                </c:pt>
                <c:pt idx="561">
                  <c:v>43664</c:v>
                </c:pt>
                <c:pt idx="562">
                  <c:v>43665</c:v>
                </c:pt>
                <c:pt idx="563">
                  <c:v>43668</c:v>
                </c:pt>
                <c:pt idx="564">
                  <c:v>43669</c:v>
                </c:pt>
                <c:pt idx="565">
                  <c:v>43670</c:v>
                </c:pt>
                <c:pt idx="566">
                  <c:v>43671</c:v>
                </c:pt>
                <c:pt idx="567">
                  <c:v>43672</c:v>
                </c:pt>
                <c:pt idx="568">
                  <c:v>43675</c:v>
                </c:pt>
                <c:pt idx="569">
                  <c:v>43676</c:v>
                </c:pt>
                <c:pt idx="570">
                  <c:v>43677</c:v>
                </c:pt>
                <c:pt idx="571">
                  <c:v>43678</c:v>
                </c:pt>
                <c:pt idx="572">
                  <c:v>43679</c:v>
                </c:pt>
                <c:pt idx="573">
                  <c:v>43682</c:v>
                </c:pt>
                <c:pt idx="574">
                  <c:v>43683</c:v>
                </c:pt>
                <c:pt idx="575">
                  <c:v>43684</c:v>
                </c:pt>
                <c:pt idx="576">
                  <c:v>43685</c:v>
                </c:pt>
                <c:pt idx="577">
                  <c:v>43686</c:v>
                </c:pt>
                <c:pt idx="578">
                  <c:v>43689</c:v>
                </c:pt>
                <c:pt idx="579">
                  <c:v>43690</c:v>
                </c:pt>
                <c:pt idx="580">
                  <c:v>43691</c:v>
                </c:pt>
                <c:pt idx="581">
                  <c:v>43692</c:v>
                </c:pt>
                <c:pt idx="582">
                  <c:v>43693</c:v>
                </c:pt>
                <c:pt idx="583">
                  <c:v>43696</c:v>
                </c:pt>
                <c:pt idx="584">
                  <c:v>43697</c:v>
                </c:pt>
                <c:pt idx="585">
                  <c:v>43698</c:v>
                </c:pt>
                <c:pt idx="586">
                  <c:v>43699</c:v>
                </c:pt>
                <c:pt idx="587">
                  <c:v>43700</c:v>
                </c:pt>
                <c:pt idx="588">
                  <c:v>43703</c:v>
                </c:pt>
                <c:pt idx="589">
                  <c:v>43704</c:v>
                </c:pt>
                <c:pt idx="590">
                  <c:v>43705</c:v>
                </c:pt>
                <c:pt idx="591">
                  <c:v>43706</c:v>
                </c:pt>
                <c:pt idx="592">
                  <c:v>43707</c:v>
                </c:pt>
                <c:pt idx="593">
                  <c:v>43711</c:v>
                </c:pt>
                <c:pt idx="594">
                  <c:v>43712</c:v>
                </c:pt>
                <c:pt idx="595">
                  <c:v>43713</c:v>
                </c:pt>
                <c:pt idx="596">
                  <c:v>43714</c:v>
                </c:pt>
                <c:pt idx="597">
                  <c:v>43717</c:v>
                </c:pt>
                <c:pt idx="598">
                  <c:v>43718</c:v>
                </c:pt>
                <c:pt idx="599">
                  <c:v>43719</c:v>
                </c:pt>
                <c:pt idx="600">
                  <c:v>43720</c:v>
                </c:pt>
                <c:pt idx="601">
                  <c:v>43721</c:v>
                </c:pt>
                <c:pt idx="602">
                  <c:v>43724</c:v>
                </c:pt>
                <c:pt idx="603">
                  <c:v>43725</c:v>
                </c:pt>
                <c:pt idx="604">
                  <c:v>43726</c:v>
                </c:pt>
                <c:pt idx="605">
                  <c:v>43727</c:v>
                </c:pt>
                <c:pt idx="606">
                  <c:v>43728</c:v>
                </c:pt>
                <c:pt idx="607">
                  <c:v>43731</c:v>
                </c:pt>
                <c:pt idx="608">
                  <c:v>43732</c:v>
                </c:pt>
                <c:pt idx="609">
                  <c:v>43733</c:v>
                </c:pt>
                <c:pt idx="610">
                  <c:v>43734</c:v>
                </c:pt>
                <c:pt idx="611">
                  <c:v>43735</c:v>
                </c:pt>
                <c:pt idx="612">
                  <c:v>43738</c:v>
                </c:pt>
                <c:pt idx="613">
                  <c:v>43739</c:v>
                </c:pt>
                <c:pt idx="614">
                  <c:v>43740</c:v>
                </c:pt>
                <c:pt idx="615">
                  <c:v>43741</c:v>
                </c:pt>
                <c:pt idx="616">
                  <c:v>43742</c:v>
                </c:pt>
                <c:pt idx="617">
                  <c:v>43745</c:v>
                </c:pt>
                <c:pt idx="618">
                  <c:v>43746</c:v>
                </c:pt>
                <c:pt idx="619">
                  <c:v>43747</c:v>
                </c:pt>
                <c:pt idx="620">
                  <c:v>43748</c:v>
                </c:pt>
                <c:pt idx="621">
                  <c:v>43749</c:v>
                </c:pt>
                <c:pt idx="622">
                  <c:v>43752</c:v>
                </c:pt>
                <c:pt idx="623">
                  <c:v>43753</c:v>
                </c:pt>
                <c:pt idx="624">
                  <c:v>43754</c:v>
                </c:pt>
                <c:pt idx="625">
                  <c:v>43755</c:v>
                </c:pt>
                <c:pt idx="626">
                  <c:v>43756</c:v>
                </c:pt>
                <c:pt idx="627">
                  <c:v>43759</c:v>
                </c:pt>
                <c:pt idx="628">
                  <c:v>43760</c:v>
                </c:pt>
                <c:pt idx="629">
                  <c:v>43761</c:v>
                </c:pt>
                <c:pt idx="630">
                  <c:v>43762</c:v>
                </c:pt>
                <c:pt idx="631">
                  <c:v>43763</c:v>
                </c:pt>
                <c:pt idx="632">
                  <c:v>43766</c:v>
                </c:pt>
                <c:pt idx="633">
                  <c:v>43767</c:v>
                </c:pt>
                <c:pt idx="634">
                  <c:v>43768</c:v>
                </c:pt>
                <c:pt idx="635">
                  <c:v>43769</c:v>
                </c:pt>
                <c:pt idx="636">
                  <c:v>43770</c:v>
                </c:pt>
                <c:pt idx="637">
                  <c:v>43773</c:v>
                </c:pt>
                <c:pt idx="638">
                  <c:v>43774</c:v>
                </c:pt>
                <c:pt idx="639">
                  <c:v>43775</c:v>
                </c:pt>
                <c:pt idx="640">
                  <c:v>43776</c:v>
                </c:pt>
                <c:pt idx="641">
                  <c:v>43777</c:v>
                </c:pt>
                <c:pt idx="642">
                  <c:v>43780</c:v>
                </c:pt>
                <c:pt idx="643">
                  <c:v>43781</c:v>
                </c:pt>
                <c:pt idx="644">
                  <c:v>43782</c:v>
                </c:pt>
                <c:pt idx="645">
                  <c:v>43783</c:v>
                </c:pt>
                <c:pt idx="646">
                  <c:v>43784</c:v>
                </c:pt>
                <c:pt idx="647">
                  <c:v>43787</c:v>
                </c:pt>
                <c:pt idx="648">
                  <c:v>43788</c:v>
                </c:pt>
                <c:pt idx="649">
                  <c:v>43789</c:v>
                </c:pt>
                <c:pt idx="650">
                  <c:v>43790</c:v>
                </c:pt>
                <c:pt idx="651">
                  <c:v>43791</c:v>
                </c:pt>
                <c:pt idx="652">
                  <c:v>43794</c:v>
                </c:pt>
                <c:pt idx="653">
                  <c:v>43795</c:v>
                </c:pt>
                <c:pt idx="654">
                  <c:v>43796</c:v>
                </c:pt>
                <c:pt idx="655">
                  <c:v>43798</c:v>
                </c:pt>
                <c:pt idx="656">
                  <c:v>43801</c:v>
                </c:pt>
                <c:pt idx="657">
                  <c:v>43802</c:v>
                </c:pt>
                <c:pt idx="658">
                  <c:v>43803</c:v>
                </c:pt>
                <c:pt idx="659">
                  <c:v>43804</c:v>
                </c:pt>
                <c:pt idx="660">
                  <c:v>43805</c:v>
                </c:pt>
                <c:pt idx="661">
                  <c:v>43808</c:v>
                </c:pt>
                <c:pt idx="662">
                  <c:v>43809</c:v>
                </c:pt>
                <c:pt idx="663">
                  <c:v>43810</c:v>
                </c:pt>
                <c:pt idx="664">
                  <c:v>43811</c:v>
                </c:pt>
                <c:pt idx="665">
                  <c:v>43812</c:v>
                </c:pt>
                <c:pt idx="666">
                  <c:v>43815</c:v>
                </c:pt>
                <c:pt idx="667">
                  <c:v>43816</c:v>
                </c:pt>
                <c:pt idx="668">
                  <c:v>43817</c:v>
                </c:pt>
                <c:pt idx="669">
                  <c:v>43818</c:v>
                </c:pt>
                <c:pt idx="670">
                  <c:v>43819</c:v>
                </c:pt>
                <c:pt idx="671">
                  <c:v>43822</c:v>
                </c:pt>
                <c:pt idx="672">
                  <c:v>43823</c:v>
                </c:pt>
                <c:pt idx="673">
                  <c:v>43825</c:v>
                </c:pt>
                <c:pt idx="674">
                  <c:v>43826</c:v>
                </c:pt>
                <c:pt idx="675">
                  <c:v>43829</c:v>
                </c:pt>
                <c:pt idx="676">
                  <c:v>43830</c:v>
                </c:pt>
                <c:pt idx="677">
                  <c:v>43832</c:v>
                </c:pt>
                <c:pt idx="678">
                  <c:v>43833</c:v>
                </c:pt>
                <c:pt idx="679">
                  <c:v>43836</c:v>
                </c:pt>
                <c:pt idx="680">
                  <c:v>43837</c:v>
                </c:pt>
                <c:pt idx="681">
                  <c:v>43838</c:v>
                </c:pt>
                <c:pt idx="682">
                  <c:v>43839</c:v>
                </c:pt>
                <c:pt idx="683">
                  <c:v>43840</c:v>
                </c:pt>
                <c:pt idx="684">
                  <c:v>43843</c:v>
                </c:pt>
                <c:pt idx="685">
                  <c:v>43844</c:v>
                </c:pt>
                <c:pt idx="686">
                  <c:v>43845</c:v>
                </c:pt>
                <c:pt idx="687">
                  <c:v>43846</c:v>
                </c:pt>
                <c:pt idx="688">
                  <c:v>43847</c:v>
                </c:pt>
                <c:pt idx="689">
                  <c:v>43851</c:v>
                </c:pt>
                <c:pt idx="690">
                  <c:v>43852</c:v>
                </c:pt>
                <c:pt idx="691">
                  <c:v>43853</c:v>
                </c:pt>
                <c:pt idx="692">
                  <c:v>43854</c:v>
                </c:pt>
                <c:pt idx="693">
                  <c:v>43857</c:v>
                </c:pt>
                <c:pt idx="694">
                  <c:v>43858</c:v>
                </c:pt>
                <c:pt idx="695">
                  <c:v>43859</c:v>
                </c:pt>
                <c:pt idx="696">
                  <c:v>43860</c:v>
                </c:pt>
                <c:pt idx="697">
                  <c:v>43861</c:v>
                </c:pt>
                <c:pt idx="698">
                  <c:v>43864</c:v>
                </c:pt>
                <c:pt idx="699">
                  <c:v>43865</c:v>
                </c:pt>
                <c:pt idx="700">
                  <c:v>43866</c:v>
                </c:pt>
                <c:pt idx="701">
                  <c:v>43867</c:v>
                </c:pt>
                <c:pt idx="702">
                  <c:v>43868</c:v>
                </c:pt>
                <c:pt idx="703">
                  <c:v>43871</c:v>
                </c:pt>
                <c:pt idx="704">
                  <c:v>43872</c:v>
                </c:pt>
                <c:pt idx="705">
                  <c:v>43873</c:v>
                </c:pt>
                <c:pt idx="706">
                  <c:v>43874</c:v>
                </c:pt>
                <c:pt idx="707">
                  <c:v>43875</c:v>
                </c:pt>
                <c:pt idx="708">
                  <c:v>43879</c:v>
                </c:pt>
                <c:pt idx="709">
                  <c:v>43880</c:v>
                </c:pt>
                <c:pt idx="710">
                  <c:v>43881</c:v>
                </c:pt>
                <c:pt idx="711">
                  <c:v>43882</c:v>
                </c:pt>
                <c:pt idx="712">
                  <c:v>43885</c:v>
                </c:pt>
                <c:pt idx="713">
                  <c:v>43886</c:v>
                </c:pt>
                <c:pt idx="714">
                  <c:v>43887</c:v>
                </c:pt>
                <c:pt idx="715">
                  <c:v>43888</c:v>
                </c:pt>
                <c:pt idx="716">
                  <c:v>43889</c:v>
                </c:pt>
                <c:pt idx="717">
                  <c:v>43892</c:v>
                </c:pt>
                <c:pt idx="718">
                  <c:v>43893</c:v>
                </c:pt>
                <c:pt idx="719">
                  <c:v>43894</c:v>
                </c:pt>
                <c:pt idx="720">
                  <c:v>43895</c:v>
                </c:pt>
                <c:pt idx="721">
                  <c:v>43896</c:v>
                </c:pt>
                <c:pt idx="722">
                  <c:v>43899</c:v>
                </c:pt>
                <c:pt idx="723">
                  <c:v>43900</c:v>
                </c:pt>
                <c:pt idx="724">
                  <c:v>43901</c:v>
                </c:pt>
                <c:pt idx="725">
                  <c:v>43902</c:v>
                </c:pt>
                <c:pt idx="726">
                  <c:v>43903</c:v>
                </c:pt>
                <c:pt idx="727">
                  <c:v>43906</c:v>
                </c:pt>
                <c:pt idx="728">
                  <c:v>43907</c:v>
                </c:pt>
                <c:pt idx="729">
                  <c:v>43908</c:v>
                </c:pt>
                <c:pt idx="730">
                  <c:v>43909</c:v>
                </c:pt>
                <c:pt idx="731">
                  <c:v>43910</c:v>
                </c:pt>
                <c:pt idx="732">
                  <c:v>43913</c:v>
                </c:pt>
                <c:pt idx="733">
                  <c:v>43914</c:v>
                </c:pt>
                <c:pt idx="734">
                  <c:v>43915</c:v>
                </c:pt>
                <c:pt idx="735">
                  <c:v>43916</c:v>
                </c:pt>
                <c:pt idx="736">
                  <c:v>43917</c:v>
                </c:pt>
                <c:pt idx="737">
                  <c:v>43920</c:v>
                </c:pt>
                <c:pt idx="738">
                  <c:v>43921</c:v>
                </c:pt>
                <c:pt idx="739">
                  <c:v>43922</c:v>
                </c:pt>
                <c:pt idx="740">
                  <c:v>43923</c:v>
                </c:pt>
                <c:pt idx="741">
                  <c:v>43924</c:v>
                </c:pt>
                <c:pt idx="742">
                  <c:v>43927</c:v>
                </c:pt>
                <c:pt idx="743">
                  <c:v>43928</c:v>
                </c:pt>
                <c:pt idx="744">
                  <c:v>43929</c:v>
                </c:pt>
                <c:pt idx="745">
                  <c:v>43930</c:v>
                </c:pt>
                <c:pt idx="746">
                  <c:v>43934</c:v>
                </c:pt>
                <c:pt idx="747">
                  <c:v>43935</c:v>
                </c:pt>
                <c:pt idx="748">
                  <c:v>43936</c:v>
                </c:pt>
                <c:pt idx="749">
                  <c:v>43937</c:v>
                </c:pt>
                <c:pt idx="750">
                  <c:v>43938</c:v>
                </c:pt>
                <c:pt idx="751">
                  <c:v>43941</c:v>
                </c:pt>
                <c:pt idx="752">
                  <c:v>43942</c:v>
                </c:pt>
                <c:pt idx="753">
                  <c:v>43943</c:v>
                </c:pt>
                <c:pt idx="754">
                  <c:v>43944</c:v>
                </c:pt>
                <c:pt idx="755">
                  <c:v>43945</c:v>
                </c:pt>
              </c:numCache>
            </c:numRef>
          </c:cat>
          <c:val>
            <c:numRef>
              <c:f>'[GS Model.xlsx]Stock Data'!$B$2:$B$757</c:f>
              <c:numCache>
                <c:formatCode>_("$"* #,##0.00_);_("$"* \(#,##0.00\);_("$"* "-"??_);_(@_)</c:formatCode>
                <c:ptCount val="756"/>
                <c:pt idx="0">
                  <c:v>215.55763200000001</c:v>
                </c:pt>
                <c:pt idx="1">
                  <c:v>215.148605</c:v>
                </c:pt>
                <c:pt idx="2">
                  <c:v>214.77766399999999</c:v>
                </c:pt>
                <c:pt idx="3">
                  <c:v>212.865906</c:v>
                </c:pt>
                <c:pt idx="4">
                  <c:v>213.86457799999999</c:v>
                </c:pt>
                <c:pt idx="5">
                  <c:v>214.12138400000001</c:v>
                </c:pt>
                <c:pt idx="6">
                  <c:v>215.25323499999999</c:v>
                </c:pt>
                <c:pt idx="7">
                  <c:v>215.51956200000001</c:v>
                </c:pt>
                <c:pt idx="8">
                  <c:v>215.785889</c:v>
                </c:pt>
                <c:pt idx="9">
                  <c:v>214.035797</c:v>
                </c:pt>
                <c:pt idx="10">
                  <c:v>212.82782</c:v>
                </c:pt>
                <c:pt idx="11">
                  <c:v>213.893112</c:v>
                </c:pt>
                <c:pt idx="12">
                  <c:v>213.77899199999999</c:v>
                </c:pt>
                <c:pt idx="13">
                  <c:v>211.93377699999999</c:v>
                </c:pt>
                <c:pt idx="14">
                  <c:v>214.12138400000001</c:v>
                </c:pt>
                <c:pt idx="15">
                  <c:v>214.577911</c:v>
                </c:pt>
                <c:pt idx="16">
                  <c:v>203.27836600000001</c:v>
                </c:pt>
                <c:pt idx="17">
                  <c:v>204.64799500000001</c:v>
                </c:pt>
                <c:pt idx="18">
                  <c:v>204.86676</c:v>
                </c:pt>
                <c:pt idx="19">
                  <c:v>205.46598800000001</c:v>
                </c:pt>
                <c:pt idx="20">
                  <c:v>208.909119</c:v>
                </c:pt>
                <c:pt idx="21">
                  <c:v>212.894409</c:v>
                </c:pt>
                <c:pt idx="22">
                  <c:v>211.600876</c:v>
                </c:pt>
                <c:pt idx="23">
                  <c:v>212.60905500000001</c:v>
                </c:pt>
                <c:pt idx="24">
                  <c:v>208.44811999999999</c:v>
                </c:pt>
                <c:pt idx="25">
                  <c:v>201.615005</c:v>
                </c:pt>
                <c:pt idx="26">
                  <c:v>205.19380200000001</c:v>
                </c:pt>
                <c:pt idx="27">
                  <c:v>203.57141100000001</c:v>
                </c:pt>
                <c:pt idx="28">
                  <c:v>204.22035199999999</c:v>
                </c:pt>
                <c:pt idx="29">
                  <c:v>204.73573300000001</c:v>
                </c:pt>
                <c:pt idx="30">
                  <c:v>205.92865</c:v>
                </c:pt>
                <c:pt idx="31">
                  <c:v>208.772614</c:v>
                </c:pt>
                <c:pt idx="32">
                  <c:v>212.28457599999999</c:v>
                </c:pt>
                <c:pt idx="33">
                  <c:v>211.77879300000001</c:v>
                </c:pt>
                <c:pt idx="34">
                  <c:v>213.964249</c:v>
                </c:pt>
                <c:pt idx="35">
                  <c:v>216.16879299999999</c:v>
                </c:pt>
                <c:pt idx="36">
                  <c:v>213.03852800000001</c:v>
                </c:pt>
                <c:pt idx="37">
                  <c:v>211.68334999999999</c:v>
                </c:pt>
                <c:pt idx="38">
                  <c:v>215.806152</c:v>
                </c:pt>
                <c:pt idx="39">
                  <c:v>214.823151</c:v>
                </c:pt>
                <c:pt idx="40">
                  <c:v>212.332336</c:v>
                </c:pt>
                <c:pt idx="41">
                  <c:v>209.73649599999999</c:v>
                </c:pt>
                <c:pt idx="42">
                  <c:v>207.274261</c:v>
                </c:pt>
                <c:pt idx="43">
                  <c:v>210.37588500000001</c:v>
                </c:pt>
                <c:pt idx="44">
                  <c:v>210.223206</c:v>
                </c:pt>
                <c:pt idx="45">
                  <c:v>213.028976</c:v>
                </c:pt>
                <c:pt idx="46">
                  <c:v>214.16467299999999</c:v>
                </c:pt>
                <c:pt idx="47">
                  <c:v>211.769272</c:v>
                </c:pt>
                <c:pt idx="48">
                  <c:v>216.90362500000001</c:v>
                </c:pt>
                <c:pt idx="49">
                  <c:v>217.628906</c:v>
                </c:pt>
                <c:pt idx="50">
                  <c:v>216.34054599999999</c:v>
                </c:pt>
                <c:pt idx="51">
                  <c:v>214.99496500000001</c:v>
                </c:pt>
                <c:pt idx="52">
                  <c:v>215.52934300000001</c:v>
                </c:pt>
                <c:pt idx="53">
                  <c:v>216.58866900000001</c:v>
                </c:pt>
                <c:pt idx="54">
                  <c:v>217.00860599999999</c:v>
                </c:pt>
                <c:pt idx="55">
                  <c:v>219.88118</c:v>
                </c:pt>
                <c:pt idx="56">
                  <c:v>218.163376</c:v>
                </c:pt>
                <c:pt idx="57">
                  <c:v>218.79325900000001</c:v>
                </c:pt>
                <c:pt idx="58">
                  <c:v>213.11485300000001</c:v>
                </c:pt>
                <c:pt idx="59">
                  <c:v>212.69497699999999</c:v>
                </c:pt>
                <c:pt idx="60">
                  <c:v>212.15097</c:v>
                </c:pt>
                <c:pt idx="61">
                  <c:v>210.12777700000001</c:v>
                </c:pt>
                <c:pt idx="62">
                  <c:v>208.219086</c:v>
                </c:pt>
                <c:pt idx="63">
                  <c:v>211.463852</c:v>
                </c:pt>
                <c:pt idx="64">
                  <c:v>212.10325599999999</c:v>
                </c:pt>
                <c:pt idx="65">
                  <c:v>211.368439</c:v>
                </c:pt>
                <c:pt idx="66">
                  <c:v>213.401184</c:v>
                </c:pt>
                <c:pt idx="67">
                  <c:v>215.042664</c:v>
                </c:pt>
                <c:pt idx="68">
                  <c:v>216.636414</c:v>
                </c:pt>
                <c:pt idx="69">
                  <c:v>215.93974299999999</c:v>
                </c:pt>
                <c:pt idx="70">
                  <c:v>213.763824</c:v>
                </c:pt>
                <c:pt idx="71">
                  <c:v>219.29904199999999</c:v>
                </c:pt>
                <c:pt idx="72">
                  <c:v>222.28613300000001</c:v>
                </c:pt>
                <c:pt idx="73">
                  <c:v>221.455872</c:v>
                </c:pt>
                <c:pt idx="74">
                  <c:v>220.46333300000001</c:v>
                </c:pt>
                <c:pt idx="75">
                  <c:v>215.20489499999999</c:v>
                </c:pt>
                <c:pt idx="76">
                  <c:v>213.91653400000001</c:v>
                </c:pt>
                <c:pt idx="77">
                  <c:v>216.97995</c:v>
                </c:pt>
                <c:pt idx="78">
                  <c:v>217.19944799999999</c:v>
                </c:pt>
                <c:pt idx="79">
                  <c:v>215.30985999999999</c:v>
                </c:pt>
                <c:pt idx="80">
                  <c:v>211.31114199999999</c:v>
                </c:pt>
                <c:pt idx="81">
                  <c:v>212.00782799999999</c:v>
                </c:pt>
                <c:pt idx="82">
                  <c:v>210.7099</c:v>
                </c:pt>
                <c:pt idx="83">
                  <c:v>213.37252799999999</c:v>
                </c:pt>
                <c:pt idx="84">
                  <c:v>212.57089199999999</c:v>
                </c:pt>
                <c:pt idx="85">
                  <c:v>212.809494</c:v>
                </c:pt>
                <c:pt idx="86">
                  <c:v>212.31321700000001</c:v>
                </c:pt>
                <c:pt idx="87">
                  <c:v>210.29002399999999</c:v>
                </c:pt>
                <c:pt idx="88">
                  <c:v>210.63476600000001</c:v>
                </c:pt>
                <c:pt idx="89">
                  <c:v>212.99044799999999</c:v>
                </c:pt>
                <c:pt idx="90">
                  <c:v>214.254501</c:v>
                </c:pt>
                <c:pt idx="91">
                  <c:v>216.303741</c:v>
                </c:pt>
                <c:pt idx="92">
                  <c:v>208.54716500000001</c:v>
                </c:pt>
                <c:pt idx="93">
                  <c:v>209.55265800000001</c:v>
                </c:pt>
                <c:pt idx="94">
                  <c:v>206.68940699999999</c:v>
                </c:pt>
                <c:pt idx="95">
                  <c:v>208.00134299999999</c:v>
                </c:pt>
                <c:pt idx="96">
                  <c:v>211.688095</c:v>
                </c:pt>
                <c:pt idx="97">
                  <c:v>216.37081900000001</c:v>
                </c:pt>
                <c:pt idx="98">
                  <c:v>216.954926</c:v>
                </c:pt>
                <c:pt idx="99">
                  <c:v>217.23266599999999</c:v>
                </c:pt>
                <c:pt idx="100">
                  <c:v>215.671738</c:v>
                </c:pt>
                <c:pt idx="101">
                  <c:v>217.88381999999999</c:v>
                </c:pt>
                <c:pt idx="102">
                  <c:v>219.205322</c:v>
                </c:pt>
                <c:pt idx="103">
                  <c:v>220.04797400000001</c:v>
                </c:pt>
                <c:pt idx="104">
                  <c:v>221.48440600000001</c:v>
                </c:pt>
                <c:pt idx="105">
                  <c:v>221.23542800000001</c:v>
                </c:pt>
                <c:pt idx="106">
                  <c:v>220.498062</c:v>
                </c:pt>
                <c:pt idx="107">
                  <c:v>220.19165000000001</c:v>
                </c:pt>
                <c:pt idx="108">
                  <c:v>224.807312</c:v>
                </c:pt>
                <c:pt idx="109">
                  <c:v>225.48718299999999</c:v>
                </c:pt>
                <c:pt idx="110">
                  <c:v>227.134277</c:v>
                </c:pt>
                <c:pt idx="111">
                  <c:v>230.447586</c:v>
                </c:pt>
                <c:pt idx="112">
                  <c:v>231.376465</c:v>
                </c:pt>
                <c:pt idx="113">
                  <c:v>230.121994</c:v>
                </c:pt>
                <c:pt idx="114">
                  <c:v>235.62822</c:v>
                </c:pt>
                <c:pt idx="115">
                  <c:v>235.58992000000001</c:v>
                </c:pt>
                <c:pt idx="116">
                  <c:v>232.50645399999999</c:v>
                </c:pt>
                <c:pt idx="117">
                  <c:v>232.31492600000001</c:v>
                </c:pt>
                <c:pt idx="118">
                  <c:v>232.123413</c:v>
                </c:pt>
                <c:pt idx="119">
                  <c:v>229.63365200000001</c:v>
                </c:pt>
                <c:pt idx="120">
                  <c:v>228.41746499999999</c:v>
                </c:pt>
                <c:pt idx="121">
                  <c:v>232.13299599999999</c:v>
                </c:pt>
                <c:pt idx="122">
                  <c:v>226.080917</c:v>
                </c:pt>
                <c:pt idx="123">
                  <c:v>231.76908900000001</c:v>
                </c:pt>
                <c:pt idx="124">
                  <c:v>229.81559799999999</c:v>
                </c:pt>
                <c:pt idx="125">
                  <c:v>234.354645</c:v>
                </c:pt>
                <c:pt idx="126">
                  <c:v>231.86485300000001</c:v>
                </c:pt>
                <c:pt idx="127">
                  <c:v>234.45996099999999</c:v>
                </c:pt>
                <c:pt idx="128">
                  <c:v>231.46266199999999</c:v>
                </c:pt>
                <c:pt idx="129">
                  <c:v>231.472229</c:v>
                </c:pt>
                <c:pt idx="130">
                  <c:v>231.46266199999999</c:v>
                </c:pt>
                <c:pt idx="131">
                  <c:v>230.677414</c:v>
                </c:pt>
                <c:pt idx="132">
                  <c:v>232.199997</c:v>
                </c:pt>
                <c:pt idx="133">
                  <c:v>233.90454099999999</c:v>
                </c:pt>
                <c:pt idx="134">
                  <c:v>236.413467</c:v>
                </c:pt>
                <c:pt idx="135">
                  <c:v>234.038589</c:v>
                </c:pt>
                <c:pt idx="136">
                  <c:v>233.16720599999999</c:v>
                </c:pt>
                <c:pt idx="137">
                  <c:v>229.643204</c:v>
                </c:pt>
                <c:pt idx="138">
                  <c:v>231.022156</c:v>
                </c:pt>
                <c:pt idx="139">
                  <c:v>230.58165</c:v>
                </c:pt>
                <c:pt idx="140">
                  <c:v>229.96878100000001</c:v>
                </c:pt>
                <c:pt idx="141">
                  <c:v>230.08371</c:v>
                </c:pt>
                <c:pt idx="142">
                  <c:v>227.182175</c:v>
                </c:pt>
                <c:pt idx="143">
                  <c:v>227.53649899999999</c:v>
                </c:pt>
                <c:pt idx="144">
                  <c:v>229.22184799999999</c:v>
                </c:pt>
                <c:pt idx="145">
                  <c:v>227.92907700000001</c:v>
                </c:pt>
                <c:pt idx="146">
                  <c:v>228.03440900000001</c:v>
                </c:pt>
                <c:pt idx="147">
                  <c:v>227.92907700000001</c:v>
                </c:pt>
                <c:pt idx="148">
                  <c:v>226.40649400000001</c:v>
                </c:pt>
                <c:pt idx="149">
                  <c:v>225.94683800000001</c:v>
                </c:pt>
                <c:pt idx="150">
                  <c:v>225.14245600000001</c:v>
                </c:pt>
                <c:pt idx="151">
                  <c:v>229.26016200000001</c:v>
                </c:pt>
                <c:pt idx="152">
                  <c:v>231.85382100000001</c:v>
                </c:pt>
                <c:pt idx="153">
                  <c:v>237.886459</c:v>
                </c:pt>
                <c:pt idx="154">
                  <c:v>239.144882</c:v>
                </c:pt>
                <c:pt idx="155">
                  <c:v>240.777908</c:v>
                </c:pt>
                <c:pt idx="156">
                  <c:v>238.549316</c:v>
                </c:pt>
                <c:pt idx="157">
                  <c:v>236.26301599999999</c:v>
                </c:pt>
                <c:pt idx="158">
                  <c:v>238.77023299999999</c:v>
                </c:pt>
                <c:pt idx="159">
                  <c:v>240.48973100000001</c:v>
                </c:pt>
                <c:pt idx="160">
                  <c:v>240.27839700000001</c:v>
                </c:pt>
                <c:pt idx="161">
                  <c:v>247.53105199999999</c:v>
                </c:pt>
                <c:pt idx="162">
                  <c:v>245.49453700000001</c:v>
                </c:pt>
                <c:pt idx="163">
                  <c:v>245.417709</c:v>
                </c:pt>
                <c:pt idx="164">
                  <c:v>247.04115300000001</c:v>
                </c:pt>
                <c:pt idx="165">
                  <c:v>249.778839</c:v>
                </c:pt>
                <c:pt idx="166">
                  <c:v>246.37829600000001</c:v>
                </c:pt>
                <c:pt idx="167">
                  <c:v>245.12948600000001</c:v>
                </c:pt>
                <c:pt idx="168">
                  <c:v>250.729919</c:v>
                </c:pt>
                <c:pt idx="169">
                  <c:v>248.77024800000001</c:v>
                </c:pt>
                <c:pt idx="170">
                  <c:v>247.569458</c:v>
                </c:pt>
                <c:pt idx="171">
                  <c:v>245.86917099999999</c:v>
                </c:pt>
                <c:pt idx="172">
                  <c:v>246.397537</c:v>
                </c:pt>
                <c:pt idx="173">
                  <c:v>244.726044</c:v>
                </c:pt>
                <c:pt idx="174">
                  <c:v>245.60020399999999</c:v>
                </c:pt>
                <c:pt idx="175">
                  <c:v>243.31395000000001</c:v>
                </c:pt>
                <c:pt idx="176">
                  <c:v>246.714539</c:v>
                </c:pt>
                <c:pt idx="177">
                  <c:v>245.45611600000001</c:v>
                </c:pt>
                <c:pt idx="178">
                  <c:v>241.89222699999999</c:v>
                </c:pt>
                <c:pt idx="179">
                  <c:v>243.93836999999999</c:v>
                </c:pt>
                <c:pt idx="180">
                  <c:v>244.31298799999999</c:v>
                </c:pt>
                <c:pt idx="181">
                  <c:v>245.08148199999999</c:v>
                </c:pt>
                <c:pt idx="182">
                  <c:v>246.90666200000001</c:v>
                </c:pt>
                <c:pt idx="183">
                  <c:v>248.28031899999999</c:v>
                </c:pt>
                <c:pt idx="184">
                  <c:v>243.659775</c:v>
                </c:pt>
                <c:pt idx="185">
                  <c:v>241.08532700000001</c:v>
                </c:pt>
                <c:pt idx="186">
                  <c:v>246.03247099999999</c:v>
                </c:pt>
                <c:pt idx="187">
                  <c:v>251.219818</c:v>
                </c:pt>
                <c:pt idx="188">
                  <c:v>249.84612999999999</c:v>
                </c:pt>
                <c:pt idx="189">
                  <c:v>255.21592699999999</c:v>
                </c:pt>
                <c:pt idx="190">
                  <c:v>258.43396000000001</c:v>
                </c:pt>
                <c:pt idx="191">
                  <c:v>257.579071</c:v>
                </c:pt>
                <c:pt idx="192">
                  <c:v>261.74813799999998</c:v>
                </c:pt>
                <c:pt idx="193">
                  <c:v>258.347534</c:v>
                </c:pt>
                <c:pt idx="194">
                  <c:v>257.33895899999999</c:v>
                </c:pt>
                <c:pt idx="195">
                  <c:v>261.50796500000001</c:v>
                </c:pt>
                <c:pt idx="196">
                  <c:v>249.79811100000001</c:v>
                </c:pt>
                <c:pt idx="197">
                  <c:v>239.298599</c:v>
                </c:pt>
                <c:pt idx="198">
                  <c:v>248.510895</c:v>
                </c:pt>
                <c:pt idx="199">
                  <c:v>246.97387699999999</c:v>
                </c:pt>
                <c:pt idx="200">
                  <c:v>236.64726300000001</c:v>
                </c:pt>
                <c:pt idx="201">
                  <c:v>239.48111</c:v>
                </c:pt>
                <c:pt idx="202">
                  <c:v>243.18907200000001</c:v>
                </c:pt>
                <c:pt idx="203">
                  <c:v>245.46571399999999</c:v>
                </c:pt>
                <c:pt idx="204">
                  <c:v>252.23799099999999</c:v>
                </c:pt>
                <c:pt idx="205">
                  <c:v>257.13714599999997</c:v>
                </c:pt>
                <c:pt idx="206">
                  <c:v>257.07952899999998</c:v>
                </c:pt>
                <c:pt idx="207">
                  <c:v>254.457077</c:v>
                </c:pt>
                <c:pt idx="208">
                  <c:v>253.02572599999999</c:v>
                </c:pt>
                <c:pt idx="209">
                  <c:v>251.13334699999999</c:v>
                </c:pt>
                <c:pt idx="210">
                  <c:v>256.26303100000001</c:v>
                </c:pt>
                <c:pt idx="211">
                  <c:v>260.57617199999999</c:v>
                </c:pt>
                <c:pt idx="212">
                  <c:v>257.37728900000002</c:v>
                </c:pt>
                <c:pt idx="213">
                  <c:v>253.283264</c:v>
                </c:pt>
                <c:pt idx="214">
                  <c:v>247.35888700000001</c:v>
                </c:pt>
                <c:pt idx="215">
                  <c:v>248.64975000000001</c:v>
                </c:pt>
                <c:pt idx="216">
                  <c:v>253.466263</c:v>
                </c:pt>
                <c:pt idx="217">
                  <c:v>257.13644399999998</c:v>
                </c:pt>
                <c:pt idx="218">
                  <c:v>255.61450199999999</c:v>
                </c:pt>
                <c:pt idx="219">
                  <c:v>256.56817599999999</c:v>
                </c:pt>
                <c:pt idx="220">
                  <c:v>260.83563199999998</c:v>
                </c:pt>
                <c:pt idx="221">
                  <c:v>263.34985399999999</c:v>
                </c:pt>
                <c:pt idx="222">
                  <c:v>258.677795</c:v>
                </c:pt>
                <c:pt idx="223">
                  <c:v>254.72820999999999</c:v>
                </c:pt>
                <c:pt idx="224">
                  <c:v>256.828217</c:v>
                </c:pt>
                <c:pt idx="225">
                  <c:v>257.78189099999997</c:v>
                </c:pt>
                <c:pt idx="226">
                  <c:v>252.89790300000001</c:v>
                </c:pt>
                <c:pt idx="227">
                  <c:v>253.53376800000001</c:v>
                </c:pt>
                <c:pt idx="228">
                  <c:v>252.24290500000001</c:v>
                </c:pt>
                <c:pt idx="229">
                  <c:v>243.33225999999999</c:v>
                </c:pt>
                <c:pt idx="230">
                  <c:v>236.261551</c:v>
                </c:pt>
                <c:pt idx="231">
                  <c:v>245.52862500000001</c:v>
                </c:pt>
                <c:pt idx="232">
                  <c:v>238.188187</c:v>
                </c:pt>
                <c:pt idx="233">
                  <c:v>240.22077899999999</c:v>
                </c:pt>
                <c:pt idx="234">
                  <c:v>242.619415</c:v>
                </c:pt>
                <c:pt idx="235">
                  <c:v>238.27488700000001</c:v>
                </c:pt>
                <c:pt idx="236">
                  <c:v>241.38639800000001</c:v>
                </c:pt>
                <c:pt idx="237">
                  <c:v>243.351517</c:v>
                </c:pt>
                <c:pt idx="238">
                  <c:v>246.42449999999999</c:v>
                </c:pt>
                <c:pt idx="239">
                  <c:v>240.798767</c:v>
                </c:pt>
                <c:pt idx="240">
                  <c:v>242.93731700000001</c:v>
                </c:pt>
                <c:pt idx="241">
                  <c:v>247.15661600000001</c:v>
                </c:pt>
                <c:pt idx="242">
                  <c:v>243.65978999999999</c:v>
                </c:pt>
                <c:pt idx="243">
                  <c:v>250.06578099999999</c:v>
                </c:pt>
                <c:pt idx="244">
                  <c:v>246.53045700000001</c:v>
                </c:pt>
                <c:pt idx="245">
                  <c:v>248.41854900000001</c:v>
                </c:pt>
                <c:pt idx="246">
                  <c:v>244.32449299999999</c:v>
                </c:pt>
                <c:pt idx="247">
                  <c:v>244.680893</c:v>
                </c:pt>
                <c:pt idx="248">
                  <c:v>244.84466599999999</c:v>
                </c:pt>
                <c:pt idx="249">
                  <c:v>242.715744</c:v>
                </c:pt>
                <c:pt idx="250">
                  <c:v>237.61982699999999</c:v>
                </c:pt>
                <c:pt idx="251">
                  <c:v>233.59320099999999</c:v>
                </c:pt>
                <c:pt idx="252">
                  <c:v>230.45280500000001</c:v>
                </c:pt>
                <c:pt idx="253">
                  <c:v>231.28125</c:v>
                </c:pt>
                <c:pt idx="254">
                  <c:v>231.001892</c:v>
                </c:pt>
                <c:pt idx="255">
                  <c:v>229.585815</c:v>
                </c:pt>
                <c:pt idx="256">
                  <c:v>227.98672500000001</c:v>
                </c:pt>
                <c:pt idx="257">
                  <c:v>225.46286000000001</c:v>
                </c:pt>
                <c:pt idx="258">
                  <c:v>224.84634399999999</c:v>
                </c:pt>
                <c:pt idx="259">
                  <c:v>226.32020600000001</c:v>
                </c:pt>
                <c:pt idx="260">
                  <c:v>228.49726899999999</c:v>
                </c:pt>
                <c:pt idx="261">
                  <c:v>228.304596</c:v>
                </c:pt>
                <c:pt idx="262">
                  <c:v>232.86106899999999</c:v>
                </c:pt>
                <c:pt idx="263">
                  <c:v>234.508331</c:v>
                </c:pt>
                <c:pt idx="264">
                  <c:v>234.00741600000001</c:v>
                </c:pt>
                <c:pt idx="265">
                  <c:v>234.961105</c:v>
                </c:pt>
                <c:pt idx="266">
                  <c:v>232.69731100000001</c:v>
                </c:pt>
                <c:pt idx="267">
                  <c:v>232.11932400000001</c:v>
                </c:pt>
                <c:pt idx="268">
                  <c:v>230.32757599999999</c:v>
                </c:pt>
                <c:pt idx="269">
                  <c:v>228.304596</c:v>
                </c:pt>
                <c:pt idx="270">
                  <c:v>228.97894299999999</c:v>
                </c:pt>
                <c:pt idx="271">
                  <c:v>229.26788300000001</c:v>
                </c:pt>
                <c:pt idx="272">
                  <c:v>229.0849</c:v>
                </c:pt>
                <c:pt idx="273">
                  <c:v>227.43765300000001</c:v>
                </c:pt>
                <c:pt idx="274">
                  <c:v>226.38763399999999</c:v>
                </c:pt>
                <c:pt idx="275">
                  <c:v>218.70040900000001</c:v>
                </c:pt>
                <c:pt idx="276">
                  <c:v>221.532883</c:v>
                </c:pt>
                <c:pt idx="277">
                  <c:v>218.36206100000001</c:v>
                </c:pt>
                <c:pt idx="278">
                  <c:v>220.749878</c:v>
                </c:pt>
                <c:pt idx="279">
                  <c:v>222.23860199999999</c:v>
                </c:pt>
                <c:pt idx="280">
                  <c:v>220.740173</c:v>
                </c:pt>
                <c:pt idx="281">
                  <c:v>224.50070199999999</c:v>
                </c:pt>
                <c:pt idx="282">
                  <c:v>225.680115</c:v>
                </c:pt>
                <c:pt idx="283">
                  <c:v>225.62211600000001</c:v>
                </c:pt>
                <c:pt idx="284">
                  <c:v>226.29879800000001</c:v>
                </c:pt>
                <c:pt idx="285">
                  <c:v>224.887405</c:v>
                </c:pt>
                <c:pt idx="286">
                  <c:v>226.04745500000001</c:v>
                </c:pt>
                <c:pt idx="287">
                  <c:v>225.87344400000001</c:v>
                </c:pt>
                <c:pt idx="288">
                  <c:v>224.20103499999999</c:v>
                </c:pt>
                <c:pt idx="289">
                  <c:v>223.68866</c:v>
                </c:pt>
                <c:pt idx="290">
                  <c:v>220.720856</c:v>
                </c:pt>
                <c:pt idx="291">
                  <c:v>220.23748800000001</c:v>
                </c:pt>
                <c:pt idx="292">
                  <c:v>219.42544599999999</c:v>
                </c:pt>
                <c:pt idx="293">
                  <c:v>218.49740600000001</c:v>
                </c:pt>
                <c:pt idx="294">
                  <c:v>214.16648900000001</c:v>
                </c:pt>
                <c:pt idx="295">
                  <c:v>214.205185</c:v>
                </c:pt>
                <c:pt idx="296">
                  <c:v>212.85176100000001</c:v>
                </c:pt>
                <c:pt idx="297">
                  <c:v>215.98393200000001</c:v>
                </c:pt>
                <c:pt idx="298">
                  <c:v>213.22880599999999</c:v>
                </c:pt>
                <c:pt idx="299">
                  <c:v>215.82926900000001</c:v>
                </c:pt>
                <c:pt idx="300">
                  <c:v>213.04512</c:v>
                </c:pt>
                <c:pt idx="301">
                  <c:v>213.393158</c:v>
                </c:pt>
                <c:pt idx="302">
                  <c:v>214.40817300000001</c:v>
                </c:pt>
                <c:pt idx="303">
                  <c:v>220.401825</c:v>
                </c:pt>
                <c:pt idx="304">
                  <c:v>219.299789</c:v>
                </c:pt>
                <c:pt idx="305">
                  <c:v>218.14936800000001</c:v>
                </c:pt>
                <c:pt idx="306">
                  <c:v>219.65748600000001</c:v>
                </c:pt>
                <c:pt idx="307">
                  <c:v>218.874405</c:v>
                </c:pt>
                <c:pt idx="308">
                  <c:v>223.73703</c:v>
                </c:pt>
                <c:pt idx="309">
                  <c:v>223.330994</c:v>
                </c:pt>
                <c:pt idx="310">
                  <c:v>223.54367099999999</c:v>
                </c:pt>
                <c:pt idx="311">
                  <c:v>221.98727400000001</c:v>
                </c:pt>
                <c:pt idx="312">
                  <c:v>223.97869900000001</c:v>
                </c:pt>
                <c:pt idx="313">
                  <c:v>225.97979699999999</c:v>
                </c:pt>
                <c:pt idx="314">
                  <c:v>228.02922100000001</c:v>
                </c:pt>
                <c:pt idx="315">
                  <c:v>228.812286</c:v>
                </c:pt>
                <c:pt idx="316">
                  <c:v>229.218277</c:v>
                </c:pt>
                <c:pt idx="317">
                  <c:v>229.73066700000001</c:v>
                </c:pt>
                <c:pt idx="318">
                  <c:v>230.99704</c:v>
                </c:pt>
                <c:pt idx="319">
                  <c:v>229.52763400000001</c:v>
                </c:pt>
                <c:pt idx="320">
                  <c:v>228.18388400000001</c:v>
                </c:pt>
                <c:pt idx="321">
                  <c:v>226.20214799999999</c:v>
                </c:pt>
                <c:pt idx="322">
                  <c:v>226.29879800000001</c:v>
                </c:pt>
                <c:pt idx="323">
                  <c:v>228.07754499999999</c:v>
                </c:pt>
                <c:pt idx="324">
                  <c:v>229.91433699999999</c:v>
                </c:pt>
                <c:pt idx="325">
                  <c:v>228.502914</c:v>
                </c:pt>
                <c:pt idx="326">
                  <c:v>225.99911499999999</c:v>
                </c:pt>
                <c:pt idx="327">
                  <c:v>221.96791099999999</c:v>
                </c:pt>
                <c:pt idx="328">
                  <c:v>219.30943300000001</c:v>
                </c:pt>
                <c:pt idx="329">
                  <c:v>221.91957099999999</c:v>
                </c:pt>
                <c:pt idx="330">
                  <c:v>221.619888</c:v>
                </c:pt>
                <c:pt idx="331">
                  <c:v>225.245071</c:v>
                </c:pt>
                <c:pt idx="332">
                  <c:v>225.61245700000001</c:v>
                </c:pt>
                <c:pt idx="333">
                  <c:v>227.93255600000001</c:v>
                </c:pt>
                <c:pt idx="334">
                  <c:v>230.70704699999999</c:v>
                </c:pt>
                <c:pt idx="335">
                  <c:v>231.374054</c:v>
                </c:pt>
                <c:pt idx="336">
                  <c:v>228.473907</c:v>
                </c:pt>
                <c:pt idx="337">
                  <c:v>227.28488200000001</c:v>
                </c:pt>
                <c:pt idx="338">
                  <c:v>234.525589</c:v>
                </c:pt>
                <c:pt idx="339">
                  <c:v>234.303223</c:v>
                </c:pt>
                <c:pt idx="340">
                  <c:v>234.13832099999999</c:v>
                </c:pt>
                <c:pt idx="341">
                  <c:v>232.19850199999999</c:v>
                </c:pt>
                <c:pt idx="342">
                  <c:v>230.656342</c:v>
                </c:pt>
                <c:pt idx="343">
                  <c:v>230.51083399999999</c:v>
                </c:pt>
                <c:pt idx="344">
                  <c:v>230.41383400000001</c:v>
                </c:pt>
                <c:pt idx="345">
                  <c:v>227.46530200000001</c:v>
                </c:pt>
                <c:pt idx="346">
                  <c:v>226.87365700000001</c:v>
                </c:pt>
                <c:pt idx="347">
                  <c:v>224.93382299999999</c:v>
                </c:pt>
                <c:pt idx="348">
                  <c:v>223.28495799999999</c:v>
                </c:pt>
                <c:pt idx="349">
                  <c:v>221.286911</c:v>
                </c:pt>
                <c:pt idx="350">
                  <c:v>221.46148700000001</c:v>
                </c:pt>
                <c:pt idx="351">
                  <c:v>222.34414699999999</c:v>
                </c:pt>
                <c:pt idx="352">
                  <c:v>221.03474399999999</c:v>
                </c:pt>
                <c:pt idx="353">
                  <c:v>222.00466900000001</c:v>
                </c:pt>
                <c:pt idx="354">
                  <c:v>228.49342300000001</c:v>
                </c:pt>
                <c:pt idx="355">
                  <c:v>230.258667</c:v>
                </c:pt>
                <c:pt idx="356">
                  <c:v>228.26063500000001</c:v>
                </c:pt>
                <c:pt idx="357">
                  <c:v>225.89402799999999</c:v>
                </c:pt>
                <c:pt idx="358">
                  <c:v>225.506058</c:v>
                </c:pt>
                <c:pt idx="359">
                  <c:v>221.99496500000001</c:v>
                </c:pt>
                <c:pt idx="360">
                  <c:v>220.889252</c:v>
                </c:pt>
                <c:pt idx="361">
                  <c:v>217.494553</c:v>
                </c:pt>
                <c:pt idx="362">
                  <c:v>218.55174299999999</c:v>
                </c:pt>
                <c:pt idx="363">
                  <c:v>219.26950099999999</c:v>
                </c:pt>
                <c:pt idx="364">
                  <c:v>220.928055</c:v>
                </c:pt>
                <c:pt idx="365">
                  <c:v>220.63706999999999</c:v>
                </c:pt>
                <c:pt idx="366">
                  <c:v>218.920334</c:v>
                </c:pt>
                <c:pt idx="367">
                  <c:v>218.571136</c:v>
                </c:pt>
                <c:pt idx="368">
                  <c:v>216.204544</c:v>
                </c:pt>
                <c:pt idx="369">
                  <c:v>208.42579699999999</c:v>
                </c:pt>
                <c:pt idx="370">
                  <c:v>206.56355300000001</c:v>
                </c:pt>
                <c:pt idx="371">
                  <c:v>207.43646200000001</c:v>
                </c:pt>
                <c:pt idx="372">
                  <c:v>208.74588</c:v>
                </c:pt>
                <c:pt idx="373">
                  <c:v>215.03093000000001</c:v>
                </c:pt>
                <c:pt idx="374">
                  <c:v>221.41301000000001</c:v>
                </c:pt>
                <c:pt idx="375">
                  <c:v>218.183167</c:v>
                </c:pt>
                <c:pt idx="376">
                  <c:v>220.132721</c:v>
                </c:pt>
                <c:pt idx="377">
                  <c:v>214.93396000000001</c:v>
                </c:pt>
                <c:pt idx="378">
                  <c:v>211.98538199999999</c:v>
                </c:pt>
                <c:pt idx="379">
                  <c:v>202.88754299999999</c:v>
                </c:pt>
                <c:pt idx="380">
                  <c:v>207.57225</c:v>
                </c:pt>
                <c:pt idx="381">
                  <c:v>205.97190900000001</c:v>
                </c:pt>
                <c:pt idx="382">
                  <c:v>208.03784200000001</c:v>
                </c:pt>
                <c:pt idx="383">
                  <c:v>212.68373099999999</c:v>
                </c:pt>
                <c:pt idx="384">
                  <c:v>218.59053</c:v>
                </c:pt>
                <c:pt idx="385">
                  <c:v>220.14241000000001</c:v>
                </c:pt>
                <c:pt idx="386">
                  <c:v>222.78057899999999</c:v>
                </c:pt>
                <c:pt idx="387">
                  <c:v>221.839752</c:v>
                </c:pt>
                <c:pt idx="388">
                  <c:v>221.335419</c:v>
                </c:pt>
                <c:pt idx="389">
                  <c:v>224.322754</c:v>
                </c:pt>
                <c:pt idx="390">
                  <c:v>224.681625</c:v>
                </c:pt>
                <c:pt idx="391">
                  <c:v>215.95236199999999</c:v>
                </c:pt>
                <c:pt idx="392">
                  <c:v>199.85173</c:v>
                </c:pt>
                <c:pt idx="393">
                  <c:v>198.88179</c:v>
                </c:pt>
                <c:pt idx="394">
                  <c:v>196.39880400000001</c:v>
                </c:pt>
                <c:pt idx="395">
                  <c:v>197.611221</c:v>
                </c:pt>
                <c:pt idx="396">
                  <c:v>196.03993199999999</c:v>
                </c:pt>
                <c:pt idx="397">
                  <c:v>192.25726299999999</c:v>
                </c:pt>
                <c:pt idx="398">
                  <c:v>185.58421300000001</c:v>
                </c:pt>
                <c:pt idx="399">
                  <c:v>186.80630500000001</c:v>
                </c:pt>
                <c:pt idx="400">
                  <c:v>183.41160600000001</c:v>
                </c:pt>
                <c:pt idx="401">
                  <c:v>188.49397300000001</c:v>
                </c:pt>
                <c:pt idx="402">
                  <c:v>187.824738</c:v>
                </c:pt>
                <c:pt idx="403">
                  <c:v>192.383331</c:v>
                </c:pt>
                <c:pt idx="404">
                  <c:v>189.75396699999999</c:v>
                </c:pt>
                <c:pt idx="405">
                  <c:v>185.70275899999999</c:v>
                </c:pt>
                <c:pt idx="406">
                  <c:v>186.618179</c:v>
                </c:pt>
                <c:pt idx="407">
                  <c:v>179.48962399999999</c:v>
                </c:pt>
                <c:pt idx="408">
                  <c:v>179.27536000000001</c:v>
                </c:pt>
                <c:pt idx="409">
                  <c:v>174.970947</c:v>
                </c:pt>
                <c:pt idx="410">
                  <c:v>174.152939</c:v>
                </c:pt>
                <c:pt idx="411">
                  <c:v>172.17602500000001</c:v>
                </c:pt>
                <c:pt idx="412">
                  <c:v>172.078644</c:v>
                </c:pt>
                <c:pt idx="413">
                  <c:v>171.31904599999999</c:v>
                </c:pt>
                <c:pt idx="414">
                  <c:v>168.25145000000001</c:v>
                </c:pt>
                <c:pt idx="415">
                  <c:v>163.61592099999999</c:v>
                </c:pt>
                <c:pt idx="416">
                  <c:v>167.014633</c:v>
                </c:pt>
                <c:pt idx="417">
                  <c:v>164.823486</c:v>
                </c:pt>
                <c:pt idx="418">
                  <c:v>164.00547800000001</c:v>
                </c:pt>
                <c:pt idx="419">
                  <c:v>155.86409</c:v>
                </c:pt>
                <c:pt idx="420">
                  <c:v>152.260864</c:v>
                </c:pt>
                <c:pt idx="421">
                  <c:v>158.66877700000001</c:v>
                </c:pt>
                <c:pt idx="422">
                  <c:v>161.083923</c:v>
                </c:pt>
                <c:pt idx="423">
                  <c:v>158.76615899999999</c:v>
                </c:pt>
                <c:pt idx="424">
                  <c:v>162.68102999999999</c:v>
                </c:pt>
                <c:pt idx="425">
                  <c:v>167.53079199999999</c:v>
                </c:pt>
                <c:pt idx="426">
                  <c:v>165.07667499999999</c:v>
                </c:pt>
                <c:pt idx="427">
                  <c:v>170.471802</c:v>
                </c:pt>
                <c:pt idx="428">
                  <c:v>171.416428</c:v>
                </c:pt>
                <c:pt idx="429">
                  <c:v>170.783432</c:v>
                </c:pt>
                <c:pt idx="430">
                  <c:v>171.85466</c:v>
                </c:pt>
                <c:pt idx="431">
                  <c:v>171.396942</c:v>
                </c:pt>
                <c:pt idx="432">
                  <c:v>172.302628</c:v>
                </c:pt>
                <c:pt idx="433">
                  <c:v>174.045807</c:v>
                </c:pt>
                <c:pt idx="434">
                  <c:v>175.20469700000001</c:v>
                </c:pt>
                <c:pt idx="435">
                  <c:v>191.92562899999999</c:v>
                </c:pt>
                <c:pt idx="436">
                  <c:v>193.88305700000001</c:v>
                </c:pt>
                <c:pt idx="437">
                  <c:v>197.24281300000001</c:v>
                </c:pt>
                <c:pt idx="438">
                  <c:v>192.50994900000001</c:v>
                </c:pt>
                <c:pt idx="439">
                  <c:v>191.750336</c:v>
                </c:pt>
                <c:pt idx="440">
                  <c:v>192.62681599999999</c:v>
                </c:pt>
                <c:pt idx="441">
                  <c:v>195.48992899999999</c:v>
                </c:pt>
                <c:pt idx="442">
                  <c:v>194.49659700000001</c:v>
                </c:pt>
                <c:pt idx="443">
                  <c:v>195.25618</c:v>
                </c:pt>
                <c:pt idx="444">
                  <c:v>197.18440200000001</c:v>
                </c:pt>
                <c:pt idx="445">
                  <c:v>192.83131399999999</c:v>
                </c:pt>
                <c:pt idx="446">
                  <c:v>191.39975000000001</c:v>
                </c:pt>
                <c:pt idx="447">
                  <c:v>192.54887400000001</c:v>
                </c:pt>
                <c:pt idx="448">
                  <c:v>192.83131399999999</c:v>
                </c:pt>
                <c:pt idx="449">
                  <c:v>191.47766100000001</c:v>
                </c:pt>
                <c:pt idx="450">
                  <c:v>188.02050800000001</c:v>
                </c:pt>
                <c:pt idx="451">
                  <c:v>186.65713500000001</c:v>
                </c:pt>
                <c:pt idx="452">
                  <c:v>186.326019</c:v>
                </c:pt>
                <c:pt idx="453">
                  <c:v>189.40339700000001</c:v>
                </c:pt>
                <c:pt idx="454">
                  <c:v>189.59814499999999</c:v>
                </c:pt>
                <c:pt idx="455">
                  <c:v>187.494629</c:v>
                </c:pt>
                <c:pt idx="456">
                  <c:v>193.308502</c:v>
                </c:pt>
                <c:pt idx="457">
                  <c:v>193.47404499999999</c:v>
                </c:pt>
                <c:pt idx="458">
                  <c:v>193.40588399999999</c:v>
                </c:pt>
                <c:pt idx="459">
                  <c:v>191.224457</c:v>
                </c:pt>
                <c:pt idx="460">
                  <c:v>190.873886</c:v>
                </c:pt>
                <c:pt idx="461">
                  <c:v>193.45457500000001</c:v>
                </c:pt>
                <c:pt idx="462">
                  <c:v>193.698013</c:v>
                </c:pt>
                <c:pt idx="463">
                  <c:v>193.69804400000001</c:v>
                </c:pt>
                <c:pt idx="464">
                  <c:v>192.32913199999999</c:v>
                </c:pt>
                <c:pt idx="465">
                  <c:v>193.795807</c:v>
                </c:pt>
                <c:pt idx="466">
                  <c:v>191.62515300000001</c:v>
                </c:pt>
                <c:pt idx="467">
                  <c:v>191.644699</c:v>
                </c:pt>
                <c:pt idx="468">
                  <c:v>190.41270399999999</c:v>
                </c:pt>
                <c:pt idx="469">
                  <c:v>188.486481</c:v>
                </c:pt>
                <c:pt idx="470">
                  <c:v>190.90159600000001</c:v>
                </c:pt>
                <c:pt idx="471">
                  <c:v>191.61537200000001</c:v>
                </c:pt>
                <c:pt idx="472">
                  <c:v>192.260696</c:v>
                </c:pt>
                <c:pt idx="473">
                  <c:v>192.866928</c:v>
                </c:pt>
                <c:pt idx="474">
                  <c:v>193.08204699999999</c:v>
                </c:pt>
                <c:pt idx="475">
                  <c:v>193.854477</c:v>
                </c:pt>
                <c:pt idx="476">
                  <c:v>197.970932</c:v>
                </c:pt>
                <c:pt idx="477">
                  <c:v>196.650925</c:v>
                </c:pt>
                <c:pt idx="478">
                  <c:v>190.00202899999999</c:v>
                </c:pt>
                <c:pt idx="479">
                  <c:v>190.25624099999999</c:v>
                </c:pt>
                <c:pt idx="480">
                  <c:v>184.76113900000001</c:v>
                </c:pt>
                <c:pt idx="481">
                  <c:v>184.32112100000001</c:v>
                </c:pt>
                <c:pt idx="482">
                  <c:v>186.452698</c:v>
                </c:pt>
                <c:pt idx="483">
                  <c:v>185.80735799999999</c:v>
                </c:pt>
                <c:pt idx="484">
                  <c:v>186.931793</c:v>
                </c:pt>
                <c:pt idx="485">
                  <c:v>187.723816</c:v>
                </c:pt>
                <c:pt idx="486">
                  <c:v>192.368256</c:v>
                </c:pt>
                <c:pt idx="487">
                  <c:v>193.11135899999999</c:v>
                </c:pt>
                <c:pt idx="488">
                  <c:v>196.39671300000001</c:v>
                </c:pt>
                <c:pt idx="489">
                  <c:v>197.736267</c:v>
                </c:pt>
                <c:pt idx="490">
                  <c:v>197.882935</c:v>
                </c:pt>
                <c:pt idx="491">
                  <c:v>198.03935200000001</c:v>
                </c:pt>
                <c:pt idx="492">
                  <c:v>196.16201799999999</c:v>
                </c:pt>
                <c:pt idx="493">
                  <c:v>198.469604</c:v>
                </c:pt>
                <c:pt idx="494">
                  <c:v>198.32292200000001</c:v>
                </c:pt>
                <c:pt idx="495">
                  <c:v>203.221588</c:v>
                </c:pt>
                <c:pt idx="496">
                  <c:v>195.46781899999999</c:v>
                </c:pt>
                <c:pt idx="497">
                  <c:v>197.354919</c:v>
                </c:pt>
                <c:pt idx="498">
                  <c:v>203.28027299999999</c:v>
                </c:pt>
                <c:pt idx="499">
                  <c:v>201.33448799999999</c:v>
                </c:pt>
                <c:pt idx="500">
                  <c:v>200.05360400000001</c:v>
                </c:pt>
                <c:pt idx="501">
                  <c:v>199.60382100000001</c:v>
                </c:pt>
                <c:pt idx="502">
                  <c:v>196.08381700000001</c:v>
                </c:pt>
                <c:pt idx="503">
                  <c:v>196.92469800000001</c:v>
                </c:pt>
                <c:pt idx="504">
                  <c:v>198.56738300000001</c:v>
                </c:pt>
                <c:pt idx="505">
                  <c:v>202.32205200000001</c:v>
                </c:pt>
                <c:pt idx="506">
                  <c:v>201.34425400000001</c:v>
                </c:pt>
                <c:pt idx="507">
                  <c:v>200.18071</c:v>
                </c:pt>
                <c:pt idx="508">
                  <c:v>200.43495200000001</c:v>
                </c:pt>
                <c:pt idx="509">
                  <c:v>202.90872200000001</c:v>
                </c:pt>
                <c:pt idx="510">
                  <c:v>201.84292600000001</c:v>
                </c:pt>
                <c:pt idx="511">
                  <c:v>198.127365</c:v>
                </c:pt>
                <c:pt idx="512">
                  <c:v>196.48469499999999</c:v>
                </c:pt>
                <c:pt idx="513">
                  <c:v>197.149597</c:v>
                </c:pt>
                <c:pt idx="514">
                  <c:v>197.560272</c:v>
                </c:pt>
                <c:pt idx="515">
                  <c:v>190.63760400000001</c:v>
                </c:pt>
                <c:pt idx="516">
                  <c:v>191.91847200000001</c:v>
                </c:pt>
                <c:pt idx="517">
                  <c:v>192.035797</c:v>
                </c:pt>
                <c:pt idx="518">
                  <c:v>194.71492000000001</c:v>
                </c:pt>
                <c:pt idx="519">
                  <c:v>193.04290800000001</c:v>
                </c:pt>
                <c:pt idx="520">
                  <c:v>192.85716199999999</c:v>
                </c:pt>
                <c:pt idx="521">
                  <c:v>194.68559300000001</c:v>
                </c:pt>
                <c:pt idx="522">
                  <c:v>191.17536899999999</c:v>
                </c:pt>
                <c:pt idx="523">
                  <c:v>187.70425399999999</c:v>
                </c:pt>
                <c:pt idx="524">
                  <c:v>188.711365</c:v>
                </c:pt>
                <c:pt idx="525">
                  <c:v>185.230469</c:v>
                </c:pt>
                <c:pt idx="526">
                  <c:v>184.70008899999999</c:v>
                </c:pt>
                <c:pt idx="527">
                  <c:v>184.032196</c:v>
                </c:pt>
                <c:pt idx="528">
                  <c:v>179.23915099999999</c:v>
                </c:pt>
                <c:pt idx="529">
                  <c:v>179.926682</c:v>
                </c:pt>
                <c:pt idx="530">
                  <c:v>186.49749800000001</c:v>
                </c:pt>
                <c:pt idx="531">
                  <c:v>185.083145</c:v>
                </c:pt>
                <c:pt idx="532">
                  <c:v>186.428741</c:v>
                </c:pt>
                <c:pt idx="533">
                  <c:v>186.428741</c:v>
                </c:pt>
                <c:pt idx="534">
                  <c:v>190.661957</c:v>
                </c:pt>
                <c:pt idx="535">
                  <c:v>191.26109299999999</c:v>
                </c:pt>
                <c:pt idx="536">
                  <c:v>186.831436</c:v>
                </c:pt>
                <c:pt idx="537">
                  <c:v>188.03952000000001</c:v>
                </c:pt>
                <c:pt idx="538">
                  <c:v>188.24577300000001</c:v>
                </c:pt>
                <c:pt idx="539">
                  <c:v>187.43057300000001</c:v>
                </c:pt>
                <c:pt idx="540">
                  <c:v>191.50662199999999</c:v>
                </c:pt>
                <c:pt idx="541">
                  <c:v>192.15489199999999</c:v>
                </c:pt>
                <c:pt idx="542">
                  <c:v>192.21380600000001</c:v>
                </c:pt>
                <c:pt idx="543">
                  <c:v>192.44953899999999</c:v>
                </c:pt>
                <c:pt idx="544">
                  <c:v>193.97193899999999</c:v>
                </c:pt>
                <c:pt idx="545">
                  <c:v>192.567398</c:v>
                </c:pt>
                <c:pt idx="546">
                  <c:v>193.500473</c:v>
                </c:pt>
                <c:pt idx="547">
                  <c:v>195.76933299999999</c:v>
                </c:pt>
                <c:pt idx="548">
                  <c:v>200.95526100000001</c:v>
                </c:pt>
                <c:pt idx="549">
                  <c:v>203.17501799999999</c:v>
                </c:pt>
                <c:pt idx="550">
                  <c:v>202.31066899999999</c:v>
                </c:pt>
                <c:pt idx="551">
                  <c:v>202.36961400000001</c:v>
                </c:pt>
                <c:pt idx="552">
                  <c:v>204.19648699999999</c:v>
                </c:pt>
                <c:pt idx="553">
                  <c:v>202.084778</c:v>
                </c:pt>
                <c:pt idx="554">
                  <c:v>204.068817</c:v>
                </c:pt>
                <c:pt idx="555">
                  <c:v>202.30085800000001</c:v>
                </c:pt>
                <c:pt idx="556">
                  <c:v>207.58502200000001</c:v>
                </c:pt>
                <c:pt idx="557">
                  <c:v>210.12889100000001</c:v>
                </c:pt>
                <c:pt idx="558">
                  <c:v>207.810913</c:v>
                </c:pt>
                <c:pt idx="559">
                  <c:v>211.680756</c:v>
                </c:pt>
                <c:pt idx="560">
                  <c:v>209.50027499999999</c:v>
                </c:pt>
                <c:pt idx="561">
                  <c:v>210.69856300000001</c:v>
                </c:pt>
                <c:pt idx="562">
                  <c:v>209.71637000000001</c:v>
                </c:pt>
                <c:pt idx="563">
                  <c:v>210.18781999999999</c:v>
                </c:pt>
                <c:pt idx="564">
                  <c:v>215.52108799999999</c:v>
                </c:pt>
                <c:pt idx="565">
                  <c:v>218.07476800000001</c:v>
                </c:pt>
                <c:pt idx="566">
                  <c:v>216.06127900000001</c:v>
                </c:pt>
                <c:pt idx="567">
                  <c:v>218.182816</c:v>
                </c:pt>
                <c:pt idx="568">
                  <c:v>216.39523299999999</c:v>
                </c:pt>
                <c:pt idx="569">
                  <c:v>217.45597799999999</c:v>
                </c:pt>
                <c:pt idx="570">
                  <c:v>216.208618</c:v>
                </c:pt>
                <c:pt idx="571">
                  <c:v>207.830566</c:v>
                </c:pt>
                <c:pt idx="572">
                  <c:v>205.640289</c:v>
                </c:pt>
                <c:pt idx="573">
                  <c:v>198.08727999999999</c:v>
                </c:pt>
                <c:pt idx="574">
                  <c:v>202.34013400000001</c:v>
                </c:pt>
                <c:pt idx="575">
                  <c:v>202.07496599999999</c:v>
                </c:pt>
                <c:pt idx="576">
                  <c:v>203.31251499999999</c:v>
                </c:pt>
                <c:pt idx="577">
                  <c:v>203.214279</c:v>
                </c:pt>
                <c:pt idx="578">
                  <c:v>197.93012999999999</c:v>
                </c:pt>
                <c:pt idx="579">
                  <c:v>200.47399899999999</c:v>
                </c:pt>
                <c:pt idx="580">
                  <c:v>192.07629399999999</c:v>
                </c:pt>
                <c:pt idx="581">
                  <c:v>192.68525700000001</c:v>
                </c:pt>
                <c:pt idx="582">
                  <c:v>195.86755400000001</c:v>
                </c:pt>
                <c:pt idx="583">
                  <c:v>198.59802199999999</c:v>
                </c:pt>
                <c:pt idx="584">
                  <c:v>196.41757200000001</c:v>
                </c:pt>
                <c:pt idx="585">
                  <c:v>197.10510300000001</c:v>
                </c:pt>
                <c:pt idx="586">
                  <c:v>198.814087</c:v>
                </c:pt>
                <c:pt idx="587">
                  <c:v>192.70489499999999</c:v>
                </c:pt>
                <c:pt idx="588">
                  <c:v>196.093445</c:v>
                </c:pt>
                <c:pt idx="589">
                  <c:v>194.541595</c:v>
                </c:pt>
                <c:pt idx="590">
                  <c:v>196.849716</c:v>
                </c:pt>
                <c:pt idx="591">
                  <c:v>201.06999200000001</c:v>
                </c:pt>
                <c:pt idx="592">
                  <c:v>201.534515</c:v>
                </c:pt>
                <c:pt idx="593">
                  <c:v>196.65206900000001</c:v>
                </c:pt>
                <c:pt idx="594">
                  <c:v>199.37991299999999</c:v>
                </c:pt>
                <c:pt idx="595">
                  <c:v>204.63793899999999</c:v>
                </c:pt>
                <c:pt idx="596">
                  <c:v>204.796066</c:v>
                </c:pt>
                <c:pt idx="597">
                  <c:v>209.51049800000001</c:v>
                </c:pt>
                <c:pt idx="598">
                  <c:v>213.11798099999999</c:v>
                </c:pt>
                <c:pt idx="599">
                  <c:v>214.27435299999999</c:v>
                </c:pt>
                <c:pt idx="600">
                  <c:v>216.191757</c:v>
                </c:pt>
                <c:pt idx="601">
                  <c:v>217.33822599999999</c:v>
                </c:pt>
                <c:pt idx="602">
                  <c:v>214.68945299999999</c:v>
                </c:pt>
                <c:pt idx="603">
                  <c:v>213.39473000000001</c:v>
                </c:pt>
                <c:pt idx="604">
                  <c:v>214.551086</c:v>
                </c:pt>
                <c:pt idx="605">
                  <c:v>212.72262599999999</c:v>
                </c:pt>
                <c:pt idx="606">
                  <c:v>211.25</c:v>
                </c:pt>
                <c:pt idx="607">
                  <c:v>210.97326699999999</c:v>
                </c:pt>
                <c:pt idx="608">
                  <c:v>205.32977299999999</c:v>
                </c:pt>
                <c:pt idx="609">
                  <c:v>207.58320599999999</c:v>
                </c:pt>
                <c:pt idx="610">
                  <c:v>205.794296</c:v>
                </c:pt>
                <c:pt idx="611">
                  <c:v>206.53556800000001</c:v>
                </c:pt>
                <c:pt idx="612">
                  <c:v>204.81582599999999</c:v>
                </c:pt>
                <c:pt idx="613">
                  <c:v>200.32872</c:v>
                </c:pt>
                <c:pt idx="614">
                  <c:v>195.94046</c:v>
                </c:pt>
                <c:pt idx="615">
                  <c:v>194.94223</c:v>
                </c:pt>
                <c:pt idx="616">
                  <c:v>198.46075400000001</c:v>
                </c:pt>
                <c:pt idx="617">
                  <c:v>198.06539900000001</c:v>
                </c:pt>
                <c:pt idx="618">
                  <c:v>195.070694</c:v>
                </c:pt>
                <c:pt idx="619">
                  <c:v>194.55676299999999</c:v>
                </c:pt>
                <c:pt idx="620">
                  <c:v>197.54156499999999</c:v>
                </c:pt>
                <c:pt idx="621">
                  <c:v>202.29553200000001</c:v>
                </c:pt>
                <c:pt idx="622">
                  <c:v>203.42227199999999</c:v>
                </c:pt>
                <c:pt idx="623">
                  <c:v>204.05481</c:v>
                </c:pt>
                <c:pt idx="624">
                  <c:v>205.00361599999999</c:v>
                </c:pt>
                <c:pt idx="625">
                  <c:v>204.05481</c:v>
                </c:pt>
                <c:pt idx="626">
                  <c:v>204.11412000000001</c:v>
                </c:pt>
                <c:pt idx="627">
                  <c:v>206.81230199999999</c:v>
                </c:pt>
                <c:pt idx="628">
                  <c:v>207.15823399999999</c:v>
                </c:pt>
                <c:pt idx="629">
                  <c:v>208.85820000000001</c:v>
                </c:pt>
                <c:pt idx="630">
                  <c:v>208.59132399999999</c:v>
                </c:pt>
                <c:pt idx="631">
                  <c:v>211.734283</c:v>
                </c:pt>
                <c:pt idx="632">
                  <c:v>215.21327199999999</c:v>
                </c:pt>
                <c:pt idx="633">
                  <c:v>215.104568</c:v>
                </c:pt>
                <c:pt idx="634">
                  <c:v>213.29586800000001</c:v>
                </c:pt>
                <c:pt idx="635">
                  <c:v>210.89419599999999</c:v>
                </c:pt>
                <c:pt idx="636">
                  <c:v>214.857483</c:v>
                </c:pt>
                <c:pt idx="637">
                  <c:v>217.30857800000001</c:v>
                </c:pt>
                <c:pt idx="638">
                  <c:v>216.09291099999999</c:v>
                </c:pt>
                <c:pt idx="639">
                  <c:v>215.875473</c:v>
                </c:pt>
                <c:pt idx="640">
                  <c:v>220.68873600000001</c:v>
                </c:pt>
                <c:pt idx="641">
                  <c:v>220.31317100000001</c:v>
                </c:pt>
                <c:pt idx="642">
                  <c:v>216.478363</c:v>
                </c:pt>
                <c:pt idx="643">
                  <c:v>217.84229999999999</c:v>
                </c:pt>
                <c:pt idx="644">
                  <c:v>216.76499899999999</c:v>
                </c:pt>
                <c:pt idx="645">
                  <c:v>216.87370300000001</c:v>
                </c:pt>
                <c:pt idx="646">
                  <c:v>217.684158</c:v>
                </c:pt>
                <c:pt idx="647">
                  <c:v>217.17021199999999</c:v>
                </c:pt>
                <c:pt idx="648">
                  <c:v>217.47659300000001</c:v>
                </c:pt>
                <c:pt idx="649">
                  <c:v>215.37142900000001</c:v>
                </c:pt>
                <c:pt idx="650">
                  <c:v>215.68768299999999</c:v>
                </c:pt>
                <c:pt idx="651">
                  <c:v>217.71380600000001</c:v>
                </c:pt>
                <c:pt idx="652">
                  <c:v>220.15502900000001</c:v>
                </c:pt>
                <c:pt idx="653">
                  <c:v>219.85853599999999</c:v>
                </c:pt>
                <c:pt idx="654">
                  <c:v>220.35270700000001</c:v>
                </c:pt>
                <c:pt idx="655">
                  <c:v>220.00483700000001</c:v>
                </c:pt>
                <c:pt idx="656">
                  <c:v>216.31738300000001</c:v>
                </c:pt>
                <c:pt idx="657">
                  <c:v>210.95019500000001</c:v>
                </c:pt>
                <c:pt idx="658">
                  <c:v>214.62771599999999</c:v>
                </c:pt>
                <c:pt idx="659">
                  <c:v>215.82041899999999</c:v>
                </c:pt>
                <c:pt idx="660">
                  <c:v>223.245026</c:v>
                </c:pt>
                <c:pt idx="661">
                  <c:v>220.46203600000001</c:v>
                </c:pt>
                <c:pt idx="662">
                  <c:v>220.53161600000001</c:v>
                </c:pt>
                <c:pt idx="663">
                  <c:v>219.84581</c:v>
                </c:pt>
                <c:pt idx="664">
                  <c:v>224.67626999999999</c:v>
                </c:pt>
                <c:pt idx="665">
                  <c:v>223.632645</c:v>
                </c:pt>
                <c:pt idx="666">
                  <c:v>226.65417500000001</c:v>
                </c:pt>
                <c:pt idx="667">
                  <c:v>229.74527</c:v>
                </c:pt>
                <c:pt idx="668">
                  <c:v>229.04953</c:v>
                </c:pt>
                <c:pt idx="669">
                  <c:v>228.542633</c:v>
                </c:pt>
                <c:pt idx="670">
                  <c:v>227.538757</c:v>
                </c:pt>
                <c:pt idx="671">
                  <c:v>227.69778400000001</c:v>
                </c:pt>
                <c:pt idx="672">
                  <c:v>228.51281700000001</c:v>
                </c:pt>
                <c:pt idx="673">
                  <c:v>229.80491599999999</c:v>
                </c:pt>
                <c:pt idx="674">
                  <c:v>229.25825499999999</c:v>
                </c:pt>
                <c:pt idx="675">
                  <c:v>228.40348800000001</c:v>
                </c:pt>
                <c:pt idx="676">
                  <c:v>228.53268399999999</c:v>
                </c:pt>
                <c:pt idx="677">
                  <c:v>232.89601099999999</c:v>
                </c:pt>
                <c:pt idx="678">
                  <c:v>230.17266799999999</c:v>
                </c:pt>
                <c:pt idx="679">
                  <c:v>232.52825899999999</c:v>
                </c:pt>
                <c:pt idx="680">
                  <c:v>234.05891399999999</c:v>
                </c:pt>
                <c:pt idx="681">
                  <c:v>236.31509399999999</c:v>
                </c:pt>
                <c:pt idx="682">
                  <c:v>241.12570199999999</c:v>
                </c:pt>
                <c:pt idx="683">
                  <c:v>240.63867200000001</c:v>
                </c:pt>
                <c:pt idx="684">
                  <c:v>243.71983299999999</c:v>
                </c:pt>
                <c:pt idx="685">
                  <c:v>244.16709900000001</c:v>
                </c:pt>
                <c:pt idx="686">
                  <c:v>243.71983299999999</c:v>
                </c:pt>
                <c:pt idx="687">
                  <c:v>248.20242300000001</c:v>
                </c:pt>
                <c:pt idx="688">
                  <c:v>247.944016</c:v>
                </c:pt>
                <c:pt idx="689">
                  <c:v>244.20684800000001</c:v>
                </c:pt>
                <c:pt idx="690">
                  <c:v>245.54866000000001</c:v>
                </c:pt>
                <c:pt idx="691">
                  <c:v>244.08758499999999</c:v>
                </c:pt>
                <c:pt idx="692">
                  <c:v>240.44982899999999</c:v>
                </c:pt>
                <c:pt idx="693">
                  <c:v>236.69279499999999</c:v>
                </c:pt>
                <c:pt idx="694">
                  <c:v>241.10581999999999</c:v>
                </c:pt>
                <c:pt idx="695">
                  <c:v>238.66076699999999</c:v>
                </c:pt>
                <c:pt idx="696">
                  <c:v>242.64639299999999</c:v>
                </c:pt>
                <c:pt idx="697">
                  <c:v>236.305161</c:v>
                </c:pt>
                <c:pt idx="698">
                  <c:v>237.55751000000001</c:v>
                </c:pt>
                <c:pt idx="699">
                  <c:v>240.46971099999999</c:v>
                </c:pt>
                <c:pt idx="700">
                  <c:v>242.815369</c:v>
                </c:pt>
                <c:pt idx="701">
                  <c:v>240.35043300000001</c:v>
                </c:pt>
                <c:pt idx="702">
                  <c:v>236.55365</c:v>
                </c:pt>
                <c:pt idx="703">
                  <c:v>235.917542</c:v>
                </c:pt>
                <c:pt idx="704">
                  <c:v>235.02301</c:v>
                </c:pt>
                <c:pt idx="705">
                  <c:v>237.199692</c:v>
                </c:pt>
                <c:pt idx="706">
                  <c:v>236.90152</c:v>
                </c:pt>
                <c:pt idx="707">
                  <c:v>235.63923600000001</c:v>
                </c:pt>
                <c:pt idx="708">
                  <c:v>231.79276999999999</c:v>
                </c:pt>
                <c:pt idx="709">
                  <c:v>235.88772599999999</c:v>
                </c:pt>
                <c:pt idx="710">
                  <c:v>231.315674</c:v>
                </c:pt>
                <c:pt idx="711">
                  <c:v>229.218491</c:v>
                </c:pt>
                <c:pt idx="712">
                  <c:v>223.17544599999999</c:v>
                </c:pt>
                <c:pt idx="713">
                  <c:v>216.287567</c:v>
                </c:pt>
                <c:pt idx="714">
                  <c:v>214.46867399999999</c:v>
                </c:pt>
                <c:pt idx="715">
                  <c:v>204.44000199999999</c:v>
                </c:pt>
                <c:pt idx="716">
                  <c:v>200.770004</c:v>
                </c:pt>
                <c:pt idx="717">
                  <c:v>209.470001</c:v>
                </c:pt>
                <c:pt idx="718">
                  <c:v>203.429993</c:v>
                </c:pt>
                <c:pt idx="719">
                  <c:v>208.740005</c:v>
                </c:pt>
                <c:pt idx="720">
                  <c:v>198.78999300000001</c:v>
                </c:pt>
                <c:pt idx="721">
                  <c:v>192.85000600000001</c:v>
                </c:pt>
                <c:pt idx="722">
                  <c:v>172.80999800000001</c:v>
                </c:pt>
                <c:pt idx="723">
                  <c:v>184.35000600000001</c:v>
                </c:pt>
                <c:pt idx="724">
                  <c:v>171.88999899999999</c:v>
                </c:pt>
                <c:pt idx="725">
                  <c:v>150.679993</c:v>
                </c:pt>
                <c:pt idx="726">
                  <c:v>177.16999799999999</c:v>
                </c:pt>
                <c:pt idx="727">
                  <c:v>154.66000399999999</c:v>
                </c:pt>
                <c:pt idx="728">
                  <c:v>158.66999799999999</c:v>
                </c:pt>
                <c:pt idx="729">
                  <c:v>140.020004</c:v>
                </c:pt>
                <c:pt idx="730">
                  <c:v>149.490005</c:v>
                </c:pt>
                <c:pt idx="731">
                  <c:v>138.41000399999999</c:v>
                </c:pt>
                <c:pt idx="732">
                  <c:v>134.970001</c:v>
                </c:pt>
                <c:pt idx="733">
                  <c:v>153.60000600000001</c:v>
                </c:pt>
                <c:pt idx="734">
                  <c:v>155.13000500000001</c:v>
                </c:pt>
                <c:pt idx="735">
                  <c:v>165.78999300000001</c:v>
                </c:pt>
                <c:pt idx="736">
                  <c:v>158.33999600000001</c:v>
                </c:pt>
                <c:pt idx="737">
                  <c:v>159.61999499999999</c:v>
                </c:pt>
                <c:pt idx="738">
                  <c:v>154.58999600000001</c:v>
                </c:pt>
                <c:pt idx="739">
                  <c:v>145.28999300000001</c:v>
                </c:pt>
                <c:pt idx="740">
                  <c:v>149.929993</c:v>
                </c:pt>
                <c:pt idx="741">
                  <c:v>146.929993</c:v>
                </c:pt>
                <c:pt idx="742">
                  <c:v>158.229996</c:v>
                </c:pt>
                <c:pt idx="743">
                  <c:v>166.020004</c:v>
                </c:pt>
                <c:pt idx="744">
                  <c:v>176.96000699999999</c:v>
                </c:pt>
                <c:pt idx="745">
                  <c:v>184.259995</c:v>
                </c:pt>
                <c:pt idx="746">
                  <c:v>179.179993</c:v>
                </c:pt>
                <c:pt idx="747">
                  <c:v>178.229996</c:v>
                </c:pt>
                <c:pt idx="748">
                  <c:v>178.520004</c:v>
                </c:pt>
                <c:pt idx="749">
                  <c:v>177.03999300000001</c:v>
                </c:pt>
                <c:pt idx="750">
                  <c:v>183.490005</c:v>
                </c:pt>
                <c:pt idx="751">
                  <c:v>180.39999399999999</c:v>
                </c:pt>
                <c:pt idx="752">
                  <c:v>173.80999800000001</c:v>
                </c:pt>
                <c:pt idx="753">
                  <c:v>175.979996</c:v>
                </c:pt>
                <c:pt idx="754">
                  <c:v>175.050003</c:v>
                </c:pt>
                <c:pt idx="755">
                  <c:v>177</c:v>
                </c:pt>
              </c:numCache>
            </c:numRef>
          </c:val>
          <c:smooth val="0"/>
          <c:extLst>
            <c:ext xmlns:c16="http://schemas.microsoft.com/office/drawing/2014/chart" uri="{C3380CC4-5D6E-409C-BE32-E72D297353CC}">
              <c16:uniqueId val="{00000001-E380-FD46-941C-F7DACF6E1419}"/>
            </c:ext>
          </c:extLst>
        </c:ser>
        <c:dLbls>
          <c:showLegendKey val="0"/>
          <c:showVal val="0"/>
          <c:showCatName val="0"/>
          <c:showSerName val="0"/>
          <c:showPercent val="0"/>
          <c:showBubbleSize val="0"/>
        </c:dLbls>
        <c:marker val="1"/>
        <c:smooth val="0"/>
        <c:axId val="944184303"/>
        <c:axId val="944270303"/>
      </c:lineChart>
      <c:dateAx>
        <c:axId val="944184303"/>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270303"/>
        <c:crosses val="autoZero"/>
        <c:auto val="1"/>
        <c:lblOffset val="100"/>
        <c:baseTimeUnit val="days"/>
      </c:dateAx>
      <c:valAx>
        <c:axId val="944270303"/>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184303"/>
        <c:crosses val="autoZero"/>
        <c:crossBetween val="between"/>
      </c:valAx>
      <c:valAx>
        <c:axId val="98108355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0941167"/>
        <c:crosses val="max"/>
        <c:crossBetween val="between"/>
      </c:valAx>
      <c:dateAx>
        <c:axId val="980941167"/>
        <c:scaling>
          <c:orientation val="minMax"/>
        </c:scaling>
        <c:delete val="1"/>
        <c:axPos val="b"/>
        <c:numFmt formatCode="m/d/yy" sourceLinked="1"/>
        <c:majorTickMark val="out"/>
        <c:minorTickMark val="none"/>
        <c:tickLblPos val="nextTo"/>
        <c:crossAx val="981083551"/>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'Income Statement'!$N$4:$O$4</c:f>
              <c:strCache>
                <c:ptCount val="2"/>
                <c:pt idx="0">
                  <c:v>Investment Banking</c:v>
                </c:pt>
              </c:strCache>
            </c:strRef>
          </c:tx>
          <c:spPr>
            <a:ln w="28575" cap="rnd">
              <a:solidFill>
                <a:schemeClr val="accent1"/>
              </a:solidFill>
              <a:round/>
            </a:ln>
            <a:effectLst/>
          </c:spPr>
          <c:marker>
            <c:symbol val="none"/>
          </c:marker>
          <c:cat>
            <c:numRef>
              <c:f>'Income Statement'!$P$3:$W$3</c:f>
              <c:numCache>
                <c:formatCode>m/d/yy</c:formatCode>
                <c:ptCount val="8"/>
                <c:pt idx="0">
                  <c:v>43281</c:v>
                </c:pt>
                <c:pt idx="1">
                  <c:v>43373</c:v>
                </c:pt>
                <c:pt idx="2">
                  <c:v>43465</c:v>
                </c:pt>
                <c:pt idx="3">
                  <c:v>43555</c:v>
                </c:pt>
                <c:pt idx="4">
                  <c:v>43646</c:v>
                </c:pt>
                <c:pt idx="5">
                  <c:v>43738</c:v>
                </c:pt>
                <c:pt idx="6">
                  <c:v>43830</c:v>
                </c:pt>
                <c:pt idx="7">
                  <c:v>43921</c:v>
                </c:pt>
              </c:numCache>
            </c:numRef>
          </c:cat>
          <c:val>
            <c:numRef>
              <c:f>'Income Statement'!$P$4:$W$4</c:f>
              <c:numCache>
                <c:formatCode>_("$"* #,##0_);_("$"* \(#,##0\);_("$"* "-"??_);_(@_)</c:formatCode>
                <c:ptCount val="8"/>
                <c:pt idx="0">
                  <c:v>2045</c:v>
                </c:pt>
                <c:pt idx="1">
                  <c:v>1980</c:v>
                </c:pt>
                <c:pt idx="2">
                  <c:v>2044</c:v>
                </c:pt>
                <c:pt idx="3">
                  <c:v>1810</c:v>
                </c:pt>
                <c:pt idx="4">
                  <c:v>1863</c:v>
                </c:pt>
                <c:pt idx="5">
                  <c:v>1687</c:v>
                </c:pt>
                <c:pt idx="6">
                  <c:v>1832</c:v>
                </c:pt>
                <c:pt idx="7">
                  <c:v>1742</c:v>
                </c:pt>
              </c:numCache>
            </c:numRef>
          </c:val>
          <c:smooth val="0"/>
          <c:extLst>
            <c:ext xmlns:c16="http://schemas.microsoft.com/office/drawing/2014/chart" uri="{C3380CC4-5D6E-409C-BE32-E72D297353CC}">
              <c16:uniqueId val="{00000000-1878-834F-8434-B11EDCDBB3F9}"/>
            </c:ext>
          </c:extLst>
        </c:ser>
        <c:ser>
          <c:idx val="1"/>
          <c:order val="1"/>
          <c:tx>
            <c:strRef>
              <c:f>'Income Statement'!$N$5:$O$5</c:f>
              <c:strCache>
                <c:ptCount val="2"/>
                <c:pt idx="0">
                  <c:v>Investment Management</c:v>
                </c:pt>
              </c:strCache>
            </c:strRef>
          </c:tx>
          <c:spPr>
            <a:ln w="28575" cap="rnd">
              <a:solidFill>
                <a:schemeClr val="accent2"/>
              </a:solidFill>
              <a:round/>
            </a:ln>
            <a:effectLst/>
          </c:spPr>
          <c:marker>
            <c:symbol val="none"/>
          </c:marker>
          <c:cat>
            <c:numRef>
              <c:f>'Income Statement'!$P$3:$W$3</c:f>
              <c:numCache>
                <c:formatCode>m/d/yy</c:formatCode>
                <c:ptCount val="8"/>
                <c:pt idx="0">
                  <c:v>43281</c:v>
                </c:pt>
                <c:pt idx="1">
                  <c:v>43373</c:v>
                </c:pt>
                <c:pt idx="2">
                  <c:v>43465</c:v>
                </c:pt>
                <c:pt idx="3">
                  <c:v>43555</c:v>
                </c:pt>
                <c:pt idx="4">
                  <c:v>43646</c:v>
                </c:pt>
                <c:pt idx="5">
                  <c:v>43738</c:v>
                </c:pt>
                <c:pt idx="6">
                  <c:v>43830</c:v>
                </c:pt>
                <c:pt idx="7">
                  <c:v>43921</c:v>
                </c:pt>
              </c:numCache>
            </c:numRef>
          </c:cat>
          <c:val>
            <c:numRef>
              <c:f>'Income Statement'!$P$5:$W$5</c:f>
              <c:numCache>
                <c:formatCode>_("$"* #,##0_);_("$"* \(#,##0\);_("$"* "-"??_);_(@_)</c:formatCode>
                <c:ptCount val="8"/>
                <c:pt idx="0">
                  <c:v>1728</c:v>
                </c:pt>
                <c:pt idx="1">
                  <c:v>1580</c:v>
                </c:pt>
                <c:pt idx="2">
                  <c:v>1567</c:v>
                </c:pt>
                <c:pt idx="3">
                  <c:v>1433</c:v>
                </c:pt>
                <c:pt idx="4">
                  <c:v>1480</c:v>
                </c:pt>
                <c:pt idx="5">
                  <c:v>1556</c:v>
                </c:pt>
                <c:pt idx="6">
                  <c:v>1671</c:v>
                </c:pt>
                <c:pt idx="7">
                  <c:v>1768</c:v>
                </c:pt>
              </c:numCache>
            </c:numRef>
          </c:val>
          <c:smooth val="0"/>
          <c:extLst>
            <c:ext xmlns:c16="http://schemas.microsoft.com/office/drawing/2014/chart" uri="{C3380CC4-5D6E-409C-BE32-E72D297353CC}">
              <c16:uniqueId val="{00000001-1878-834F-8434-B11EDCDBB3F9}"/>
            </c:ext>
          </c:extLst>
        </c:ser>
        <c:ser>
          <c:idx val="2"/>
          <c:order val="2"/>
          <c:tx>
            <c:strRef>
              <c:f>'Income Statement'!$N$6:$O$6</c:f>
              <c:strCache>
                <c:ptCount val="2"/>
                <c:pt idx="0">
                  <c:v>Commission and Fees</c:v>
                </c:pt>
              </c:strCache>
            </c:strRef>
          </c:tx>
          <c:spPr>
            <a:ln w="28575" cap="rnd">
              <a:solidFill>
                <a:schemeClr val="accent3"/>
              </a:solidFill>
              <a:round/>
            </a:ln>
            <a:effectLst/>
          </c:spPr>
          <c:marker>
            <c:symbol val="none"/>
          </c:marker>
          <c:cat>
            <c:numRef>
              <c:f>'Income Statement'!$P$3:$W$3</c:f>
              <c:numCache>
                <c:formatCode>m/d/yy</c:formatCode>
                <c:ptCount val="8"/>
                <c:pt idx="0">
                  <c:v>43281</c:v>
                </c:pt>
                <c:pt idx="1">
                  <c:v>43373</c:v>
                </c:pt>
                <c:pt idx="2">
                  <c:v>43465</c:v>
                </c:pt>
                <c:pt idx="3">
                  <c:v>43555</c:v>
                </c:pt>
                <c:pt idx="4">
                  <c:v>43646</c:v>
                </c:pt>
                <c:pt idx="5">
                  <c:v>43738</c:v>
                </c:pt>
                <c:pt idx="6">
                  <c:v>43830</c:v>
                </c:pt>
                <c:pt idx="7">
                  <c:v>43921</c:v>
                </c:pt>
              </c:numCache>
            </c:numRef>
          </c:cat>
          <c:val>
            <c:numRef>
              <c:f>'Income Statement'!$P$6:$W$6</c:f>
              <c:numCache>
                <c:formatCode>_("$"* #,##0_);_("$"* \(#,##0\);_("$"* "-"??_);_(@_)</c:formatCode>
                <c:ptCount val="8"/>
                <c:pt idx="0">
                  <c:v>795</c:v>
                </c:pt>
                <c:pt idx="1">
                  <c:v>704</c:v>
                </c:pt>
                <c:pt idx="2">
                  <c:v>838</c:v>
                </c:pt>
                <c:pt idx="3">
                  <c:v>743</c:v>
                </c:pt>
                <c:pt idx="4">
                  <c:v>807</c:v>
                </c:pt>
                <c:pt idx="5">
                  <c:v>758</c:v>
                </c:pt>
                <c:pt idx="6">
                  <c:v>687</c:v>
                </c:pt>
                <c:pt idx="7">
                  <c:v>1020</c:v>
                </c:pt>
              </c:numCache>
            </c:numRef>
          </c:val>
          <c:smooth val="0"/>
          <c:extLst>
            <c:ext xmlns:c16="http://schemas.microsoft.com/office/drawing/2014/chart" uri="{C3380CC4-5D6E-409C-BE32-E72D297353CC}">
              <c16:uniqueId val="{00000002-1878-834F-8434-B11EDCDBB3F9}"/>
            </c:ext>
          </c:extLst>
        </c:ser>
        <c:ser>
          <c:idx val="3"/>
          <c:order val="3"/>
          <c:tx>
            <c:strRef>
              <c:f>'Income Statement'!$N$7:$O$7</c:f>
              <c:strCache>
                <c:ptCount val="2"/>
                <c:pt idx="0">
                  <c:v>Market Making</c:v>
                </c:pt>
              </c:strCache>
            </c:strRef>
          </c:tx>
          <c:spPr>
            <a:ln w="28575" cap="rnd">
              <a:solidFill>
                <a:schemeClr val="accent4"/>
              </a:solidFill>
              <a:round/>
            </a:ln>
            <a:effectLst/>
          </c:spPr>
          <c:marker>
            <c:symbol val="none"/>
          </c:marker>
          <c:cat>
            <c:numRef>
              <c:f>'Income Statement'!$P$3:$W$3</c:f>
              <c:numCache>
                <c:formatCode>m/d/yy</c:formatCode>
                <c:ptCount val="8"/>
                <c:pt idx="0">
                  <c:v>43281</c:v>
                </c:pt>
                <c:pt idx="1">
                  <c:v>43373</c:v>
                </c:pt>
                <c:pt idx="2">
                  <c:v>43465</c:v>
                </c:pt>
                <c:pt idx="3">
                  <c:v>43555</c:v>
                </c:pt>
                <c:pt idx="4">
                  <c:v>43646</c:v>
                </c:pt>
                <c:pt idx="5">
                  <c:v>43738</c:v>
                </c:pt>
                <c:pt idx="6">
                  <c:v>43830</c:v>
                </c:pt>
                <c:pt idx="7">
                  <c:v>43921</c:v>
                </c:pt>
              </c:numCache>
            </c:numRef>
          </c:cat>
          <c:val>
            <c:numRef>
              <c:f>'Income Statement'!$P$7:$W$7</c:f>
              <c:numCache>
                <c:formatCode>_("$"* #,##0_);_("$"* \(#,##0\);_("$"* "-"??_);_(@_)</c:formatCode>
                <c:ptCount val="8"/>
                <c:pt idx="0">
                  <c:v>2546</c:v>
                </c:pt>
                <c:pt idx="1">
                  <c:v>2281</c:v>
                </c:pt>
                <c:pt idx="2">
                  <c:v>1420</c:v>
                </c:pt>
                <c:pt idx="3">
                  <c:v>2539</c:v>
                </c:pt>
                <c:pt idx="4">
                  <c:v>2423</c:v>
                </c:pt>
                <c:pt idx="5">
                  <c:v>2384</c:v>
                </c:pt>
                <c:pt idx="6">
                  <c:v>2479</c:v>
                </c:pt>
                <c:pt idx="7">
                  <c:v>3682</c:v>
                </c:pt>
              </c:numCache>
            </c:numRef>
          </c:val>
          <c:smooth val="0"/>
          <c:extLst>
            <c:ext xmlns:c16="http://schemas.microsoft.com/office/drawing/2014/chart" uri="{C3380CC4-5D6E-409C-BE32-E72D297353CC}">
              <c16:uniqueId val="{00000003-1878-834F-8434-B11EDCDBB3F9}"/>
            </c:ext>
          </c:extLst>
        </c:ser>
        <c:dLbls>
          <c:showLegendKey val="0"/>
          <c:showVal val="0"/>
          <c:showCatName val="0"/>
          <c:showSerName val="0"/>
          <c:showPercent val="0"/>
          <c:showBubbleSize val="0"/>
        </c:dLbls>
        <c:smooth val="0"/>
        <c:axId val="767760703"/>
        <c:axId val="1074437471"/>
      </c:lineChart>
      <c:dateAx>
        <c:axId val="767760703"/>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437471"/>
        <c:crosses val="autoZero"/>
        <c:auto val="1"/>
        <c:lblOffset val="100"/>
        <c:baseTimeUnit val="months"/>
      </c:dateAx>
      <c:valAx>
        <c:axId val="1074437471"/>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760703"/>
        <c:crosses val="autoZero"/>
        <c:crossBetween val="between"/>
      </c:valAx>
      <c:spPr>
        <a:noFill/>
        <a:ln>
          <a:noFill/>
        </a:ln>
        <a:effectLst/>
      </c:spPr>
    </c:plotArea>
    <c:legend>
      <c:legendPos val="t"/>
      <c:layout>
        <c:manualLayout>
          <c:xMode val="edge"/>
          <c:yMode val="edge"/>
          <c:x val="0.14262735581333019"/>
          <c:y val="7.2562341002055455E-2"/>
          <c:w val="0.70943908773708009"/>
          <c:h val="0.176813094360087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C5-224C-823C-FC7DBAB5CA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C5-224C-823C-FC7DBAB5CA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C5-224C-823C-FC7DBAB5CA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C5-224C-823C-FC7DBAB5CA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1C5-224C-823C-FC7DBAB5CA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1C5-224C-823C-FC7DBAB5CA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1C5-224C-823C-FC7DBAB5CA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1C5-224C-823C-FC7DBAB5CA2F}"/>
              </c:ext>
            </c:extLst>
          </c:dPt>
          <c:dLbls>
            <c:dLbl>
              <c:idx val="0"/>
              <c:layout>
                <c:manualLayout>
                  <c:x val="9.5055045622173928E-2"/>
                  <c:y val="-3.9099846495488184E-3"/>
                </c:manualLayout>
              </c:layout>
              <c:tx>
                <c:rich>
                  <a:bodyPr/>
                  <a:lstStyle/>
                  <a:p>
                    <a:r>
                      <a:rPr lang="en-US" dirty="0">
                        <a:latin typeface="Garamond" panose="02020404030301010803" pitchFamily="18" charset="0"/>
                      </a:rPr>
                      <a:t>TMT</a:t>
                    </a:r>
                  </a:p>
                  <a:p>
                    <a:fld id="{C7E70613-391E-1C40-B3D3-855D64D9F832}" type="VALUE">
                      <a:rPr lang="en-US" smtClean="0">
                        <a:latin typeface="Garamond" panose="02020404030301010803" pitchFamily="18"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C5-224C-823C-FC7DBAB5CA2F}"/>
                </c:ext>
              </c:extLst>
            </c:dLbl>
            <c:dLbl>
              <c:idx val="1"/>
              <c:layout>
                <c:manualLayout>
                  <c:x val="3.0732038817357265E-2"/>
                  <c:y val="3.9495034909897038E-3"/>
                </c:manualLayout>
              </c:layout>
              <c:tx>
                <c:rich>
                  <a:bodyPr/>
                  <a:lstStyle/>
                  <a:p>
                    <a:r>
                      <a:rPr lang="en-US" dirty="0">
                        <a:latin typeface="Garamond" panose="02020404030301010803" pitchFamily="18" charset="0"/>
                      </a:rPr>
                      <a:t>Energy</a:t>
                    </a:r>
                  </a:p>
                  <a:p>
                    <a:fld id="{8F4F810B-725C-824B-9A28-108B3C950113}" type="VALUE">
                      <a:rPr lang="en-US">
                        <a:latin typeface="Garamond" panose="02020404030301010803" pitchFamily="18"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C5-224C-823C-FC7DBAB5CA2F}"/>
                </c:ext>
              </c:extLst>
            </c:dLbl>
            <c:dLbl>
              <c:idx val="2"/>
              <c:layout>
                <c:manualLayout>
                  <c:x val="7.2719661480749889E-2"/>
                  <c:y val="-3.4341397081509753E-2"/>
                </c:manualLayout>
              </c:layout>
              <c:tx>
                <c:rich>
                  <a:bodyPr/>
                  <a:lstStyle/>
                  <a:p>
                    <a:r>
                      <a:rPr lang="en-US" dirty="0">
                        <a:latin typeface="Garamond" panose="02020404030301010803" pitchFamily="18" charset="0"/>
                      </a:rPr>
                      <a:t>Industrials</a:t>
                    </a:r>
                  </a:p>
                  <a:p>
                    <a:fld id="{354B8BBA-E906-2E4A-BA4D-BEFC0846739E}" type="VALUE">
                      <a:rPr lang="en-US" smtClean="0">
                        <a:latin typeface="Garamond" panose="02020404030301010803" pitchFamily="18"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C5-224C-823C-FC7DBAB5CA2F}"/>
                </c:ext>
              </c:extLst>
            </c:dLbl>
            <c:dLbl>
              <c:idx val="3"/>
              <c:layout>
                <c:manualLayout>
                  <c:x val="0.16357837318666574"/>
                  <c:y val="-1.1246205238960435E-3"/>
                </c:manualLayout>
              </c:layout>
              <c:tx>
                <c:rich>
                  <a:bodyPr/>
                  <a:lstStyle/>
                  <a:p>
                    <a:r>
                      <a:rPr lang="en-US" b="0" dirty="0">
                        <a:latin typeface="Garamond" panose="02020404030301010803" pitchFamily="18" charset="0"/>
                      </a:rPr>
                      <a:t>C&amp;R</a:t>
                    </a:r>
                  </a:p>
                  <a:p>
                    <a:fld id="{2DAC73E5-6A22-A348-BD47-071D9464DDF3}" type="VALUE">
                      <a:rPr lang="en-US" smtClean="0">
                        <a:latin typeface="Garamond" panose="02020404030301010803" pitchFamily="18"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1C5-224C-823C-FC7DBAB5CA2F}"/>
                </c:ext>
              </c:extLst>
            </c:dLbl>
            <c:dLbl>
              <c:idx val="4"/>
              <c:layout>
                <c:manualLayout>
                  <c:x val="-2.8925420207583975E-2"/>
                  <c:y val="-1.651824001303943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r>
                      <a:rPr lang="en-US" dirty="0">
                        <a:latin typeface="Garamond" panose="02020404030301010803" pitchFamily="18" charset="0"/>
                      </a:rPr>
                      <a:t>Healthcare</a:t>
                    </a:r>
                  </a:p>
                  <a:p>
                    <a:pPr>
                      <a:defRPr sz="1100">
                        <a:latin typeface="Garamond" panose="02020404030301010803" pitchFamily="18" charset="0"/>
                      </a:defRPr>
                    </a:pPr>
                    <a:fld id="{5F7D3BC5-A54C-CE49-8732-F746A0B5ECF8}" type="VALUE">
                      <a:rPr lang="en-US" smtClean="0"/>
                      <a:pPr>
                        <a:defRPr sz="1100">
                          <a:latin typeface="Garamond" panose="02020404030301010803" pitchFamily="18"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452311786698615"/>
                      <c:h val="0.12972171886572215"/>
                    </c:manualLayout>
                  </c15:layout>
                  <c15:dlblFieldTable/>
                  <c15:showDataLabelsRange val="0"/>
                </c:ext>
                <c:ext xmlns:c16="http://schemas.microsoft.com/office/drawing/2014/chart" uri="{C3380CC4-5D6E-409C-BE32-E72D297353CC}">
                  <c16:uniqueId val="{00000009-51C5-224C-823C-FC7DBAB5CA2F}"/>
                </c:ext>
              </c:extLst>
            </c:dLbl>
            <c:dLbl>
              <c:idx val="5"/>
              <c:layout>
                <c:manualLayout>
                  <c:x val="-2.3765936047407194E-2"/>
                  <c:y val="-2.0535513630667492E-2"/>
                </c:manualLayout>
              </c:layout>
              <c:tx>
                <c:rich>
                  <a:bodyPr/>
                  <a:lstStyle/>
                  <a:p>
                    <a:r>
                      <a:rPr lang="en-US" dirty="0">
                        <a:latin typeface="Garamond" panose="02020404030301010803" pitchFamily="18" charset="0"/>
                      </a:rPr>
                      <a:t>S&amp;P 500</a:t>
                    </a:r>
                  </a:p>
                  <a:p>
                    <a:fld id="{DC966059-5B0D-114B-A6B3-DF0283C4A120}" type="VALUE">
                      <a:rPr lang="en-US" smtClean="0">
                        <a:latin typeface="Garamond" panose="02020404030301010803" pitchFamily="18"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1C5-224C-823C-FC7DBAB5CA2F}"/>
                </c:ext>
              </c:extLst>
            </c:dLbl>
            <c:dLbl>
              <c:idx val="6"/>
              <c:layout>
                <c:manualLayout>
                  <c:x val="-3.3872442897344215E-2"/>
                  <c:y val="-2.401847185650282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r>
                      <a:rPr lang="en-US" dirty="0">
                        <a:latin typeface="Garamond" panose="02020404030301010803" pitchFamily="18" charset="0"/>
                      </a:rPr>
                      <a:t>Russell 2000</a:t>
                    </a:r>
                  </a:p>
                  <a:p>
                    <a:pPr>
                      <a:defRPr sz="1100">
                        <a:latin typeface="Garamond" panose="02020404030301010803" pitchFamily="18" charset="0"/>
                      </a:defRPr>
                    </a:pPr>
                    <a:fld id="{0A6CA94E-5294-5743-88B8-F465D7952ADA}" type="VALUE">
                      <a:rPr lang="en-US" smtClean="0">
                        <a:latin typeface="Garamond" panose="02020404030301010803" pitchFamily="18" charset="0"/>
                      </a:rPr>
                      <a:pPr>
                        <a:defRPr sz="1100">
                          <a:latin typeface="Garamond" panose="02020404030301010803" pitchFamily="18"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751071705875348"/>
                      <c:h val="0.11349906330131294"/>
                    </c:manualLayout>
                  </c15:layout>
                  <c15:dlblFieldTable/>
                  <c15:showDataLabelsRange val="0"/>
                </c:ext>
                <c:ext xmlns:c16="http://schemas.microsoft.com/office/drawing/2014/chart" uri="{C3380CC4-5D6E-409C-BE32-E72D297353CC}">
                  <c16:uniqueId val="{0000000D-51C5-224C-823C-FC7DBAB5CA2F}"/>
                </c:ext>
              </c:extLst>
            </c:dLbl>
            <c:dLbl>
              <c:idx val="7"/>
              <c:layout>
                <c:manualLayout>
                  <c:x val="2.2540822265086479E-2"/>
                  <c:y val="1.2773744538904867E-7"/>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r>
                      <a:rPr lang="en-US" dirty="0">
                        <a:latin typeface="Garamond" panose="02020404030301010803" pitchFamily="18" charset="0"/>
                      </a:rPr>
                      <a:t>Cash</a:t>
                    </a:r>
                  </a:p>
                  <a:p>
                    <a:pPr>
                      <a:defRPr sz="1100">
                        <a:latin typeface="Garamond" panose="02020404030301010803" pitchFamily="18" charset="0"/>
                      </a:defRPr>
                    </a:pPr>
                    <a:fld id="{D006C212-1FA6-F346-81DD-E2100DA71D3D}" type="VALUE">
                      <a:rPr lang="en-US" smtClean="0">
                        <a:latin typeface="Garamond" panose="02020404030301010803" pitchFamily="18" charset="0"/>
                      </a:rPr>
                      <a:pPr>
                        <a:defRPr sz="1100">
                          <a:latin typeface="Garamond" panose="02020404030301010803" pitchFamily="18"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526442606663333"/>
                      <c:h val="0.11523986920707491"/>
                    </c:manualLayout>
                  </c15:layout>
                  <c15:dlblFieldTable/>
                  <c15:showDataLabelsRange val="0"/>
                </c:ext>
                <c:ext xmlns:c16="http://schemas.microsoft.com/office/drawing/2014/chart" uri="{C3380CC4-5D6E-409C-BE32-E72D297353CC}">
                  <c16:uniqueId val="{0000000F-51C5-224C-823C-FC7DBAB5CA2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'Stock Data'!$U$4:$U$11</c:f>
              <c:strCache>
                <c:ptCount val="8"/>
                <c:pt idx="0">
                  <c:v>TMT</c:v>
                </c:pt>
                <c:pt idx="1">
                  <c:v>Energy</c:v>
                </c:pt>
                <c:pt idx="2">
                  <c:v>Industrials</c:v>
                </c:pt>
                <c:pt idx="3">
                  <c:v>C&amp;R</c:v>
                </c:pt>
                <c:pt idx="4">
                  <c:v>Healthcare</c:v>
                </c:pt>
                <c:pt idx="5">
                  <c:v>S&amp;P 500</c:v>
                </c:pt>
                <c:pt idx="6">
                  <c:v>Russell 2000</c:v>
                </c:pt>
                <c:pt idx="7">
                  <c:v>Cash</c:v>
                </c:pt>
              </c:strCache>
            </c:strRef>
          </c:cat>
          <c:val>
            <c:numRef>
              <c:f>'Stock Data'!$V$4:$V$11</c:f>
              <c:numCache>
                <c:formatCode>0.00%</c:formatCode>
                <c:ptCount val="8"/>
                <c:pt idx="0">
                  <c:v>0.26050000000000001</c:v>
                </c:pt>
                <c:pt idx="1">
                  <c:v>2.7099999999999999E-2</c:v>
                </c:pt>
                <c:pt idx="2">
                  <c:v>0.1875</c:v>
                </c:pt>
                <c:pt idx="3">
                  <c:v>5.4699999999999999E-2</c:v>
                </c:pt>
                <c:pt idx="4">
                  <c:v>5.3800000000000001E-2</c:v>
                </c:pt>
                <c:pt idx="5">
                  <c:v>0.25469999999999998</c:v>
                </c:pt>
                <c:pt idx="6">
                  <c:v>0.15110000000000001</c:v>
                </c:pt>
                <c:pt idx="7">
                  <c:v>1.06E-2</c:v>
                </c:pt>
              </c:numCache>
            </c:numRef>
          </c:val>
          <c:extLst>
            <c:ext xmlns:c16="http://schemas.microsoft.com/office/drawing/2014/chart" uri="{C3380CC4-5D6E-409C-BE32-E72D297353CC}">
              <c16:uniqueId val="{00000010-51C5-224C-823C-FC7DBAB5CA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'Balance Sheet'!$M$12:$T$12</c:f>
              <c:strCache>
                <c:ptCount val="8"/>
                <c:pt idx="0">
                  <c:v>Q2-2018</c:v>
                </c:pt>
                <c:pt idx="1">
                  <c:v>Q3-2018</c:v>
                </c:pt>
                <c:pt idx="2">
                  <c:v>Q4-2018</c:v>
                </c:pt>
                <c:pt idx="3">
                  <c:v>Q1-2019</c:v>
                </c:pt>
                <c:pt idx="4">
                  <c:v>Q2-2019</c:v>
                </c:pt>
                <c:pt idx="5">
                  <c:v>Q3-2019</c:v>
                </c:pt>
                <c:pt idx="6">
                  <c:v>Q4-2019</c:v>
                </c:pt>
                <c:pt idx="7">
                  <c:v>Q1-2020</c:v>
                </c:pt>
              </c:strCache>
            </c:strRef>
          </c:cat>
          <c:val>
            <c:numRef>
              <c:f>'Balance Sheet'!$M$13:$T$13</c:f>
              <c:numCache>
                <c:formatCode>_("$"* #,##0.00_);_("$"* \(#,##0.00\);_("$"* "-"??_);_(@_)</c:formatCode>
                <c:ptCount val="8"/>
                <c:pt idx="0">
                  <c:v>153</c:v>
                </c:pt>
                <c:pt idx="1">
                  <c:v>152</c:v>
                </c:pt>
                <c:pt idx="2">
                  <c:v>158</c:v>
                </c:pt>
                <c:pt idx="3">
                  <c:v>164</c:v>
                </c:pt>
                <c:pt idx="4">
                  <c:v>166</c:v>
                </c:pt>
                <c:pt idx="5">
                  <c:v>183</c:v>
                </c:pt>
                <c:pt idx="6">
                  <c:v>190</c:v>
                </c:pt>
                <c:pt idx="7">
                  <c:v>220</c:v>
                </c:pt>
              </c:numCache>
            </c:numRef>
          </c:val>
          <c:extLst>
            <c:ext xmlns:c16="http://schemas.microsoft.com/office/drawing/2014/chart" uri="{C3380CC4-5D6E-409C-BE32-E72D297353CC}">
              <c16:uniqueId val="{00000000-E682-2D43-8A34-253092CC896E}"/>
            </c:ext>
          </c:extLst>
        </c:ser>
        <c:dLbls>
          <c:showLegendKey val="0"/>
          <c:showVal val="0"/>
          <c:showCatName val="0"/>
          <c:showSerName val="0"/>
          <c:showPercent val="0"/>
          <c:showBubbleSize val="0"/>
        </c:dLbls>
        <c:gapWidth val="219"/>
        <c:overlap val="-27"/>
        <c:axId val="766455903"/>
        <c:axId val="766338943"/>
      </c:barChart>
      <c:catAx>
        <c:axId val="76645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338943"/>
        <c:crosses val="autoZero"/>
        <c:auto val="1"/>
        <c:lblAlgn val="ctr"/>
        <c:lblOffset val="100"/>
        <c:noMultiLvlLbl val="0"/>
      </c:catAx>
      <c:valAx>
        <c:axId val="766338943"/>
        <c:scaling>
          <c:orientation val="minMax"/>
          <c:min val="100"/>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455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'[GS Model.xlsx]Economy'!$C$6</c:f>
              <c:strCache>
                <c:ptCount val="1"/>
                <c:pt idx="0">
                  <c:v>Rate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'[GS Model.xlsx]Economy'!$B$7:$B$18</c:f>
              <c:numCache>
                <c:formatCode>0.00</c:formatCode>
                <c:ptCount val="12"/>
                <c:pt idx="0">
                  <c:v>8.3333333333333329E-2</c:v>
                </c:pt>
                <c:pt idx="1">
                  <c:v>0.16666666666666666</c:v>
                </c:pt>
                <c:pt idx="2">
                  <c:v>0.25</c:v>
                </c:pt>
                <c:pt idx="3">
                  <c:v>0.5</c:v>
                </c:pt>
                <c:pt idx="4" formatCode="General">
                  <c:v>1</c:v>
                </c:pt>
                <c:pt idx="5" formatCode="General">
                  <c:v>2</c:v>
                </c:pt>
                <c:pt idx="6" formatCode="General">
                  <c:v>3</c:v>
                </c:pt>
                <c:pt idx="7" formatCode="General">
                  <c:v>5</c:v>
                </c:pt>
                <c:pt idx="8" formatCode="General">
                  <c:v>7</c:v>
                </c:pt>
                <c:pt idx="9" formatCode="General">
                  <c:v>10</c:v>
                </c:pt>
                <c:pt idx="10" formatCode="General">
                  <c:v>20</c:v>
                </c:pt>
                <c:pt idx="11" formatCode="General">
                  <c:v>30</c:v>
                </c:pt>
              </c:numCache>
            </c:numRef>
          </c:xVal>
          <c:yVal>
            <c:numRef>
              <c:f>'[GS Model.xlsx]Economy'!$C$7:$C$18</c:f>
              <c:numCache>
                <c:formatCode>0.00%</c:formatCode>
                <c:ptCount val="12"/>
                <c:pt idx="0">
                  <c:v>8.0000000000000004E-4</c:v>
                </c:pt>
                <c:pt idx="1">
                  <c:v>8.9999999999999998E-4</c:v>
                </c:pt>
                <c:pt idx="2">
                  <c:v>1.1000000000000001E-3</c:v>
                </c:pt>
                <c:pt idx="3">
                  <c:v>1.2999999999999999E-3</c:v>
                </c:pt>
                <c:pt idx="4">
                  <c:v>1.6000000000000001E-3</c:v>
                </c:pt>
                <c:pt idx="5">
                  <c:v>2E-3</c:v>
                </c:pt>
                <c:pt idx="6">
                  <c:v>2.5999999999999999E-3</c:v>
                </c:pt>
                <c:pt idx="7">
                  <c:v>3.7000000000000002E-3</c:v>
                </c:pt>
                <c:pt idx="8">
                  <c:v>5.1999999999999998E-3</c:v>
                </c:pt>
                <c:pt idx="9">
                  <c:v>6.1999999999999998E-3</c:v>
                </c:pt>
                <c:pt idx="10">
                  <c:v>0.01</c:v>
                </c:pt>
                <c:pt idx="11">
                  <c:v>1.2E-2</c:v>
                </c:pt>
              </c:numCache>
            </c:numRef>
          </c:yVal>
          <c:smooth val="0"/>
          <c:extLst>
            <c:ext xmlns:c16="http://schemas.microsoft.com/office/drawing/2014/chart" uri="{C3380CC4-5D6E-409C-BE32-E72D297353CC}">
              <c16:uniqueId val="{00000000-31FB-2F46-88DE-CA4A55349BBC}"/>
            </c:ext>
          </c:extLst>
        </c:ser>
        <c:dLbls>
          <c:showLegendKey val="0"/>
          <c:showVal val="0"/>
          <c:showCatName val="0"/>
          <c:showSerName val="0"/>
          <c:showPercent val="0"/>
          <c:showBubbleSize val="0"/>
        </c:dLbls>
        <c:axId val="1043567567"/>
        <c:axId val="1044083007"/>
      </c:scatterChart>
      <c:valAx>
        <c:axId val="1043567567"/>
        <c:scaling>
          <c:orientation val="minMax"/>
          <c:max val="30"/>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083007"/>
        <c:crosses val="autoZero"/>
        <c:crossBetween val="midCat"/>
      </c:valAx>
      <c:valAx>
        <c:axId val="1044083007"/>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56756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CC4D9-C96E-4E45-AA1D-E2FE85E7C14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723BBE98-E383-5748-83F0-66B0C07B35DA}">
      <dgm:prSet phldrT="[Text]" custT="1"/>
      <dgm:spPr/>
      <dgm:t>
        <a:bodyPr/>
        <a:lstStyle/>
        <a:p>
          <a:r>
            <a:rPr lang="en-US" sz="1000" baseline="0" dirty="0">
              <a:latin typeface="Garamond" panose="02020404030301010803" pitchFamily="18" charset="0"/>
            </a:rPr>
            <a:t>Goldman Sachs</a:t>
          </a:r>
        </a:p>
      </dgm:t>
    </dgm:pt>
    <dgm:pt modelId="{9ACC14AD-2CAB-4B48-A22A-ABED1C7E55F4}" type="sibTrans" cxnId="{A9AB9AD9-DF0B-4642-9D2E-D05748875B9F}">
      <dgm:prSet/>
      <dgm:spPr/>
      <dgm:t>
        <a:bodyPr/>
        <a:lstStyle/>
        <a:p>
          <a:endParaRPr lang="en-US"/>
        </a:p>
      </dgm:t>
    </dgm:pt>
    <dgm:pt modelId="{AFA0FA05-5CCC-D840-A386-927AAD326B02}" type="parTrans" cxnId="{A9AB9AD9-DF0B-4642-9D2E-D05748875B9F}">
      <dgm:prSet/>
      <dgm:spPr/>
      <dgm:t>
        <a:bodyPr/>
        <a:lstStyle/>
        <a:p>
          <a:endParaRPr lang="en-US"/>
        </a:p>
      </dgm:t>
    </dgm:pt>
    <dgm:pt modelId="{63BD6439-7D80-3541-8944-3F67085BD3E5}">
      <dgm:prSet phldrT="[Text]" custT="1"/>
      <dgm:spPr/>
      <dgm:t>
        <a:bodyPr/>
        <a:lstStyle/>
        <a:p>
          <a:r>
            <a:rPr lang="en-US" sz="1000" baseline="0" dirty="0">
              <a:latin typeface="Garamond" panose="02020404030301010803" pitchFamily="18" charset="0"/>
            </a:rPr>
            <a:t>Investment Banking</a:t>
          </a:r>
        </a:p>
      </dgm:t>
    </dgm:pt>
    <dgm:pt modelId="{56848508-3B72-D245-B589-22D38D80A055}" type="sibTrans" cxnId="{9AFF5584-E15C-7D4A-B251-869FF83BDDEB}">
      <dgm:prSet/>
      <dgm:spPr/>
      <dgm:t>
        <a:bodyPr/>
        <a:lstStyle/>
        <a:p>
          <a:endParaRPr lang="en-US"/>
        </a:p>
      </dgm:t>
    </dgm:pt>
    <dgm:pt modelId="{D5B8F4B3-40C5-8B4F-BB76-F392E64ECF00}" type="parTrans" cxnId="{9AFF5584-E15C-7D4A-B251-869FF83BDDEB}">
      <dgm:prSet/>
      <dgm:spPr/>
      <dgm:t>
        <a:bodyPr/>
        <a:lstStyle/>
        <a:p>
          <a:endParaRPr lang="en-US"/>
        </a:p>
      </dgm:t>
    </dgm:pt>
    <dgm:pt modelId="{C4058EDA-D762-E04B-BD8B-CB6762BEF507}">
      <dgm:prSet phldrT="[Text]" custT="1"/>
      <dgm:spPr/>
      <dgm:t>
        <a:bodyPr/>
        <a:lstStyle/>
        <a:p>
          <a:r>
            <a:rPr lang="en-US" sz="1000" baseline="0" dirty="0">
              <a:latin typeface="Garamond" panose="02020404030301010803" pitchFamily="18" charset="0"/>
            </a:rPr>
            <a:t>Financial Advisory</a:t>
          </a:r>
        </a:p>
      </dgm:t>
    </dgm:pt>
    <dgm:pt modelId="{2A82C4E0-48C1-CD49-82F8-27F11FAE4CDC}" type="sibTrans" cxnId="{B2FCA20D-1DC8-F94E-AA13-88F099542F2F}">
      <dgm:prSet/>
      <dgm:spPr/>
      <dgm:t>
        <a:bodyPr/>
        <a:lstStyle/>
        <a:p>
          <a:endParaRPr lang="en-US"/>
        </a:p>
      </dgm:t>
    </dgm:pt>
    <dgm:pt modelId="{B5182F81-3470-504A-A4B3-C3F3E0B685E0}" type="parTrans" cxnId="{B2FCA20D-1DC8-F94E-AA13-88F099542F2F}">
      <dgm:prSet/>
      <dgm:spPr/>
      <dgm:t>
        <a:bodyPr/>
        <a:lstStyle/>
        <a:p>
          <a:endParaRPr lang="en-US"/>
        </a:p>
      </dgm:t>
    </dgm:pt>
    <dgm:pt modelId="{C2E9DED3-F393-6F49-AC30-66CCD828C193}">
      <dgm:prSet phldrT="[Text]" custT="1"/>
      <dgm:spPr/>
      <dgm:t>
        <a:bodyPr/>
        <a:lstStyle/>
        <a:p>
          <a:r>
            <a:rPr lang="en-US" sz="1000" baseline="0" dirty="0">
              <a:latin typeface="Garamond" panose="02020404030301010803" pitchFamily="18" charset="0"/>
            </a:rPr>
            <a:t>Underwriting</a:t>
          </a:r>
        </a:p>
      </dgm:t>
    </dgm:pt>
    <dgm:pt modelId="{D09B621B-86AF-5145-AEF0-8C3665D88991}" type="sibTrans" cxnId="{B35C0A8A-E1CD-914E-929E-DC4863F05451}">
      <dgm:prSet/>
      <dgm:spPr/>
      <dgm:t>
        <a:bodyPr/>
        <a:lstStyle/>
        <a:p>
          <a:endParaRPr lang="en-US"/>
        </a:p>
      </dgm:t>
    </dgm:pt>
    <dgm:pt modelId="{81D51FB3-601F-ED44-953F-9E1E75B222B5}" type="parTrans" cxnId="{B35C0A8A-E1CD-914E-929E-DC4863F05451}">
      <dgm:prSet/>
      <dgm:spPr/>
      <dgm:t>
        <a:bodyPr/>
        <a:lstStyle/>
        <a:p>
          <a:endParaRPr lang="en-US"/>
        </a:p>
      </dgm:t>
    </dgm:pt>
    <dgm:pt modelId="{FCC0BD57-E475-5C4E-A139-BE99EABE45C1}">
      <dgm:prSet phldrT="[Text]" custT="1"/>
      <dgm:spPr/>
      <dgm:t>
        <a:bodyPr/>
        <a:lstStyle/>
        <a:p>
          <a:r>
            <a:rPr lang="en-US" sz="1000" baseline="0" dirty="0">
              <a:latin typeface="Garamond" panose="02020404030301010803" pitchFamily="18" charset="0"/>
            </a:rPr>
            <a:t>Institutional Client Services</a:t>
          </a:r>
        </a:p>
      </dgm:t>
    </dgm:pt>
    <dgm:pt modelId="{A0991344-6BFC-0240-A56D-9C4965565A6B}" type="sibTrans" cxnId="{A65EDA29-E987-C84D-8363-94F862D4D1B4}">
      <dgm:prSet/>
      <dgm:spPr/>
      <dgm:t>
        <a:bodyPr/>
        <a:lstStyle/>
        <a:p>
          <a:endParaRPr lang="en-US"/>
        </a:p>
      </dgm:t>
    </dgm:pt>
    <dgm:pt modelId="{EA4682A9-F708-6E4F-BC90-08174E501176}" type="parTrans" cxnId="{A65EDA29-E987-C84D-8363-94F862D4D1B4}">
      <dgm:prSet/>
      <dgm:spPr/>
      <dgm:t>
        <a:bodyPr/>
        <a:lstStyle/>
        <a:p>
          <a:endParaRPr lang="en-US"/>
        </a:p>
      </dgm:t>
    </dgm:pt>
    <dgm:pt modelId="{6E63B990-F106-BC44-9454-E72108E568DE}">
      <dgm:prSet phldrT="[Text]" custT="1"/>
      <dgm:spPr/>
      <dgm:t>
        <a:bodyPr/>
        <a:lstStyle/>
        <a:p>
          <a:r>
            <a:rPr lang="en-US" sz="1000" baseline="0" dirty="0">
              <a:latin typeface="Garamond" panose="02020404030301010803" pitchFamily="18" charset="0"/>
            </a:rPr>
            <a:t>FICC Execution</a:t>
          </a:r>
        </a:p>
      </dgm:t>
    </dgm:pt>
    <dgm:pt modelId="{AC04D8DB-9E9A-674E-A8E1-43056961F546}" type="sibTrans" cxnId="{0475828A-0A77-8F4C-94A7-40E3872CB8FF}">
      <dgm:prSet/>
      <dgm:spPr/>
      <dgm:t>
        <a:bodyPr/>
        <a:lstStyle/>
        <a:p>
          <a:endParaRPr lang="en-US"/>
        </a:p>
      </dgm:t>
    </dgm:pt>
    <dgm:pt modelId="{36F7A0ED-8C87-6646-B59A-6C523022F674}" type="parTrans" cxnId="{0475828A-0A77-8F4C-94A7-40E3872CB8FF}">
      <dgm:prSet/>
      <dgm:spPr/>
      <dgm:t>
        <a:bodyPr/>
        <a:lstStyle/>
        <a:p>
          <a:endParaRPr lang="en-US"/>
        </a:p>
      </dgm:t>
    </dgm:pt>
    <dgm:pt modelId="{F3F71C56-409D-6C46-90E2-CBB8C8F147C2}">
      <dgm:prSet phldrT="[Text]" custT="1"/>
      <dgm:spPr/>
      <dgm:t>
        <a:bodyPr/>
        <a:lstStyle/>
        <a:p>
          <a:r>
            <a:rPr lang="en-US" sz="1000" baseline="0" dirty="0">
              <a:latin typeface="Garamond" panose="02020404030301010803" pitchFamily="18" charset="0"/>
            </a:rPr>
            <a:t>Equities</a:t>
          </a:r>
        </a:p>
      </dgm:t>
    </dgm:pt>
    <dgm:pt modelId="{C70EC91E-2753-3149-866D-8BB4C52623D5}" type="sibTrans" cxnId="{77B26C98-E395-4A4D-B219-18DDF46D1598}">
      <dgm:prSet/>
      <dgm:spPr/>
      <dgm:t>
        <a:bodyPr/>
        <a:lstStyle/>
        <a:p>
          <a:endParaRPr lang="en-US"/>
        </a:p>
      </dgm:t>
    </dgm:pt>
    <dgm:pt modelId="{0CE97481-2347-3E4E-AD69-5661F55CB633}" type="parTrans" cxnId="{77B26C98-E395-4A4D-B219-18DDF46D1598}">
      <dgm:prSet/>
      <dgm:spPr/>
      <dgm:t>
        <a:bodyPr/>
        <a:lstStyle/>
        <a:p>
          <a:endParaRPr lang="en-US"/>
        </a:p>
      </dgm:t>
    </dgm:pt>
    <dgm:pt modelId="{C3892D81-4E71-C74F-BE93-AC2BE9973E90}">
      <dgm:prSet phldrT="[Text]" custT="1"/>
      <dgm:spPr/>
      <dgm:t>
        <a:bodyPr/>
        <a:lstStyle/>
        <a:p>
          <a:r>
            <a:rPr lang="en-US" sz="1000" baseline="0" dirty="0">
              <a:latin typeface="Garamond" panose="02020404030301010803" pitchFamily="18" charset="0"/>
            </a:rPr>
            <a:t>Investing and Lending</a:t>
          </a:r>
        </a:p>
      </dgm:t>
    </dgm:pt>
    <dgm:pt modelId="{EA5B3FAE-1042-D547-A9A4-728946BF0775}" type="sibTrans" cxnId="{BA5EB79A-25B6-2F41-A94D-855819BAFDB0}">
      <dgm:prSet/>
      <dgm:spPr/>
      <dgm:t>
        <a:bodyPr/>
        <a:lstStyle/>
        <a:p>
          <a:endParaRPr lang="en-US"/>
        </a:p>
      </dgm:t>
    </dgm:pt>
    <dgm:pt modelId="{27C36CD0-5426-E749-A282-7765EC5F2EBF}" type="parTrans" cxnId="{BA5EB79A-25B6-2F41-A94D-855819BAFDB0}">
      <dgm:prSet/>
      <dgm:spPr/>
      <dgm:t>
        <a:bodyPr/>
        <a:lstStyle/>
        <a:p>
          <a:endParaRPr lang="en-US"/>
        </a:p>
      </dgm:t>
    </dgm:pt>
    <dgm:pt modelId="{F8FA158C-3D0C-F549-97D7-159529873216}">
      <dgm:prSet phldrT="[Text]" custT="1"/>
      <dgm:spPr/>
      <dgm:t>
        <a:bodyPr/>
        <a:lstStyle/>
        <a:p>
          <a:r>
            <a:rPr lang="en-US" sz="1000" baseline="0" dirty="0">
              <a:latin typeface="Garamond" panose="02020404030301010803" pitchFamily="18" charset="0"/>
            </a:rPr>
            <a:t>Investment Management</a:t>
          </a:r>
        </a:p>
      </dgm:t>
    </dgm:pt>
    <dgm:pt modelId="{F8B6AC46-A6D1-ED48-B93B-583EDF519888}" type="sibTrans" cxnId="{EA6367D9-DB61-964C-AF20-360CD4018767}">
      <dgm:prSet/>
      <dgm:spPr/>
      <dgm:t>
        <a:bodyPr/>
        <a:lstStyle/>
        <a:p>
          <a:endParaRPr lang="en-US"/>
        </a:p>
      </dgm:t>
    </dgm:pt>
    <dgm:pt modelId="{BFDDBEF7-51B2-C848-81C2-C1F59587B369}" type="parTrans" cxnId="{EA6367D9-DB61-964C-AF20-360CD4018767}">
      <dgm:prSet/>
      <dgm:spPr/>
      <dgm:t>
        <a:bodyPr/>
        <a:lstStyle/>
        <a:p>
          <a:endParaRPr lang="en-US"/>
        </a:p>
      </dgm:t>
    </dgm:pt>
    <dgm:pt modelId="{1ACC77D1-9E61-2D4D-B6D7-69D38EAF204C}">
      <dgm:prSet phldrT="[Text]" custT="1"/>
      <dgm:spPr/>
      <dgm:t>
        <a:bodyPr/>
        <a:lstStyle/>
        <a:p>
          <a:r>
            <a:rPr lang="en-US" sz="1000" baseline="0" dirty="0">
              <a:latin typeface="Garamond" panose="02020404030301010803" pitchFamily="18" charset="0"/>
            </a:rPr>
            <a:t>Management and Other Fees</a:t>
          </a:r>
        </a:p>
      </dgm:t>
    </dgm:pt>
    <dgm:pt modelId="{4957EE16-454C-3149-A8F6-363DF2EFDDD0}" type="sibTrans" cxnId="{2DC64635-D645-764C-BAA1-DE3D7FFCD2B1}">
      <dgm:prSet/>
      <dgm:spPr/>
      <dgm:t>
        <a:bodyPr/>
        <a:lstStyle/>
        <a:p>
          <a:endParaRPr lang="en-US"/>
        </a:p>
      </dgm:t>
    </dgm:pt>
    <dgm:pt modelId="{EDD5B9FF-925E-8349-808C-F5848F154095}" type="parTrans" cxnId="{2DC64635-D645-764C-BAA1-DE3D7FFCD2B1}">
      <dgm:prSet/>
      <dgm:spPr/>
      <dgm:t>
        <a:bodyPr/>
        <a:lstStyle/>
        <a:p>
          <a:endParaRPr lang="en-US"/>
        </a:p>
      </dgm:t>
    </dgm:pt>
    <dgm:pt modelId="{B4A48E14-EEA8-1B42-A9CE-BDDAC3849855}">
      <dgm:prSet phldrT="[Text]" custT="1"/>
      <dgm:spPr/>
      <dgm:t>
        <a:bodyPr/>
        <a:lstStyle/>
        <a:p>
          <a:r>
            <a:rPr lang="en-US" sz="1000" baseline="0" dirty="0">
              <a:latin typeface="Garamond" panose="02020404030301010803" pitchFamily="18" charset="0"/>
            </a:rPr>
            <a:t>Transaction Revenues</a:t>
          </a:r>
        </a:p>
      </dgm:t>
    </dgm:pt>
    <dgm:pt modelId="{2FFF63D5-4576-D944-AD0B-8688D449103C}" type="sibTrans" cxnId="{2550E736-C478-A949-BABD-27DF70998397}">
      <dgm:prSet/>
      <dgm:spPr/>
      <dgm:t>
        <a:bodyPr/>
        <a:lstStyle/>
        <a:p>
          <a:endParaRPr lang="en-US"/>
        </a:p>
      </dgm:t>
    </dgm:pt>
    <dgm:pt modelId="{B324BBE0-98D1-A947-BC2F-B664A347E572}" type="parTrans" cxnId="{2550E736-C478-A949-BABD-27DF70998397}">
      <dgm:prSet/>
      <dgm:spPr/>
      <dgm:t>
        <a:bodyPr/>
        <a:lstStyle/>
        <a:p>
          <a:endParaRPr lang="en-US"/>
        </a:p>
      </dgm:t>
    </dgm:pt>
    <dgm:pt modelId="{6DCAFD3A-E2C5-B14F-B9A7-9530F7BC8B03}" type="pres">
      <dgm:prSet presAssocID="{9F4CC4D9-C96E-4E45-AA1D-E2FE85E7C14B}" presName="hierChild1" presStyleCnt="0">
        <dgm:presLayoutVars>
          <dgm:orgChart val="1"/>
          <dgm:chPref val="1"/>
          <dgm:dir/>
          <dgm:animOne val="branch"/>
          <dgm:animLvl val="lvl"/>
          <dgm:resizeHandles/>
        </dgm:presLayoutVars>
      </dgm:prSet>
      <dgm:spPr/>
    </dgm:pt>
    <dgm:pt modelId="{CEF6D369-5765-1F42-824C-EB99FB1EE1E9}" type="pres">
      <dgm:prSet presAssocID="{723BBE98-E383-5748-83F0-66B0C07B35DA}" presName="hierRoot1" presStyleCnt="0">
        <dgm:presLayoutVars>
          <dgm:hierBranch val="init"/>
        </dgm:presLayoutVars>
      </dgm:prSet>
      <dgm:spPr/>
    </dgm:pt>
    <dgm:pt modelId="{2D014DE7-B06C-F54F-96AA-D174E37A59F0}" type="pres">
      <dgm:prSet presAssocID="{723BBE98-E383-5748-83F0-66B0C07B35DA}" presName="rootComposite1" presStyleCnt="0"/>
      <dgm:spPr/>
    </dgm:pt>
    <dgm:pt modelId="{5E19F9BA-43F5-7846-A2D2-A89229B68788}" type="pres">
      <dgm:prSet presAssocID="{723BBE98-E383-5748-83F0-66B0C07B35DA}" presName="rootText1" presStyleLbl="node0" presStyleIdx="0" presStyleCnt="1">
        <dgm:presLayoutVars>
          <dgm:chPref val="3"/>
        </dgm:presLayoutVars>
      </dgm:prSet>
      <dgm:spPr/>
    </dgm:pt>
    <dgm:pt modelId="{78899E7D-266A-1149-8FE8-C2BB6AE10CDF}" type="pres">
      <dgm:prSet presAssocID="{723BBE98-E383-5748-83F0-66B0C07B35DA}" presName="rootConnector1" presStyleLbl="node1" presStyleIdx="0" presStyleCnt="0"/>
      <dgm:spPr/>
    </dgm:pt>
    <dgm:pt modelId="{9C0AFCD2-D19D-F845-8751-8F7F4888F812}" type="pres">
      <dgm:prSet presAssocID="{723BBE98-E383-5748-83F0-66B0C07B35DA}" presName="hierChild2" presStyleCnt="0"/>
      <dgm:spPr/>
    </dgm:pt>
    <dgm:pt modelId="{15DDCA6B-644F-F148-901A-B43DE273D4A1}" type="pres">
      <dgm:prSet presAssocID="{D5B8F4B3-40C5-8B4F-BB76-F392E64ECF00}" presName="Name37" presStyleLbl="parChTrans1D2" presStyleIdx="0" presStyleCnt="4"/>
      <dgm:spPr/>
    </dgm:pt>
    <dgm:pt modelId="{A8D4D64A-DCBF-D44C-A231-45AE5B6B6722}" type="pres">
      <dgm:prSet presAssocID="{63BD6439-7D80-3541-8944-3F67085BD3E5}" presName="hierRoot2" presStyleCnt="0">
        <dgm:presLayoutVars>
          <dgm:hierBranch val="init"/>
        </dgm:presLayoutVars>
      </dgm:prSet>
      <dgm:spPr/>
    </dgm:pt>
    <dgm:pt modelId="{0F82BD12-D8DC-0340-8F4B-6475DF777CA1}" type="pres">
      <dgm:prSet presAssocID="{63BD6439-7D80-3541-8944-3F67085BD3E5}" presName="rootComposite" presStyleCnt="0"/>
      <dgm:spPr/>
    </dgm:pt>
    <dgm:pt modelId="{0D655014-7A94-8740-B61D-B96B58E851CA}" type="pres">
      <dgm:prSet presAssocID="{63BD6439-7D80-3541-8944-3F67085BD3E5}" presName="rootText" presStyleLbl="node2" presStyleIdx="0" presStyleCnt="4">
        <dgm:presLayoutVars>
          <dgm:chPref val="3"/>
        </dgm:presLayoutVars>
      </dgm:prSet>
      <dgm:spPr/>
    </dgm:pt>
    <dgm:pt modelId="{B465CB26-8308-A34B-892F-5369F847691E}" type="pres">
      <dgm:prSet presAssocID="{63BD6439-7D80-3541-8944-3F67085BD3E5}" presName="rootConnector" presStyleLbl="node2" presStyleIdx="0" presStyleCnt="4"/>
      <dgm:spPr/>
    </dgm:pt>
    <dgm:pt modelId="{98306956-63A8-0D4C-8949-C2FDEAB32D99}" type="pres">
      <dgm:prSet presAssocID="{63BD6439-7D80-3541-8944-3F67085BD3E5}" presName="hierChild4" presStyleCnt="0"/>
      <dgm:spPr/>
    </dgm:pt>
    <dgm:pt modelId="{1C79E8A4-A82C-EE4B-B408-D39002AE71DE}" type="pres">
      <dgm:prSet presAssocID="{B5182F81-3470-504A-A4B3-C3F3E0B685E0}" presName="Name37" presStyleLbl="parChTrans1D3" presStyleIdx="0" presStyleCnt="6"/>
      <dgm:spPr/>
    </dgm:pt>
    <dgm:pt modelId="{0398A443-77EA-D240-A2A4-696B90FA2240}" type="pres">
      <dgm:prSet presAssocID="{C4058EDA-D762-E04B-BD8B-CB6762BEF507}" presName="hierRoot2" presStyleCnt="0">
        <dgm:presLayoutVars>
          <dgm:hierBranch val="init"/>
        </dgm:presLayoutVars>
      </dgm:prSet>
      <dgm:spPr/>
    </dgm:pt>
    <dgm:pt modelId="{2DA58E67-8093-6F4B-976B-D16F8BDE4868}" type="pres">
      <dgm:prSet presAssocID="{C4058EDA-D762-E04B-BD8B-CB6762BEF507}" presName="rootComposite" presStyleCnt="0"/>
      <dgm:spPr/>
    </dgm:pt>
    <dgm:pt modelId="{F620A272-2104-A340-A7E6-5915602F374B}" type="pres">
      <dgm:prSet presAssocID="{C4058EDA-D762-E04B-BD8B-CB6762BEF507}" presName="rootText" presStyleLbl="node3" presStyleIdx="0" presStyleCnt="6">
        <dgm:presLayoutVars>
          <dgm:chPref val="3"/>
        </dgm:presLayoutVars>
      </dgm:prSet>
      <dgm:spPr/>
    </dgm:pt>
    <dgm:pt modelId="{344C6088-9306-B84E-9F58-39390C6A62F6}" type="pres">
      <dgm:prSet presAssocID="{C4058EDA-D762-E04B-BD8B-CB6762BEF507}" presName="rootConnector" presStyleLbl="node3" presStyleIdx="0" presStyleCnt="6"/>
      <dgm:spPr/>
    </dgm:pt>
    <dgm:pt modelId="{49D45653-8A82-1242-AE69-BF52B9C2994D}" type="pres">
      <dgm:prSet presAssocID="{C4058EDA-D762-E04B-BD8B-CB6762BEF507}" presName="hierChild4" presStyleCnt="0"/>
      <dgm:spPr/>
    </dgm:pt>
    <dgm:pt modelId="{8FD80830-8F06-844D-94BC-79DAA8E0CC86}" type="pres">
      <dgm:prSet presAssocID="{C4058EDA-D762-E04B-BD8B-CB6762BEF507}" presName="hierChild5" presStyleCnt="0"/>
      <dgm:spPr/>
    </dgm:pt>
    <dgm:pt modelId="{0C32BD79-6C6D-DA4E-8219-FFDED9506249}" type="pres">
      <dgm:prSet presAssocID="{81D51FB3-601F-ED44-953F-9E1E75B222B5}" presName="Name37" presStyleLbl="parChTrans1D3" presStyleIdx="1" presStyleCnt="6"/>
      <dgm:spPr/>
    </dgm:pt>
    <dgm:pt modelId="{65ADCA82-0871-1F45-BAF3-6B2B9ECC1E7E}" type="pres">
      <dgm:prSet presAssocID="{C2E9DED3-F393-6F49-AC30-66CCD828C193}" presName="hierRoot2" presStyleCnt="0">
        <dgm:presLayoutVars>
          <dgm:hierBranch val="init"/>
        </dgm:presLayoutVars>
      </dgm:prSet>
      <dgm:spPr/>
    </dgm:pt>
    <dgm:pt modelId="{EF8A802E-B385-3248-95B1-D683A1A97981}" type="pres">
      <dgm:prSet presAssocID="{C2E9DED3-F393-6F49-AC30-66CCD828C193}" presName="rootComposite" presStyleCnt="0"/>
      <dgm:spPr/>
    </dgm:pt>
    <dgm:pt modelId="{A3BA518C-9A1C-D34E-B71C-6A43F7F4DCDC}" type="pres">
      <dgm:prSet presAssocID="{C2E9DED3-F393-6F49-AC30-66CCD828C193}" presName="rootText" presStyleLbl="node3" presStyleIdx="1" presStyleCnt="6">
        <dgm:presLayoutVars>
          <dgm:chPref val="3"/>
        </dgm:presLayoutVars>
      </dgm:prSet>
      <dgm:spPr/>
    </dgm:pt>
    <dgm:pt modelId="{A36DCB3A-E5A3-8643-9C52-B203AB9B340A}" type="pres">
      <dgm:prSet presAssocID="{C2E9DED3-F393-6F49-AC30-66CCD828C193}" presName="rootConnector" presStyleLbl="node3" presStyleIdx="1" presStyleCnt="6"/>
      <dgm:spPr/>
    </dgm:pt>
    <dgm:pt modelId="{0238F9EC-5972-314C-977B-A122404742E3}" type="pres">
      <dgm:prSet presAssocID="{C2E9DED3-F393-6F49-AC30-66CCD828C193}" presName="hierChild4" presStyleCnt="0"/>
      <dgm:spPr/>
    </dgm:pt>
    <dgm:pt modelId="{60687E1A-87D8-5745-8306-2623AFD6B47A}" type="pres">
      <dgm:prSet presAssocID="{C2E9DED3-F393-6F49-AC30-66CCD828C193}" presName="hierChild5" presStyleCnt="0"/>
      <dgm:spPr/>
    </dgm:pt>
    <dgm:pt modelId="{2082F286-7B9D-154E-BD01-A72C7CB2A544}" type="pres">
      <dgm:prSet presAssocID="{63BD6439-7D80-3541-8944-3F67085BD3E5}" presName="hierChild5" presStyleCnt="0"/>
      <dgm:spPr/>
    </dgm:pt>
    <dgm:pt modelId="{66BC9FDD-E561-384F-ACE1-83B279D61176}" type="pres">
      <dgm:prSet presAssocID="{EA4682A9-F708-6E4F-BC90-08174E501176}" presName="Name37" presStyleLbl="parChTrans1D2" presStyleIdx="1" presStyleCnt="4"/>
      <dgm:spPr/>
    </dgm:pt>
    <dgm:pt modelId="{04F6892B-46E0-8647-9EB2-1325EBF4F8A1}" type="pres">
      <dgm:prSet presAssocID="{FCC0BD57-E475-5C4E-A139-BE99EABE45C1}" presName="hierRoot2" presStyleCnt="0">
        <dgm:presLayoutVars>
          <dgm:hierBranch val="init"/>
        </dgm:presLayoutVars>
      </dgm:prSet>
      <dgm:spPr/>
    </dgm:pt>
    <dgm:pt modelId="{944C37A4-423F-D646-B3BE-1EA378566F82}" type="pres">
      <dgm:prSet presAssocID="{FCC0BD57-E475-5C4E-A139-BE99EABE45C1}" presName="rootComposite" presStyleCnt="0"/>
      <dgm:spPr/>
    </dgm:pt>
    <dgm:pt modelId="{B5939B93-6B4D-B34F-9C03-DE1EDC8AE1EB}" type="pres">
      <dgm:prSet presAssocID="{FCC0BD57-E475-5C4E-A139-BE99EABE45C1}" presName="rootText" presStyleLbl="node2" presStyleIdx="1" presStyleCnt="4">
        <dgm:presLayoutVars>
          <dgm:chPref val="3"/>
        </dgm:presLayoutVars>
      </dgm:prSet>
      <dgm:spPr/>
    </dgm:pt>
    <dgm:pt modelId="{D9FDDBC3-2650-874E-9684-DBF8CF16CE1E}" type="pres">
      <dgm:prSet presAssocID="{FCC0BD57-E475-5C4E-A139-BE99EABE45C1}" presName="rootConnector" presStyleLbl="node2" presStyleIdx="1" presStyleCnt="4"/>
      <dgm:spPr/>
    </dgm:pt>
    <dgm:pt modelId="{A0E8167A-15CF-CA44-995B-E63D0B7F13B6}" type="pres">
      <dgm:prSet presAssocID="{FCC0BD57-E475-5C4E-A139-BE99EABE45C1}" presName="hierChild4" presStyleCnt="0"/>
      <dgm:spPr/>
    </dgm:pt>
    <dgm:pt modelId="{6270E962-E14B-014A-8B50-B2BCAC30B23A}" type="pres">
      <dgm:prSet presAssocID="{36F7A0ED-8C87-6646-B59A-6C523022F674}" presName="Name37" presStyleLbl="parChTrans1D3" presStyleIdx="2" presStyleCnt="6"/>
      <dgm:spPr/>
    </dgm:pt>
    <dgm:pt modelId="{8FA377E1-A9D0-1043-BAE3-8EB4CCF308EC}" type="pres">
      <dgm:prSet presAssocID="{6E63B990-F106-BC44-9454-E72108E568DE}" presName="hierRoot2" presStyleCnt="0">
        <dgm:presLayoutVars>
          <dgm:hierBranch val="init"/>
        </dgm:presLayoutVars>
      </dgm:prSet>
      <dgm:spPr/>
    </dgm:pt>
    <dgm:pt modelId="{199BF55C-D8BE-E442-B482-E7FD7B802BF2}" type="pres">
      <dgm:prSet presAssocID="{6E63B990-F106-BC44-9454-E72108E568DE}" presName="rootComposite" presStyleCnt="0"/>
      <dgm:spPr/>
    </dgm:pt>
    <dgm:pt modelId="{5F20AD22-3C46-FE41-A596-1E4AFF059C52}" type="pres">
      <dgm:prSet presAssocID="{6E63B990-F106-BC44-9454-E72108E568DE}" presName="rootText" presStyleLbl="node3" presStyleIdx="2" presStyleCnt="6">
        <dgm:presLayoutVars>
          <dgm:chPref val="3"/>
        </dgm:presLayoutVars>
      </dgm:prSet>
      <dgm:spPr/>
    </dgm:pt>
    <dgm:pt modelId="{B7C12032-BB37-894D-8005-FF40A5714575}" type="pres">
      <dgm:prSet presAssocID="{6E63B990-F106-BC44-9454-E72108E568DE}" presName="rootConnector" presStyleLbl="node3" presStyleIdx="2" presStyleCnt="6"/>
      <dgm:spPr/>
    </dgm:pt>
    <dgm:pt modelId="{5D35C566-7115-8247-AB07-E221447642F6}" type="pres">
      <dgm:prSet presAssocID="{6E63B990-F106-BC44-9454-E72108E568DE}" presName="hierChild4" presStyleCnt="0"/>
      <dgm:spPr/>
    </dgm:pt>
    <dgm:pt modelId="{1E2B4D3A-8A7F-464F-8CE0-D6CCF0780CE4}" type="pres">
      <dgm:prSet presAssocID="{6E63B990-F106-BC44-9454-E72108E568DE}" presName="hierChild5" presStyleCnt="0"/>
      <dgm:spPr/>
    </dgm:pt>
    <dgm:pt modelId="{2A7B5098-B0D2-9941-AFD6-C742B3C7B672}" type="pres">
      <dgm:prSet presAssocID="{0CE97481-2347-3E4E-AD69-5661F55CB633}" presName="Name37" presStyleLbl="parChTrans1D3" presStyleIdx="3" presStyleCnt="6"/>
      <dgm:spPr/>
    </dgm:pt>
    <dgm:pt modelId="{DF8869CE-2850-8443-BAA8-DEDFEA09C1CB}" type="pres">
      <dgm:prSet presAssocID="{F3F71C56-409D-6C46-90E2-CBB8C8F147C2}" presName="hierRoot2" presStyleCnt="0">
        <dgm:presLayoutVars>
          <dgm:hierBranch val="init"/>
        </dgm:presLayoutVars>
      </dgm:prSet>
      <dgm:spPr/>
    </dgm:pt>
    <dgm:pt modelId="{58EA86F8-A8BC-9044-8007-F06D930EE3C1}" type="pres">
      <dgm:prSet presAssocID="{F3F71C56-409D-6C46-90E2-CBB8C8F147C2}" presName="rootComposite" presStyleCnt="0"/>
      <dgm:spPr/>
    </dgm:pt>
    <dgm:pt modelId="{976D866C-B0F7-E54A-891B-27E64F01A8A3}" type="pres">
      <dgm:prSet presAssocID="{F3F71C56-409D-6C46-90E2-CBB8C8F147C2}" presName="rootText" presStyleLbl="node3" presStyleIdx="3" presStyleCnt="6">
        <dgm:presLayoutVars>
          <dgm:chPref val="3"/>
        </dgm:presLayoutVars>
      </dgm:prSet>
      <dgm:spPr/>
    </dgm:pt>
    <dgm:pt modelId="{002B4AEE-189F-3544-A049-75092B8D2015}" type="pres">
      <dgm:prSet presAssocID="{F3F71C56-409D-6C46-90E2-CBB8C8F147C2}" presName="rootConnector" presStyleLbl="node3" presStyleIdx="3" presStyleCnt="6"/>
      <dgm:spPr/>
    </dgm:pt>
    <dgm:pt modelId="{20235BF4-F3E0-1E42-BD0B-F300CE656587}" type="pres">
      <dgm:prSet presAssocID="{F3F71C56-409D-6C46-90E2-CBB8C8F147C2}" presName="hierChild4" presStyleCnt="0"/>
      <dgm:spPr/>
    </dgm:pt>
    <dgm:pt modelId="{68FEC7EA-AA06-184B-AD8B-288487BC4B9A}" type="pres">
      <dgm:prSet presAssocID="{F3F71C56-409D-6C46-90E2-CBB8C8F147C2}" presName="hierChild5" presStyleCnt="0"/>
      <dgm:spPr/>
    </dgm:pt>
    <dgm:pt modelId="{A64DD19C-956B-9843-849D-36FC28A1A803}" type="pres">
      <dgm:prSet presAssocID="{FCC0BD57-E475-5C4E-A139-BE99EABE45C1}" presName="hierChild5" presStyleCnt="0"/>
      <dgm:spPr/>
    </dgm:pt>
    <dgm:pt modelId="{E9D92414-DD5A-7643-914A-584F3F68CB32}" type="pres">
      <dgm:prSet presAssocID="{27C36CD0-5426-E749-A282-7765EC5F2EBF}" presName="Name37" presStyleLbl="parChTrans1D2" presStyleIdx="2" presStyleCnt="4"/>
      <dgm:spPr/>
    </dgm:pt>
    <dgm:pt modelId="{611275CB-8A1D-5946-BD85-C31D35A8C34B}" type="pres">
      <dgm:prSet presAssocID="{C3892D81-4E71-C74F-BE93-AC2BE9973E90}" presName="hierRoot2" presStyleCnt="0">
        <dgm:presLayoutVars>
          <dgm:hierBranch val="init"/>
        </dgm:presLayoutVars>
      </dgm:prSet>
      <dgm:spPr/>
    </dgm:pt>
    <dgm:pt modelId="{6EABC8B6-DEB1-F14A-8A80-87A5076496E7}" type="pres">
      <dgm:prSet presAssocID="{C3892D81-4E71-C74F-BE93-AC2BE9973E90}" presName="rootComposite" presStyleCnt="0"/>
      <dgm:spPr/>
    </dgm:pt>
    <dgm:pt modelId="{96DE901B-B0D4-6A45-B974-6A25D25B1D07}" type="pres">
      <dgm:prSet presAssocID="{C3892D81-4E71-C74F-BE93-AC2BE9973E90}" presName="rootText" presStyleLbl="node2" presStyleIdx="2" presStyleCnt="4">
        <dgm:presLayoutVars>
          <dgm:chPref val="3"/>
        </dgm:presLayoutVars>
      </dgm:prSet>
      <dgm:spPr/>
    </dgm:pt>
    <dgm:pt modelId="{F30247E4-E2F0-5747-B9C8-9C63FC57FD9D}" type="pres">
      <dgm:prSet presAssocID="{C3892D81-4E71-C74F-BE93-AC2BE9973E90}" presName="rootConnector" presStyleLbl="node2" presStyleIdx="2" presStyleCnt="4"/>
      <dgm:spPr/>
    </dgm:pt>
    <dgm:pt modelId="{CEDF9D18-1D7B-354C-B5BE-81A204224A53}" type="pres">
      <dgm:prSet presAssocID="{C3892D81-4E71-C74F-BE93-AC2BE9973E90}" presName="hierChild4" presStyleCnt="0"/>
      <dgm:spPr/>
    </dgm:pt>
    <dgm:pt modelId="{964468C3-9FB8-9C4A-BF54-7863F2BA5078}" type="pres">
      <dgm:prSet presAssocID="{C3892D81-4E71-C74F-BE93-AC2BE9973E90}" presName="hierChild5" presStyleCnt="0"/>
      <dgm:spPr/>
    </dgm:pt>
    <dgm:pt modelId="{1B56E1BA-BD14-2148-BB1D-4A225F4A303C}" type="pres">
      <dgm:prSet presAssocID="{BFDDBEF7-51B2-C848-81C2-C1F59587B369}" presName="Name37" presStyleLbl="parChTrans1D2" presStyleIdx="3" presStyleCnt="4"/>
      <dgm:spPr/>
    </dgm:pt>
    <dgm:pt modelId="{A4E492A3-4238-6C4B-9EA1-5F38D756B23B}" type="pres">
      <dgm:prSet presAssocID="{F8FA158C-3D0C-F549-97D7-159529873216}" presName="hierRoot2" presStyleCnt="0">
        <dgm:presLayoutVars>
          <dgm:hierBranch val="init"/>
        </dgm:presLayoutVars>
      </dgm:prSet>
      <dgm:spPr/>
    </dgm:pt>
    <dgm:pt modelId="{B8F845B3-D6DA-D840-91AE-CD41D6221010}" type="pres">
      <dgm:prSet presAssocID="{F8FA158C-3D0C-F549-97D7-159529873216}" presName="rootComposite" presStyleCnt="0"/>
      <dgm:spPr/>
    </dgm:pt>
    <dgm:pt modelId="{27FC5116-F966-E54B-B685-CD40153374F6}" type="pres">
      <dgm:prSet presAssocID="{F8FA158C-3D0C-F549-97D7-159529873216}" presName="rootText" presStyleLbl="node2" presStyleIdx="3" presStyleCnt="4" custLinFactNeighborX="1174">
        <dgm:presLayoutVars>
          <dgm:chPref val="3"/>
        </dgm:presLayoutVars>
      </dgm:prSet>
      <dgm:spPr/>
    </dgm:pt>
    <dgm:pt modelId="{0B2AFA28-D03A-FB40-84E0-31B24F4278FA}" type="pres">
      <dgm:prSet presAssocID="{F8FA158C-3D0C-F549-97D7-159529873216}" presName="rootConnector" presStyleLbl="node2" presStyleIdx="3" presStyleCnt="4"/>
      <dgm:spPr/>
    </dgm:pt>
    <dgm:pt modelId="{DDDFFB70-FB96-2A4C-9285-872D60DBDB48}" type="pres">
      <dgm:prSet presAssocID="{F8FA158C-3D0C-F549-97D7-159529873216}" presName="hierChild4" presStyleCnt="0"/>
      <dgm:spPr/>
    </dgm:pt>
    <dgm:pt modelId="{EB9C4884-1C80-524E-A343-630D02A85A67}" type="pres">
      <dgm:prSet presAssocID="{EDD5B9FF-925E-8349-808C-F5848F154095}" presName="Name37" presStyleLbl="parChTrans1D3" presStyleIdx="4" presStyleCnt="6"/>
      <dgm:spPr/>
    </dgm:pt>
    <dgm:pt modelId="{F97B3F60-0A59-DC4C-854D-A5AA69AA2D58}" type="pres">
      <dgm:prSet presAssocID="{1ACC77D1-9E61-2D4D-B6D7-69D38EAF204C}" presName="hierRoot2" presStyleCnt="0">
        <dgm:presLayoutVars>
          <dgm:hierBranch val="init"/>
        </dgm:presLayoutVars>
      </dgm:prSet>
      <dgm:spPr/>
    </dgm:pt>
    <dgm:pt modelId="{71AEC734-5C12-8442-A3E1-F8737F8B8D13}" type="pres">
      <dgm:prSet presAssocID="{1ACC77D1-9E61-2D4D-B6D7-69D38EAF204C}" presName="rootComposite" presStyleCnt="0"/>
      <dgm:spPr/>
    </dgm:pt>
    <dgm:pt modelId="{1C855152-BEB8-A340-8011-490C023D4B60}" type="pres">
      <dgm:prSet presAssocID="{1ACC77D1-9E61-2D4D-B6D7-69D38EAF204C}" presName="rootText" presStyleLbl="node3" presStyleIdx="4" presStyleCnt="6" custLinFactNeighborX="-8894">
        <dgm:presLayoutVars>
          <dgm:chPref val="3"/>
        </dgm:presLayoutVars>
      </dgm:prSet>
      <dgm:spPr/>
    </dgm:pt>
    <dgm:pt modelId="{002C33BB-AF10-124C-B32A-7A659D88484D}" type="pres">
      <dgm:prSet presAssocID="{1ACC77D1-9E61-2D4D-B6D7-69D38EAF204C}" presName="rootConnector" presStyleLbl="node3" presStyleIdx="4" presStyleCnt="6"/>
      <dgm:spPr/>
    </dgm:pt>
    <dgm:pt modelId="{B399E569-4C57-FC4B-BE7C-18567588296E}" type="pres">
      <dgm:prSet presAssocID="{1ACC77D1-9E61-2D4D-B6D7-69D38EAF204C}" presName="hierChild4" presStyleCnt="0"/>
      <dgm:spPr/>
    </dgm:pt>
    <dgm:pt modelId="{F55373A3-AEF5-D944-B81E-D2181FE2F3FE}" type="pres">
      <dgm:prSet presAssocID="{1ACC77D1-9E61-2D4D-B6D7-69D38EAF204C}" presName="hierChild5" presStyleCnt="0"/>
      <dgm:spPr/>
    </dgm:pt>
    <dgm:pt modelId="{1E0BF70F-63FE-B44A-88E3-36405CD97F9E}" type="pres">
      <dgm:prSet presAssocID="{B324BBE0-98D1-A947-BC2F-B664A347E572}" presName="Name37" presStyleLbl="parChTrans1D3" presStyleIdx="5" presStyleCnt="6"/>
      <dgm:spPr/>
    </dgm:pt>
    <dgm:pt modelId="{D3BC7DB6-2DFF-DE4C-B8F0-C1B4AAA33256}" type="pres">
      <dgm:prSet presAssocID="{B4A48E14-EEA8-1B42-A9CE-BDDAC3849855}" presName="hierRoot2" presStyleCnt="0">
        <dgm:presLayoutVars>
          <dgm:hierBranch val="init"/>
        </dgm:presLayoutVars>
      </dgm:prSet>
      <dgm:spPr/>
    </dgm:pt>
    <dgm:pt modelId="{00E980F9-C9F3-A54E-A79C-B9731EBE7D22}" type="pres">
      <dgm:prSet presAssocID="{B4A48E14-EEA8-1B42-A9CE-BDDAC3849855}" presName="rootComposite" presStyleCnt="0"/>
      <dgm:spPr/>
    </dgm:pt>
    <dgm:pt modelId="{89502DB9-BDEA-7241-8CC9-7D8F0F14AE43}" type="pres">
      <dgm:prSet presAssocID="{B4A48E14-EEA8-1B42-A9CE-BDDAC3849855}" presName="rootText" presStyleLbl="node3" presStyleIdx="5" presStyleCnt="6" custLinFactNeighborX="-8894">
        <dgm:presLayoutVars>
          <dgm:chPref val="3"/>
        </dgm:presLayoutVars>
      </dgm:prSet>
      <dgm:spPr/>
    </dgm:pt>
    <dgm:pt modelId="{A47E6B9C-ED87-5F49-B509-B598CCC9CABA}" type="pres">
      <dgm:prSet presAssocID="{B4A48E14-EEA8-1B42-A9CE-BDDAC3849855}" presName="rootConnector" presStyleLbl="node3" presStyleIdx="5" presStyleCnt="6"/>
      <dgm:spPr/>
    </dgm:pt>
    <dgm:pt modelId="{A050D512-7F6B-714D-A4A7-F4032FAA8A47}" type="pres">
      <dgm:prSet presAssocID="{B4A48E14-EEA8-1B42-A9CE-BDDAC3849855}" presName="hierChild4" presStyleCnt="0"/>
      <dgm:spPr/>
    </dgm:pt>
    <dgm:pt modelId="{3CDD32B3-36E1-B947-82E2-7A3CA00E614B}" type="pres">
      <dgm:prSet presAssocID="{B4A48E14-EEA8-1B42-A9CE-BDDAC3849855}" presName="hierChild5" presStyleCnt="0"/>
      <dgm:spPr/>
    </dgm:pt>
    <dgm:pt modelId="{5A93BCAA-27CC-7A4A-B7A0-AC3F3524584C}" type="pres">
      <dgm:prSet presAssocID="{F8FA158C-3D0C-F549-97D7-159529873216}" presName="hierChild5" presStyleCnt="0"/>
      <dgm:spPr/>
    </dgm:pt>
    <dgm:pt modelId="{67688702-7E32-524D-8DDB-6C4D7223B954}" type="pres">
      <dgm:prSet presAssocID="{723BBE98-E383-5748-83F0-66B0C07B35DA}" presName="hierChild3" presStyleCnt="0"/>
      <dgm:spPr/>
    </dgm:pt>
  </dgm:ptLst>
  <dgm:cxnLst>
    <dgm:cxn modelId="{3C9B0B03-9014-E843-9291-CC2C6EB1B857}" type="presOf" srcId="{C4058EDA-D762-E04B-BD8B-CB6762BEF507}" destId="{344C6088-9306-B84E-9F58-39390C6A62F6}" srcOrd="1" destOrd="0" presId="urn:microsoft.com/office/officeart/2005/8/layout/orgChart1"/>
    <dgm:cxn modelId="{ABC94E04-BACC-6F4A-8674-BB35E23C2290}" type="presOf" srcId="{FCC0BD57-E475-5C4E-A139-BE99EABE45C1}" destId="{B5939B93-6B4D-B34F-9C03-DE1EDC8AE1EB}" srcOrd="0" destOrd="0" presId="urn:microsoft.com/office/officeart/2005/8/layout/orgChart1"/>
    <dgm:cxn modelId="{2A90CA05-E60C-1349-8AD8-FBC717602178}" type="presOf" srcId="{63BD6439-7D80-3541-8944-3F67085BD3E5}" destId="{0D655014-7A94-8740-B61D-B96B58E851CA}" srcOrd="0" destOrd="0" presId="urn:microsoft.com/office/officeart/2005/8/layout/orgChart1"/>
    <dgm:cxn modelId="{9439F906-724F-E740-9122-7FE466714DAE}" type="presOf" srcId="{9F4CC4D9-C96E-4E45-AA1D-E2FE85E7C14B}" destId="{6DCAFD3A-E2C5-B14F-B9A7-9530F7BC8B03}" srcOrd="0" destOrd="0" presId="urn:microsoft.com/office/officeart/2005/8/layout/orgChart1"/>
    <dgm:cxn modelId="{90E0620C-7498-6741-9077-CDB8A5053CE7}" type="presOf" srcId="{B5182F81-3470-504A-A4B3-C3F3E0B685E0}" destId="{1C79E8A4-A82C-EE4B-B408-D39002AE71DE}" srcOrd="0" destOrd="0" presId="urn:microsoft.com/office/officeart/2005/8/layout/orgChart1"/>
    <dgm:cxn modelId="{B2FCA20D-1DC8-F94E-AA13-88F099542F2F}" srcId="{63BD6439-7D80-3541-8944-3F67085BD3E5}" destId="{C4058EDA-D762-E04B-BD8B-CB6762BEF507}" srcOrd="0" destOrd="0" parTransId="{B5182F81-3470-504A-A4B3-C3F3E0B685E0}" sibTransId="{2A82C4E0-48C1-CD49-82F8-27F11FAE4CDC}"/>
    <dgm:cxn modelId="{DE180222-B89D-A340-87A6-B596FDC9307B}" type="presOf" srcId="{63BD6439-7D80-3541-8944-3F67085BD3E5}" destId="{B465CB26-8308-A34B-892F-5369F847691E}" srcOrd="1" destOrd="0" presId="urn:microsoft.com/office/officeart/2005/8/layout/orgChart1"/>
    <dgm:cxn modelId="{A65EDA29-E987-C84D-8363-94F862D4D1B4}" srcId="{723BBE98-E383-5748-83F0-66B0C07B35DA}" destId="{FCC0BD57-E475-5C4E-A139-BE99EABE45C1}" srcOrd="1" destOrd="0" parTransId="{EA4682A9-F708-6E4F-BC90-08174E501176}" sibTransId="{A0991344-6BFC-0240-A56D-9C4965565A6B}"/>
    <dgm:cxn modelId="{2DC64635-D645-764C-BAA1-DE3D7FFCD2B1}" srcId="{F8FA158C-3D0C-F549-97D7-159529873216}" destId="{1ACC77D1-9E61-2D4D-B6D7-69D38EAF204C}" srcOrd="0" destOrd="0" parTransId="{EDD5B9FF-925E-8349-808C-F5848F154095}" sibTransId="{4957EE16-454C-3149-A8F6-363DF2EFDDD0}"/>
    <dgm:cxn modelId="{2550E736-C478-A949-BABD-27DF70998397}" srcId="{F8FA158C-3D0C-F549-97D7-159529873216}" destId="{B4A48E14-EEA8-1B42-A9CE-BDDAC3849855}" srcOrd="1" destOrd="0" parTransId="{B324BBE0-98D1-A947-BC2F-B664A347E572}" sibTransId="{2FFF63D5-4576-D944-AD0B-8688D449103C}"/>
    <dgm:cxn modelId="{949C0637-EFF8-114F-A336-17DECD5D1C49}" type="presOf" srcId="{B324BBE0-98D1-A947-BC2F-B664A347E572}" destId="{1E0BF70F-63FE-B44A-88E3-36405CD97F9E}" srcOrd="0" destOrd="0" presId="urn:microsoft.com/office/officeart/2005/8/layout/orgChart1"/>
    <dgm:cxn modelId="{9BE77A37-8111-384C-934A-D32DA94E2ED8}" type="presOf" srcId="{6E63B990-F106-BC44-9454-E72108E568DE}" destId="{B7C12032-BB37-894D-8005-FF40A5714575}" srcOrd="1" destOrd="0" presId="urn:microsoft.com/office/officeart/2005/8/layout/orgChart1"/>
    <dgm:cxn modelId="{A53D4A3A-AC45-CF44-8705-0F01073EC857}" type="presOf" srcId="{1ACC77D1-9E61-2D4D-B6D7-69D38EAF204C}" destId="{002C33BB-AF10-124C-B32A-7A659D88484D}" srcOrd="1" destOrd="0" presId="urn:microsoft.com/office/officeart/2005/8/layout/orgChart1"/>
    <dgm:cxn modelId="{F808655F-A756-0347-B842-4ED18A98F3BF}" type="presOf" srcId="{D5B8F4B3-40C5-8B4F-BB76-F392E64ECF00}" destId="{15DDCA6B-644F-F148-901A-B43DE273D4A1}" srcOrd="0" destOrd="0" presId="urn:microsoft.com/office/officeart/2005/8/layout/orgChart1"/>
    <dgm:cxn modelId="{127D1F6A-759E-1C4F-BF12-34CF7E32162B}" type="presOf" srcId="{C3892D81-4E71-C74F-BE93-AC2BE9973E90}" destId="{F30247E4-E2F0-5747-B9C8-9C63FC57FD9D}" srcOrd="1" destOrd="0" presId="urn:microsoft.com/office/officeart/2005/8/layout/orgChart1"/>
    <dgm:cxn modelId="{DD91A774-E40D-F843-BF2B-DD4EBC08A98E}" type="presOf" srcId="{1ACC77D1-9E61-2D4D-B6D7-69D38EAF204C}" destId="{1C855152-BEB8-A340-8011-490C023D4B60}" srcOrd="0" destOrd="0" presId="urn:microsoft.com/office/officeart/2005/8/layout/orgChart1"/>
    <dgm:cxn modelId="{55FB7B7E-BD88-2E44-9F64-5161E2B681AF}" type="presOf" srcId="{27C36CD0-5426-E749-A282-7765EC5F2EBF}" destId="{E9D92414-DD5A-7643-914A-584F3F68CB32}" srcOrd="0" destOrd="0" presId="urn:microsoft.com/office/officeart/2005/8/layout/orgChart1"/>
    <dgm:cxn modelId="{49228C7F-B8B4-974F-B128-6955893EEA9E}" type="presOf" srcId="{FCC0BD57-E475-5C4E-A139-BE99EABE45C1}" destId="{D9FDDBC3-2650-874E-9684-DBF8CF16CE1E}" srcOrd="1" destOrd="0" presId="urn:microsoft.com/office/officeart/2005/8/layout/orgChart1"/>
    <dgm:cxn modelId="{3CE10083-16B7-8A46-A20C-DD1B8AE4276C}" type="presOf" srcId="{C2E9DED3-F393-6F49-AC30-66CCD828C193}" destId="{A36DCB3A-E5A3-8643-9C52-B203AB9B340A}" srcOrd="1" destOrd="0" presId="urn:microsoft.com/office/officeart/2005/8/layout/orgChart1"/>
    <dgm:cxn modelId="{9AFF5584-E15C-7D4A-B251-869FF83BDDEB}" srcId="{723BBE98-E383-5748-83F0-66B0C07B35DA}" destId="{63BD6439-7D80-3541-8944-3F67085BD3E5}" srcOrd="0" destOrd="0" parTransId="{D5B8F4B3-40C5-8B4F-BB76-F392E64ECF00}" sibTransId="{56848508-3B72-D245-B589-22D38D80A055}"/>
    <dgm:cxn modelId="{B35C0A8A-E1CD-914E-929E-DC4863F05451}" srcId="{63BD6439-7D80-3541-8944-3F67085BD3E5}" destId="{C2E9DED3-F393-6F49-AC30-66CCD828C193}" srcOrd="1" destOrd="0" parTransId="{81D51FB3-601F-ED44-953F-9E1E75B222B5}" sibTransId="{D09B621B-86AF-5145-AEF0-8C3665D88991}"/>
    <dgm:cxn modelId="{0475828A-0A77-8F4C-94A7-40E3872CB8FF}" srcId="{FCC0BD57-E475-5C4E-A139-BE99EABE45C1}" destId="{6E63B990-F106-BC44-9454-E72108E568DE}" srcOrd="0" destOrd="0" parTransId="{36F7A0ED-8C87-6646-B59A-6C523022F674}" sibTransId="{AC04D8DB-9E9A-674E-A8E1-43056961F546}"/>
    <dgm:cxn modelId="{F7D64C8B-0084-5D4A-9858-9D5149D0A0EA}" type="presOf" srcId="{F3F71C56-409D-6C46-90E2-CBB8C8F147C2}" destId="{002B4AEE-189F-3544-A049-75092B8D2015}" srcOrd="1" destOrd="0" presId="urn:microsoft.com/office/officeart/2005/8/layout/orgChart1"/>
    <dgm:cxn modelId="{95825D90-627D-A942-A8DC-A0619384B86A}" type="presOf" srcId="{BFDDBEF7-51B2-C848-81C2-C1F59587B369}" destId="{1B56E1BA-BD14-2148-BB1D-4A225F4A303C}" srcOrd="0" destOrd="0" presId="urn:microsoft.com/office/officeart/2005/8/layout/orgChart1"/>
    <dgm:cxn modelId="{8225EC92-461C-0545-9597-67815E23CE37}" type="presOf" srcId="{81D51FB3-601F-ED44-953F-9E1E75B222B5}" destId="{0C32BD79-6C6D-DA4E-8219-FFDED9506249}" srcOrd="0" destOrd="0" presId="urn:microsoft.com/office/officeart/2005/8/layout/orgChart1"/>
    <dgm:cxn modelId="{77B26C98-E395-4A4D-B219-18DDF46D1598}" srcId="{FCC0BD57-E475-5C4E-A139-BE99EABE45C1}" destId="{F3F71C56-409D-6C46-90E2-CBB8C8F147C2}" srcOrd="1" destOrd="0" parTransId="{0CE97481-2347-3E4E-AD69-5661F55CB633}" sibTransId="{C70EC91E-2753-3149-866D-8BB4C52623D5}"/>
    <dgm:cxn modelId="{BA5EB79A-25B6-2F41-A94D-855819BAFDB0}" srcId="{723BBE98-E383-5748-83F0-66B0C07B35DA}" destId="{C3892D81-4E71-C74F-BE93-AC2BE9973E90}" srcOrd="2" destOrd="0" parTransId="{27C36CD0-5426-E749-A282-7765EC5F2EBF}" sibTransId="{EA5B3FAE-1042-D547-A9A4-728946BF0775}"/>
    <dgm:cxn modelId="{B35AC9A8-0CAC-B740-B26A-D8066C01E93E}" type="presOf" srcId="{C2E9DED3-F393-6F49-AC30-66CCD828C193}" destId="{A3BA518C-9A1C-D34E-B71C-6A43F7F4DCDC}" srcOrd="0" destOrd="0" presId="urn:microsoft.com/office/officeart/2005/8/layout/orgChart1"/>
    <dgm:cxn modelId="{4B2899BA-174F-E448-AA35-99CB5B94E606}" type="presOf" srcId="{EDD5B9FF-925E-8349-808C-F5848F154095}" destId="{EB9C4884-1C80-524E-A343-630D02A85A67}" srcOrd="0" destOrd="0" presId="urn:microsoft.com/office/officeart/2005/8/layout/orgChart1"/>
    <dgm:cxn modelId="{099151BF-A0C6-054D-9A21-9985127DE291}" type="presOf" srcId="{B4A48E14-EEA8-1B42-A9CE-BDDAC3849855}" destId="{A47E6B9C-ED87-5F49-B509-B598CCC9CABA}" srcOrd="1" destOrd="0" presId="urn:microsoft.com/office/officeart/2005/8/layout/orgChart1"/>
    <dgm:cxn modelId="{87F959C3-86BB-A34A-8026-1882973BF8F0}" type="presOf" srcId="{F8FA158C-3D0C-F549-97D7-159529873216}" destId="{0B2AFA28-D03A-FB40-84E0-31B24F4278FA}" srcOrd="1" destOrd="0" presId="urn:microsoft.com/office/officeart/2005/8/layout/orgChart1"/>
    <dgm:cxn modelId="{44F1B5C4-D1AF-4B42-AC48-F722C7C82904}" type="presOf" srcId="{C4058EDA-D762-E04B-BD8B-CB6762BEF507}" destId="{F620A272-2104-A340-A7E6-5915602F374B}" srcOrd="0" destOrd="0" presId="urn:microsoft.com/office/officeart/2005/8/layout/orgChart1"/>
    <dgm:cxn modelId="{0A37D7C6-EB3D-1A42-B9CA-C859F28349FB}" type="presOf" srcId="{C3892D81-4E71-C74F-BE93-AC2BE9973E90}" destId="{96DE901B-B0D4-6A45-B974-6A25D25B1D07}" srcOrd="0" destOrd="0" presId="urn:microsoft.com/office/officeart/2005/8/layout/orgChart1"/>
    <dgm:cxn modelId="{CEF797CB-FF59-F14B-BC15-0807C97A17DC}" type="presOf" srcId="{B4A48E14-EEA8-1B42-A9CE-BDDAC3849855}" destId="{89502DB9-BDEA-7241-8CC9-7D8F0F14AE43}" srcOrd="0" destOrd="0" presId="urn:microsoft.com/office/officeart/2005/8/layout/orgChart1"/>
    <dgm:cxn modelId="{EA6367D9-DB61-964C-AF20-360CD4018767}" srcId="{723BBE98-E383-5748-83F0-66B0C07B35DA}" destId="{F8FA158C-3D0C-F549-97D7-159529873216}" srcOrd="3" destOrd="0" parTransId="{BFDDBEF7-51B2-C848-81C2-C1F59587B369}" sibTransId="{F8B6AC46-A6D1-ED48-B93B-583EDF519888}"/>
    <dgm:cxn modelId="{A9AB9AD9-DF0B-4642-9D2E-D05748875B9F}" srcId="{9F4CC4D9-C96E-4E45-AA1D-E2FE85E7C14B}" destId="{723BBE98-E383-5748-83F0-66B0C07B35DA}" srcOrd="0" destOrd="0" parTransId="{AFA0FA05-5CCC-D840-A386-927AAD326B02}" sibTransId="{9ACC14AD-2CAB-4B48-A22A-ABED1C7E55F4}"/>
    <dgm:cxn modelId="{86E32FDD-47FF-9F45-B338-8D2141647DA0}" type="presOf" srcId="{723BBE98-E383-5748-83F0-66B0C07B35DA}" destId="{78899E7D-266A-1149-8FE8-C2BB6AE10CDF}" srcOrd="1" destOrd="0" presId="urn:microsoft.com/office/officeart/2005/8/layout/orgChart1"/>
    <dgm:cxn modelId="{747168DD-5626-1B48-A225-33ED134347BE}" type="presOf" srcId="{6E63B990-F106-BC44-9454-E72108E568DE}" destId="{5F20AD22-3C46-FE41-A596-1E4AFF059C52}" srcOrd="0" destOrd="0" presId="urn:microsoft.com/office/officeart/2005/8/layout/orgChart1"/>
    <dgm:cxn modelId="{10D2C3E3-89DB-784A-B81F-EBD7005A1BB5}" type="presOf" srcId="{F8FA158C-3D0C-F549-97D7-159529873216}" destId="{27FC5116-F966-E54B-B685-CD40153374F6}" srcOrd="0" destOrd="0" presId="urn:microsoft.com/office/officeart/2005/8/layout/orgChart1"/>
    <dgm:cxn modelId="{88573EE5-40FB-0A42-8840-3D6696A2FDA3}" type="presOf" srcId="{0CE97481-2347-3E4E-AD69-5661F55CB633}" destId="{2A7B5098-B0D2-9941-AFD6-C742B3C7B672}" srcOrd="0" destOrd="0" presId="urn:microsoft.com/office/officeart/2005/8/layout/orgChart1"/>
    <dgm:cxn modelId="{386FAFED-93B6-434C-AD8C-6C6CF573C539}" type="presOf" srcId="{F3F71C56-409D-6C46-90E2-CBB8C8F147C2}" destId="{976D866C-B0F7-E54A-891B-27E64F01A8A3}" srcOrd="0" destOrd="0" presId="urn:microsoft.com/office/officeart/2005/8/layout/orgChart1"/>
    <dgm:cxn modelId="{9DFC4BF6-6D17-A64D-AE60-6E22B8142427}" type="presOf" srcId="{723BBE98-E383-5748-83F0-66B0C07B35DA}" destId="{5E19F9BA-43F5-7846-A2D2-A89229B68788}" srcOrd="0" destOrd="0" presId="urn:microsoft.com/office/officeart/2005/8/layout/orgChart1"/>
    <dgm:cxn modelId="{E80A0FFD-891A-AD40-85FF-F1ECCBA5BF15}" type="presOf" srcId="{36F7A0ED-8C87-6646-B59A-6C523022F674}" destId="{6270E962-E14B-014A-8B50-B2BCAC30B23A}" srcOrd="0" destOrd="0" presId="urn:microsoft.com/office/officeart/2005/8/layout/orgChart1"/>
    <dgm:cxn modelId="{1A6685FE-87BD-A743-B2D6-5E4F2111D32E}" type="presOf" srcId="{EA4682A9-F708-6E4F-BC90-08174E501176}" destId="{66BC9FDD-E561-384F-ACE1-83B279D61176}" srcOrd="0" destOrd="0" presId="urn:microsoft.com/office/officeart/2005/8/layout/orgChart1"/>
    <dgm:cxn modelId="{CB4EFA20-B0D3-9146-B682-A4029B5D75B4}" type="presParOf" srcId="{6DCAFD3A-E2C5-B14F-B9A7-9530F7BC8B03}" destId="{CEF6D369-5765-1F42-824C-EB99FB1EE1E9}" srcOrd="0" destOrd="0" presId="urn:microsoft.com/office/officeart/2005/8/layout/orgChart1"/>
    <dgm:cxn modelId="{9EA07DDD-C9DE-C54E-B67B-F0014BEC7FD3}" type="presParOf" srcId="{CEF6D369-5765-1F42-824C-EB99FB1EE1E9}" destId="{2D014DE7-B06C-F54F-96AA-D174E37A59F0}" srcOrd="0" destOrd="0" presId="urn:microsoft.com/office/officeart/2005/8/layout/orgChart1"/>
    <dgm:cxn modelId="{E0864C85-C13E-A342-8537-B5C27D135ABB}" type="presParOf" srcId="{2D014DE7-B06C-F54F-96AA-D174E37A59F0}" destId="{5E19F9BA-43F5-7846-A2D2-A89229B68788}" srcOrd="0" destOrd="0" presId="urn:microsoft.com/office/officeart/2005/8/layout/orgChart1"/>
    <dgm:cxn modelId="{04816868-C78A-8F41-8759-EFC1046F3F83}" type="presParOf" srcId="{2D014DE7-B06C-F54F-96AA-D174E37A59F0}" destId="{78899E7D-266A-1149-8FE8-C2BB6AE10CDF}" srcOrd="1" destOrd="0" presId="urn:microsoft.com/office/officeart/2005/8/layout/orgChart1"/>
    <dgm:cxn modelId="{1438C4C8-1AB7-E542-99E1-AD499172B62C}" type="presParOf" srcId="{CEF6D369-5765-1F42-824C-EB99FB1EE1E9}" destId="{9C0AFCD2-D19D-F845-8751-8F7F4888F812}" srcOrd="1" destOrd="0" presId="urn:microsoft.com/office/officeart/2005/8/layout/orgChart1"/>
    <dgm:cxn modelId="{CD5EE82F-1726-CC4D-A3EE-C3E88190DD83}" type="presParOf" srcId="{9C0AFCD2-D19D-F845-8751-8F7F4888F812}" destId="{15DDCA6B-644F-F148-901A-B43DE273D4A1}" srcOrd="0" destOrd="0" presId="urn:microsoft.com/office/officeart/2005/8/layout/orgChart1"/>
    <dgm:cxn modelId="{4E8CC332-F4A9-284B-B221-9B0F75EABBE8}" type="presParOf" srcId="{9C0AFCD2-D19D-F845-8751-8F7F4888F812}" destId="{A8D4D64A-DCBF-D44C-A231-45AE5B6B6722}" srcOrd="1" destOrd="0" presId="urn:microsoft.com/office/officeart/2005/8/layout/orgChart1"/>
    <dgm:cxn modelId="{22604BCD-7237-974A-ABB2-808A2BE66657}" type="presParOf" srcId="{A8D4D64A-DCBF-D44C-A231-45AE5B6B6722}" destId="{0F82BD12-D8DC-0340-8F4B-6475DF777CA1}" srcOrd="0" destOrd="0" presId="urn:microsoft.com/office/officeart/2005/8/layout/orgChart1"/>
    <dgm:cxn modelId="{B05CBB7A-379B-1446-8279-CF93BBD64AA4}" type="presParOf" srcId="{0F82BD12-D8DC-0340-8F4B-6475DF777CA1}" destId="{0D655014-7A94-8740-B61D-B96B58E851CA}" srcOrd="0" destOrd="0" presId="urn:microsoft.com/office/officeart/2005/8/layout/orgChart1"/>
    <dgm:cxn modelId="{B80D3A4E-8E8E-DD43-8E8C-CB7DB2BDF272}" type="presParOf" srcId="{0F82BD12-D8DC-0340-8F4B-6475DF777CA1}" destId="{B465CB26-8308-A34B-892F-5369F847691E}" srcOrd="1" destOrd="0" presId="urn:microsoft.com/office/officeart/2005/8/layout/orgChart1"/>
    <dgm:cxn modelId="{2B90EE30-75B3-FC44-A875-E77EB4590FBC}" type="presParOf" srcId="{A8D4D64A-DCBF-D44C-A231-45AE5B6B6722}" destId="{98306956-63A8-0D4C-8949-C2FDEAB32D99}" srcOrd="1" destOrd="0" presId="urn:microsoft.com/office/officeart/2005/8/layout/orgChart1"/>
    <dgm:cxn modelId="{BB0DA42D-C774-584B-A6AF-ECF7409350DF}" type="presParOf" srcId="{98306956-63A8-0D4C-8949-C2FDEAB32D99}" destId="{1C79E8A4-A82C-EE4B-B408-D39002AE71DE}" srcOrd="0" destOrd="0" presId="urn:microsoft.com/office/officeart/2005/8/layout/orgChart1"/>
    <dgm:cxn modelId="{8F0ACE5C-2901-C345-860F-8D37422D4A64}" type="presParOf" srcId="{98306956-63A8-0D4C-8949-C2FDEAB32D99}" destId="{0398A443-77EA-D240-A2A4-696B90FA2240}" srcOrd="1" destOrd="0" presId="urn:microsoft.com/office/officeart/2005/8/layout/orgChart1"/>
    <dgm:cxn modelId="{FFF6C5DE-0561-EF4C-8B78-5A049ABCA1B8}" type="presParOf" srcId="{0398A443-77EA-D240-A2A4-696B90FA2240}" destId="{2DA58E67-8093-6F4B-976B-D16F8BDE4868}" srcOrd="0" destOrd="0" presId="urn:microsoft.com/office/officeart/2005/8/layout/orgChart1"/>
    <dgm:cxn modelId="{87F66C79-C53F-8A4F-9031-ED3D0ED19C92}" type="presParOf" srcId="{2DA58E67-8093-6F4B-976B-D16F8BDE4868}" destId="{F620A272-2104-A340-A7E6-5915602F374B}" srcOrd="0" destOrd="0" presId="urn:microsoft.com/office/officeart/2005/8/layout/orgChart1"/>
    <dgm:cxn modelId="{5B7E372F-3869-0942-8407-08175AC135CC}" type="presParOf" srcId="{2DA58E67-8093-6F4B-976B-D16F8BDE4868}" destId="{344C6088-9306-B84E-9F58-39390C6A62F6}" srcOrd="1" destOrd="0" presId="urn:microsoft.com/office/officeart/2005/8/layout/orgChart1"/>
    <dgm:cxn modelId="{93B4731C-B6CF-8244-B8F4-C141E56D2A28}" type="presParOf" srcId="{0398A443-77EA-D240-A2A4-696B90FA2240}" destId="{49D45653-8A82-1242-AE69-BF52B9C2994D}" srcOrd="1" destOrd="0" presId="urn:microsoft.com/office/officeart/2005/8/layout/orgChart1"/>
    <dgm:cxn modelId="{2ACF6058-7B27-1249-ABF9-DC699FBC382C}" type="presParOf" srcId="{0398A443-77EA-D240-A2A4-696B90FA2240}" destId="{8FD80830-8F06-844D-94BC-79DAA8E0CC86}" srcOrd="2" destOrd="0" presId="urn:microsoft.com/office/officeart/2005/8/layout/orgChart1"/>
    <dgm:cxn modelId="{95F1FE26-C604-F344-9CB1-30AB73CD3373}" type="presParOf" srcId="{98306956-63A8-0D4C-8949-C2FDEAB32D99}" destId="{0C32BD79-6C6D-DA4E-8219-FFDED9506249}" srcOrd="2" destOrd="0" presId="urn:microsoft.com/office/officeart/2005/8/layout/orgChart1"/>
    <dgm:cxn modelId="{E0023967-EA70-6543-BA59-894F1E05ED1E}" type="presParOf" srcId="{98306956-63A8-0D4C-8949-C2FDEAB32D99}" destId="{65ADCA82-0871-1F45-BAF3-6B2B9ECC1E7E}" srcOrd="3" destOrd="0" presId="urn:microsoft.com/office/officeart/2005/8/layout/orgChart1"/>
    <dgm:cxn modelId="{38AF3648-0AAB-D049-B3F0-F96C54D378EC}" type="presParOf" srcId="{65ADCA82-0871-1F45-BAF3-6B2B9ECC1E7E}" destId="{EF8A802E-B385-3248-95B1-D683A1A97981}" srcOrd="0" destOrd="0" presId="urn:microsoft.com/office/officeart/2005/8/layout/orgChart1"/>
    <dgm:cxn modelId="{122831EE-66C1-8947-85DA-087345335E39}" type="presParOf" srcId="{EF8A802E-B385-3248-95B1-D683A1A97981}" destId="{A3BA518C-9A1C-D34E-B71C-6A43F7F4DCDC}" srcOrd="0" destOrd="0" presId="urn:microsoft.com/office/officeart/2005/8/layout/orgChart1"/>
    <dgm:cxn modelId="{E84F5FFE-18CB-C348-A1AD-C155F5826DB3}" type="presParOf" srcId="{EF8A802E-B385-3248-95B1-D683A1A97981}" destId="{A36DCB3A-E5A3-8643-9C52-B203AB9B340A}" srcOrd="1" destOrd="0" presId="urn:microsoft.com/office/officeart/2005/8/layout/orgChart1"/>
    <dgm:cxn modelId="{38E8F17E-0A36-AC48-9456-73123931190A}" type="presParOf" srcId="{65ADCA82-0871-1F45-BAF3-6B2B9ECC1E7E}" destId="{0238F9EC-5972-314C-977B-A122404742E3}" srcOrd="1" destOrd="0" presId="urn:microsoft.com/office/officeart/2005/8/layout/orgChart1"/>
    <dgm:cxn modelId="{DEE5C107-1B7D-5C4D-923B-BFE94F135490}" type="presParOf" srcId="{65ADCA82-0871-1F45-BAF3-6B2B9ECC1E7E}" destId="{60687E1A-87D8-5745-8306-2623AFD6B47A}" srcOrd="2" destOrd="0" presId="urn:microsoft.com/office/officeart/2005/8/layout/orgChart1"/>
    <dgm:cxn modelId="{E4D79FC4-2647-1D41-8645-39918A358501}" type="presParOf" srcId="{A8D4D64A-DCBF-D44C-A231-45AE5B6B6722}" destId="{2082F286-7B9D-154E-BD01-A72C7CB2A544}" srcOrd="2" destOrd="0" presId="urn:microsoft.com/office/officeart/2005/8/layout/orgChart1"/>
    <dgm:cxn modelId="{A7B4D650-1F48-5F4B-A9CA-0D91C8B6130A}" type="presParOf" srcId="{9C0AFCD2-D19D-F845-8751-8F7F4888F812}" destId="{66BC9FDD-E561-384F-ACE1-83B279D61176}" srcOrd="2" destOrd="0" presId="urn:microsoft.com/office/officeart/2005/8/layout/orgChart1"/>
    <dgm:cxn modelId="{316D380C-664A-934F-9854-D88A7B24F3DD}" type="presParOf" srcId="{9C0AFCD2-D19D-F845-8751-8F7F4888F812}" destId="{04F6892B-46E0-8647-9EB2-1325EBF4F8A1}" srcOrd="3" destOrd="0" presId="urn:microsoft.com/office/officeart/2005/8/layout/orgChart1"/>
    <dgm:cxn modelId="{655FFC7D-C668-864C-B3C6-B2ABE83F26DE}" type="presParOf" srcId="{04F6892B-46E0-8647-9EB2-1325EBF4F8A1}" destId="{944C37A4-423F-D646-B3BE-1EA378566F82}" srcOrd="0" destOrd="0" presId="urn:microsoft.com/office/officeart/2005/8/layout/orgChart1"/>
    <dgm:cxn modelId="{0A6437E7-58D1-DE46-9801-170188C37530}" type="presParOf" srcId="{944C37A4-423F-D646-B3BE-1EA378566F82}" destId="{B5939B93-6B4D-B34F-9C03-DE1EDC8AE1EB}" srcOrd="0" destOrd="0" presId="urn:microsoft.com/office/officeart/2005/8/layout/orgChart1"/>
    <dgm:cxn modelId="{2459D9AD-AF38-2B40-B198-BC48316A4388}" type="presParOf" srcId="{944C37A4-423F-D646-B3BE-1EA378566F82}" destId="{D9FDDBC3-2650-874E-9684-DBF8CF16CE1E}" srcOrd="1" destOrd="0" presId="urn:microsoft.com/office/officeart/2005/8/layout/orgChart1"/>
    <dgm:cxn modelId="{623CB413-9B18-AA47-9D7F-82332CA9D482}" type="presParOf" srcId="{04F6892B-46E0-8647-9EB2-1325EBF4F8A1}" destId="{A0E8167A-15CF-CA44-995B-E63D0B7F13B6}" srcOrd="1" destOrd="0" presId="urn:microsoft.com/office/officeart/2005/8/layout/orgChart1"/>
    <dgm:cxn modelId="{F4B43EA3-6F46-5945-AC66-E476DC7E9A82}" type="presParOf" srcId="{A0E8167A-15CF-CA44-995B-E63D0B7F13B6}" destId="{6270E962-E14B-014A-8B50-B2BCAC30B23A}" srcOrd="0" destOrd="0" presId="urn:microsoft.com/office/officeart/2005/8/layout/orgChart1"/>
    <dgm:cxn modelId="{2CCDA67F-34EE-CF4C-8682-1B088DA280B8}" type="presParOf" srcId="{A0E8167A-15CF-CA44-995B-E63D0B7F13B6}" destId="{8FA377E1-A9D0-1043-BAE3-8EB4CCF308EC}" srcOrd="1" destOrd="0" presId="urn:microsoft.com/office/officeart/2005/8/layout/orgChart1"/>
    <dgm:cxn modelId="{25559D22-5117-D149-8468-FADF095455E7}" type="presParOf" srcId="{8FA377E1-A9D0-1043-BAE3-8EB4CCF308EC}" destId="{199BF55C-D8BE-E442-B482-E7FD7B802BF2}" srcOrd="0" destOrd="0" presId="urn:microsoft.com/office/officeart/2005/8/layout/orgChart1"/>
    <dgm:cxn modelId="{CB72CEEF-F8F6-1243-B0B8-02ABC8AC47A7}" type="presParOf" srcId="{199BF55C-D8BE-E442-B482-E7FD7B802BF2}" destId="{5F20AD22-3C46-FE41-A596-1E4AFF059C52}" srcOrd="0" destOrd="0" presId="urn:microsoft.com/office/officeart/2005/8/layout/orgChart1"/>
    <dgm:cxn modelId="{2698E197-8BA0-CD4C-9833-A6F042B315D4}" type="presParOf" srcId="{199BF55C-D8BE-E442-B482-E7FD7B802BF2}" destId="{B7C12032-BB37-894D-8005-FF40A5714575}" srcOrd="1" destOrd="0" presId="urn:microsoft.com/office/officeart/2005/8/layout/orgChart1"/>
    <dgm:cxn modelId="{B40F5B22-9720-2841-8616-266D34980E8C}" type="presParOf" srcId="{8FA377E1-A9D0-1043-BAE3-8EB4CCF308EC}" destId="{5D35C566-7115-8247-AB07-E221447642F6}" srcOrd="1" destOrd="0" presId="urn:microsoft.com/office/officeart/2005/8/layout/orgChart1"/>
    <dgm:cxn modelId="{A2A4AA19-5467-C647-B21A-EC167C3E9297}" type="presParOf" srcId="{8FA377E1-A9D0-1043-BAE3-8EB4CCF308EC}" destId="{1E2B4D3A-8A7F-464F-8CE0-D6CCF0780CE4}" srcOrd="2" destOrd="0" presId="urn:microsoft.com/office/officeart/2005/8/layout/orgChart1"/>
    <dgm:cxn modelId="{6E3A99F3-3F58-9D42-B75C-BF0BEDED07D8}" type="presParOf" srcId="{A0E8167A-15CF-CA44-995B-E63D0B7F13B6}" destId="{2A7B5098-B0D2-9941-AFD6-C742B3C7B672}" srcOrd="2" destOrd="0" presId="urn:microsoft.com/office/officeart/2005/8/layout/orgChart1"/>
    <dgm:cxn modelId="{70F8865D-D7B8-3B4C-AC39-0F05567E9267}" type="presParOf" srcId="{A0E8167A-15CF-CA44-995B-E63D0B7F13B6}" destId="{DF8869CE-2850-8443-BAA8-DEDFEA09C1CB}" srcOrd="3" destOrd="0" presId="urn:microsoft.com/office/officeart/2005/8/layout/orgChart1"/>
    <dgm:cxn modelId="{DCF449B4-33FB-504A-827D-5268C3860E7E}" type="presParOf" srcId="{DF8869CE-2850-8443-BAA8-DEDFEA09C1CB}" destId="{58EA86F8-A8BC-9044-8007-F06D930EE3C1}" srcOrd="0" destOrd="0" presId="urn:microsoft.com/office/officeart/2005/8/layout/orgChart1"/>
    <dgm:cxn modelId="{65D6FD6C-0B4C-9643-86C4-6808561D3D1D}" type="presParOf" srcId="{58EA86F8-A8BC-9044-8007-F06D930EE3C1}" destId="{976D866C-B0F7-E54A-891B-27E64F01A8A3}" srcOrd="0" destOrd="0" presId="urn:microsoft.com/office/officeart/2005/8/layout/orgChart1"/>
    <dgm:cxn modelId="{E58D407E-D422-C94F-A86A-260BADF98B2B}" type="presParOf" srcId="{58EA86F8-A8BC-9044-8007-F06D930EE3C1}" destId="{002B4AEE-189F-3544-A049-75092B8D2015}" srcOrd="1" destOrd="0" presId="urn:microsoft.com/office/officeart/2005/8/layout/orgChart1"/>
    <dgm:cxn modelId="{CF371CEF-F577-B344-A54F-69A3165EC5D4}" type="presParOf" srcId="{DF8869CE-2850-8443-BAA8-DEDFEA09C1CB}" destId="{20235BF4-F3E0-1E42-BD0B-F300CE656587}" srcOrd="1" destOrd="0" presId="urn:microsoft.com/office/officeart/2005/8/layout/orgChart1"/>
    <dgm:cxn modelId="{E1E498BC-B688-6249-864C-5D4A9DF134B1}" type="presParOf" srcId="{DF8869CE-2850-8443-BAA8-DEDFEA09C1CB}" destId="{68FEC7EA-AA06-184B-AD8B-288487BC4B9A}" srcOrd="2" destOrd="0" presId="urn:microsoft.com/office/officeart/2005/8/layout/orgChart1"/>
    <dgm:cxn modelId="{AF2C5A8A-DC2D-614E-AEA3-36E101D17A8E}" type="presParOf" srcId="{04F6892B-46E0-8647-9EB2-1325EBF4F8A1}" destId="{A64DD19C-956B-9843-849D-36FC28A1A803}" srcOrd="2" destOrd="0" presId="urn:microsoft.com/office/officeart/2005/8/layout/orgChart1"/>
    <dgm:cxn modelId="{61D70447-CDBE-094A-AC6B-16D497163EBB}" type="presParOf" srcId="{9C0AFCD2-D19D-F845-8751-8F7F4888F812}" destId="{E9D92414-DD5A-7643-914A-584F3F68CB32}" srcOrd="4" destOrd="0" presId="urn:microsoft.com/office/officeart/2005/8/layout/orgChart1"/>
    <dgm:cxn modelId="{A2A62EA3-B874-6B4A-AB6C-C2D6DBF78E62}" type="presParOf" srcId="{9C0AFCD2-D19D-F845-8751-8F7F4888F812}" destId="{611275CB-8A1D-5946-BD85-C31D35A8C34B}" srcOrd="5" destOrd="0" presId="urn:microsoft.com/office/officeart/2005/8/layout/orgChart1"/>
    <dgm:cxn modelId="{AFC0A2C3-B9F1-2040-B093-1721865C90E2}" type="presParOf" srcId="{611275CB-8A1D-5946-BD85-C31D35A8C34B}" destId="{6EABC8B6-DEB1-F14A-8A80-87A5076496E7}" srcOrd="0" destOrd="0" presId="urn:microsoft.com/office/officeart/2005/8/layout/orgChart1"/>
    <dgm:cxn modelId="{6CE75BEC-E174-4641-BA07-E2A216B917A1}" type="presParOf" srcId="{6EABC8B6-DEB1-F14A-8A80-87A5076496E7}" destId="{96DE901B-B0D4-6A45-B974-6A25D25B1D07}" srcOrd="0" destOrd="0" presId="urn:microsoft.com/office/officeart/2005/8/layout/orgChart1"/>
    <dgm:cxn modelId="{D8261F4A-5431-FA41-91D4-6DA174CF2E3D}" type="presParOf" srcId="{6EABC8B6-DEB1-F14A-8A80-87A5076496E7}" destId="{F30247E4-E2F0-5747-B9C8-9C63FC57FD9D}" srcOrd="1" destOrd="0" presId="urn:microsoft.com/office/officeart/2005/8/layout/orgChart1"/>
    <dgm:cxn modelId="{8D3695BB-1F9B-664D-8E75-538532CBAC70}" type="presParOf" srcId="{611275CB-8A1D-5946-BD85-C31D35A8C34B}" destId="{CEDF9D18-1D7B-354C-B5BE-81A204224A53}" srcOrd="1" destOrd="0" presId="urn:microsoft.com/office/officeart/2005/8/layout/orgChart1"/>
    <dgm:cxn modelId="{FE7F1E3F-6B1B-0448-8482-F204FD309C95}" type="presParOf" srcId="{611275CB-8A1D-5946-BD85-C31D35A8C34B}" destId="{964468C3-9FB8-9C4A-BF54-7863F2BA5078}" srcOrd="2" destOrd="0" presId="urn:microsoft.com/office/officeart/2005/8/layout/orgChart1"/>
    <dgm:cxn modelId="{D8DB1FFB-107F-4449-BEDF-75DEB67A243E}" type="presParOf" srcId="{9C0AFCD2-D19D-F845-8751-8F7F4888F812}" destId="{1B56E1BA-BD14-2148-BB1D-4A225F4A303C}" srcOrd="6" destOrd="0" presId="urn:microsoft.com/office/officeart/2005/8/layout/orgChart1"/>
    <dgm:cxn modelId="{E55530C2-5E77-0C40-B21A-7B1C8F1A0BC2}" type="presParOf" srcId="{9C0AFCD2-D19D-F845-8751-8F7F4888F812}" destId="{A4E492A3-4238-6C4B-9EA1-5F38D756B23B}" srcOrd="7" destOrd="0" presId="urn:microsoft.com/office/officeart/2005/8/layout/orgChart1"/>
    <dgm:cxn modelId="{C778DEBF-25E5-B74F-8F8C-88A5212F4A41}" type="presParOf" srcId="{A4E492A3-4238-6C4B-9EA1-5F38D756B23B}" destId="{B8F845B3-D6DA-D840-91AE-CD41D6221010}" srcOrd="0" destOrd="0" presId="urn:microsoft.com/office/officeart/2005/8/layout/orgChart1"/>
    <dgm:cxn modelId="{F65E8F2F-E813-0E4E-8C6D-15020D191412}" type="presParOf" srcId="{B8F845B3-D6DA-D840-91AE-CD41D6221010}" destId="{27FC5116-F966-E54B-B685-CD40153374F6}" srcOrd="0" destOrd="0" presId="urn:microsoft.com/office/officeart/2005/8/layout/orgChart1"/>
    <dgm:cxn modelId="{BACB6BE0-7268-994F-95EA-04204A78F94A}" type="presParOf" srcId="{B8F845B3-D6DA-D840-91AE-CD41D6221010}" destId="{0B2AFA28-D03A-FB40-84E0-31B24F4278FA}" srcOrd="1" destOrd="0" presId="urn:microsoft.com/office/officeart/2005/8/layout/orgChart1"/>
    <dgm:cxn modelId="{C0E1491A-F1BA-DB4A-9D12-CC6D0891FEDA}" type="presParOf" srcId="{A4E492A3-4238-6C4B-9EA1-5F38D756B23B}" destId="{DDDFFB70-FB96-2A4C-9285-872D60DBDB48}" srcOrd="1" destOrd="0" presId="urn:microsoft.com/office/officeart/2005/8/layout/orgChart1"/>
    <dgm:cxn modelId="{B6B79AA8-A35D-CD43-875B-C770E7D26844}" type="presParOf" srcId="{DDDFFB70-FB96-2A4C-9285-872D60DBDB48}" destId="{EB9C4884-1C80-524E-A343-630D02A85A67}" srcOrd="0" destOrd="0" presId="urn:microsoft.com/office/officeart/2005/8/layout/orgChart1"/>
    <dgm:cxn modelId="{553932D6-780F-3F48-9B44-67A93B88E081}" type="presParOf" srcId="{DDDFFB70-FB96-2A4C-9285-872D60DBDB48}" destId="{F97B3F60-0A59-DC4C-854D-A5AA69AA2D58}" srcOrd="1" destOrd="0" presId="urn:microsoft.com/office/officeart/2005/8/layout/orgChart1"/>
    <dgm:cxn modelId="{21DBB651-B2DA-CF45-A875-92ECA14D34E4}" type="presParOf" srcId="{F97B3F60-0A59-DC4C-854D-A5AA69AA2D58}" destId="{71AEC734-5C12-8442-A3E1-F8737F8B8D13}" srcOrd="0" destOrd="0" presId="urn:microsoft.com/office/officeart/2005/8/layout/orgChart1"/>
    <dgm:cxn modelId="{2CD330FE-7CBF-5E42-AB9E-09DF37275743}" type="presParOf" srcId="{71AEC734-5C12-8442-A3E1-F8737F8B8D13}" destId="{1C855152-BEB8-A340-8011-490C023D4B60}" srcOrd="0" destOrd="0" presId="urn:microsoft.com/office/officeart/2005/8/layout/orgChart1"/>
    <dgm:cxn modelId="{B8B3FF87-59FC-C94E-A139-DCD879F3A148}" type="presParOf" srcId="{71AEC734-5C12-8442-A3E1-F8737F8B8D13}" destId="{002C33BB-AF10-124C-B32A-7A659D88484D}" srcOrd="1" destOrd="0" presId="urn:microsoft.com/office/officeart/2005/8/layout/orgChart1"/>
    <dgm:cxn modelId="{4E769521-8E97-4D41-AAC4-3FEB5CB0CD3D}" type="presParOf" srcId="{F97B3F60-0A59-DC4C-854D-A5AA69AA2D58}" destId="{B399E569-4C57-FC4B-BE7C-18567588296E}" srcOrd="1" destOrd="0" presId="urn:microsoft.com/office/officeart/2005/8/layout/orgChart1"/>
    <dgm:cxn modelId="{50E99A7D-29A4-5548-83AF-EDBACB5F87A2}" type="presParOf" srcId="{F97B3F60-0A59-DC4C-854D-A5AA69AA2D58}" destId="{F55373A3-AEF5-D944-B81E-D2181FE2F3FE}" srcOrd="2" destOrd="0" presId="urn:microsoft.com/office/officeart/2005/8/layout/orgChart1"/>
    <dgm:cxn modelId="{28D3DA59-03CA-F34A-A8ED-679621D521C7}" type="presParOf" srcId="{DDDFFB70-FB96-2A4C-9285-872D60DBDB48}" destId="{1E0BF70F-63FE-B44A-88E3-36405CD97F9E}" srcOrd="2" destOrd="0" presId="urn:microsoft.com/office/officeart/2005/8/layout/orgChart1"/>
    <dgm:cxn modelId="{47132FAA-2ED8-2948-944E-3A05059959D4}" type="presParOf" srcId="{DDDFFB70-FB96-2A4C-9285-872D60DBDB48}" destId="{D3BC7DB6-2DFF-DE4C-B8F0-C1B4AAA33256}" srcOrd="3" destOrd="0" presId="urn:microsoft.com/office/officeart/2005/8/layout/orgChart1"/>
    <dgm:cxn modelId="{300FB85C-F766-8341-A82D-76CA5EABB64E}" type="presParOf" srcId="{D3BC7DB6-2DFF-DE4C-B8F0-C1B4AAA33256}" destId="{00E980F9-C9F3-A54E-A79C-B9731EBE7D22}" srcOrd="0" destOrd="0" presId="urn:microsoft.com/office/officeart/2005/8/layout/orgChart1"/>
    <dgm:cxn modelId="{B262DC70-BDB1-C141-A410-25DD1850FC1F}" type="presParOf" srcId="{00E980F9-C9F3-A54E-A79C-B9731EBE7D22}" destId="{89502DB9-BDEA-7241-8CC9-7D8F0F14AE43}" srcOrd="0" destOrd="0" presId="urn:microsoft.com/office/officeart/2005/8/layout/orgChart1"/>
    <dgm:cxn modelId="{D3E815E6-8758-F84D-9DA1-D7D1A80246BE}" type="presParOf" srcId="{00E980F9-C9F3-A54E-A79C-B9731EBE7D22}" destId="{A47E6B9C-ED87-5F49-B509-B598CCC9CABA}" srcOrd="1" destOrd="0" presId="urn:microsoft.com/office/officeart/2005/8/layout/orgChart1"/>
    <dgm:cxn modelId="{1ECC969D-3646-5240-AB96-03805E6925C7}" type="presParOf" srcId="{D3BC7DB6-2DFF-DE4C-B8F0-C1B4AAA33256}" destId="{A050D512-7F6B-714D-A4A7-F4032FAA8A47}" srcOrd="1" destOrd="0" presId="urn:microsoft.com/office/officeart/2005/8/layout/orgChart1"/>
    <dgm:cxn modelId="{258A07F5-5B71-9846-A6B6-624493D36CCA}" type="presParOf" srcId="{D3BC7DB6-2DFF-DE4C-B8F0-C1B4AAA33256}" destId="{3CDD32B3-36E1-B947-82E2-7A3CA00E614B}" srcOrd="2" destOrd="0" presId="urn:microsoft.com/office/officeart/2005/8/layout/orgChart1"/>
    <dgm:cxn modelId="{438EC1C6-6E39-E844-AAC4-AF2BBF2B1407}" type="presParOf" srcId="{A4E492A3-4238-6C4B-9EA1-5F38D756B23B}" destId="{5A93BCAA-27CC-7A4A-B7A0-AC3F3524584C}" srcOrd="2" destOrd="0" presId="urn:microsoft.com/office/officeart/2005/8/layout/orgChart1"/>
    <dgm:cxn modelId="{9E67B3FC-6D6E-0D4C-B09C-C1A8758404A5}" type="presParOf" srcId="{CEF6D369-5765-1F42-824C-EB99FB1EE1E9}" destId="{67688702-7E32-524D-8DDB-6C4D7223B9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07CF2-376F-DB40-86F7-1CBDE9FB523D}" type="doc">
      <dgm:prSet loTypeId="urn:microsoft.com/office/officeart/2005/8/layout/hChevron3" loCatId="" qsTypeId="urn:microsoft.com/office/officeart/2005/8/quickstyle/simple1" qsCatId="simple" csTypeId="urn:microsoft.com/office/officeart/2005/8/colors/accent1_2" csCatId="accent1" phldr="1"/>
      <dgm:spPr/>
    </dgm:pt>
    <dgm:pt modelId="{2D3B4F0D-F382-1A4C-9F63-683AA17E778C}">
      <dgm:prSet phldrT="[Text]" custT="1"/>
      <dgm:spPr>
        <a:solidFill>
          <a:schemeClr val="tx1">
            <a:lumMod val="50000"/>
            <a:lumOff val="50000"/>
          </a:schemeClr>
        </a:solidFill>
      </dgm:spPr>
      <dgm:t>
        <a:bodyPr anchor="ctr"/>
        <a:lstStyle/>
        <a:p>
          <a:r>
            <a:rPr lang="en-US" sz="1200" b="1" dirty="0">
              <a:latin typeface="Garamond" panose="02020404030301010803" pitchFamily="18" charset="0"/>
            </a:rPr>
            <a:t>2016</a:t>
          </a:r>
        </a:p>
      </dgm:t>
    </dgm:pt>
    <dgm:pt modelId="{D7ECBEE2-B7F9-C345-8FBE-3DC485D95769}" type="parTrans" cxnId="{CFC32DA5-9C94-D44B-A5D1-7203161E8432}">
      <dgm:prSet/>
      <dgm:spPr/>
      <dgm:t>
        <a:bodyPr/>
        <a:lstStyle/>
        <a:p>
          <a:endParaRPr lang="en-US"/>
        </a:p>
      </dgm:t>
    </dgm:pt>
    <dgm:pt modelId="{12355FCD-0361-2840-B438-CC6A8B10948D}" type="sibTrans" cxnId="{CFC32DA5-9C94-D44B-A5D1-7203161E8432}">
      <dgm:prSet/>
      <dgm:spPr/>
      <dgm:t>
        <a:bodyPr/>
        <a:lstStyle/>
        <a:p>
          <a:endParaRPr lang="en-US"/>
        </a:p>
      </dgm:t>
    </dgm:pt>
    <dgm:pt modelId="{263512E7-BE17-DB4F-9034-C2DF2F708E03}">
      <dgm:prSet phldrT="[Text]" custT="1"/>
      <dgm:spPr>
        <a:solidFill>
          <a:srgbClr val="00B050"/>
        </a:solidFill>
      </dgm:spPr>
      <dgm:t>
        <a:bodyPr anchor="ctr"/>
        <a:lstStyle/>
        <a:p>
          <a:r>
            <a:rPr lang="en-US" sz="1200" b="1" dirty="0">
              <a:latin typeface="Garamond" panose="02020404030301010803" pitchFamily="18" charset="0"/>
            </a:rPr>
            <a:t>2017</a:t>
          </a:r>
        </a:p>
      </dgm:t>
    </dgm:pt>
    <dgm:pt modelId="{3CD04B06-0366-414A-91ED-FB7AEC834F79}" type="parTrans" cxnId="{273E2573-426F-9E48-945F-B188FA8B8232}">
      <dgm:prSet/>
      <dgm:spPr/>
      <dgm:t>
        <a:bodyPr/>
        <a:lstStyle/>
        <a:p>
          <a:endParaRPr lang="en-US"/>
        </a:p>
      </dgm:t>
    </dgm:pt>
    <dgm:pt modelId="{EA3913B8-813D-4345-948F-3A492DF0CF84}" type="sibTrans" cxnId="{273E2573-426F-9E48-945F-B188FA8B8232}">
      <dgm:prSet/>
      <dgm:spPr/>
      <dgm:t>
        <a:bodyPr/>
        <a:lstStyle/>
        <a:p>
          <a:endParaRPr lang="en-US"/>
        </a:p>
      </dgm:t>
    </dgm:pt>
    <dgm:pt modelId="{F0759AC0-E204-6543-9780-C7D7FD07E3D1}">
      <dgm:prSet phldrT="[Text]" custT="1"/>
      <dgm:spPr>
        <a:solidFill>
          <a:srgbClr val="00B050"/>
        </a:solidFill>
      </dgm:spPr>
      <dgm:t>
        <a:bodyPr anchor="ctr"/>
        <a:lstStyle/>
        <a:p>
          <a:r>
            <a:rPr lang="en-US" sz="1200" b="1" dirty="0">
              <a:latin typeface="Garamond" panose="02020404030301010803" pitchFamily="18" charset="0"/>
            </a:rPr>
            <a:t>2018</a:t>
          </a:r>
        </a:p>
      </dgm:t>
    </dgm:pt>
    <dgm:pt modelId="{6AFE5EC5-9E73-9C49-AE7E-2C97A663E600}" type="parTrans" cxnId="{BFD68347-D369-5748-84E8-94BFAFA5E2D0}">
      <dgm:prSet/>
      <dgm:spPr/>
      <dgm:t>
        <a:bodyPr/>
        <a:lstStyle/>
        <a:p>
          <a:endParaRPr lang="en-US"/>
        </a:p>
      </dgm:t>
    </dgm:pt>
    <dgm:pt modelId="{06E0F233-A766-954F-AC51-B1C8070B606F}" type="sibTrans" cxnId="{BFD68347-D369-5748-84E8-94BFAFA5E2D0}">
      <dgm:prSet/>
      <dgm:spPr/>
      <dgm:t>
        <a:bodyPr/>
        <a:lstStyle/>
        <a:p>
          <a:endParaRPr lang="en-US"/>
        </a:p>
      </dgm:t>
    </dgm:pt>
    <dgm:pt modelId="{D7A3ED33-15E4-D847-B685-79E0D91CEC92}">
      <dgm:prSet phldrT="[Text]" custT="1"/>
      <dgm:spPr>
        <a:solidFill>
          <a:srgbClr val="00B050"/>
        </a:solidFill>
      </dgm:spPr>
      <dgm:t>
        <a:bodyPr anchor="ctr"/>
        <a:lstStyle/>
        <a:p>
          <a:r>
            <a:rPr lang="en-US" sz="1200" b="1" dirty="0">
              <a:latin typeface="Garamond" panose="02020404030301010803" pitchFamily="18" charset="0"/>
            </a:rPr>
            <a:t>2019</a:t>
          </a:r>
        </a:p>
      </dgm:t>
    </dgm:pt>
    <dgm:pt modelId="{9632B00C-EC15-9D48-9E29-C59C7F7F9553}" type="parTrans" cxnId="{D2D1ECC7-CBB0-0045-905E-F2FFD73C24DC}">
      <dgm:prSet/>
      <dgm:spPr/>
      <dgm:t>
        <a:bodyPr/>
        <a:lstStyle/>
        <a:p>
          <a:endParaRPr lang="en-US"/>
        </a:p>
      </dgm:t>
    </dgm:pt>
    <dgm:pt modelId="{CC8F9F14-32D8-4049-89E3-F05A70B6DAF1}" type="sibTrans" cxnId="{D2D1ECC7-CBB0-0045-905E-F2FFD73C24DC}">
      <dgm:prSet/>
      <dgm:spPr/>
      <dgm:t>
        <a:bodyPr/>
        <a:lstStyle/>
        <a:p>
          <a:endParaRPr lang="en-US"/>
        </a:p>
      </dgm:t>
    </dgm:pt>
    <dgm:pt modelId="{EA971A46-AA55-AD41-993D-A1EE3D2C369B}">
      <dgm:prSet phldrT="[Text]" custT="1"/>
      <dgm:spPr>
        <a:solidFill>
          <a:srgbClr val="00B050"/>
        </a:solidFill>
      </dgm:spPr>
      <dgm:t>
        <a:bodyPr anchor="ctr"/>
        <a:lstStyle/>
        <a:p>
          <a:r>
            <a:rPr lang="en-US" sz="1200" b="1" dirty="0">
              <a:latin typeface="Garamond" panose="02020404030301010803" pitchFamily="18" charset="0"/>
            </a:rPr>
            <a:t>2020</a:t>
          </a:r>
        </a:p>
      </dgm:t>
    </dgm:pt>
    <dgm:pt modelId="{D1C48F96-4EE4-4E47-B5DB-1C803D39F179}" type="parTrans" cxnId="{07E61ED1-CD6C-CD48-8FA4-296F70E29A55}">
      <dgm:prSet/>
      <dgm:spPr/>
      <dgm:t>
        <a:bodyPr/>
        <a:lstStyle/>
        <a:p>
          <a:endParaRPr lang="en-US"/>
        </a:p>
      </dgm:t>
    </dgm:pt>
    <dgm:pt modelId="{C3764909-41F4-B14A-A7D0-D6CFC401077B}" type="sibTrans" cxnId="{07E61ED1-CD6C-CD48-8FA4-296F70E29A55}">
      <dgm:prSet/>
      <dgm:spPr/>
      <dgm:t>
        <a:bodyPr/>
        <a:lstStyle/>
        <a:p>
          <a:endParaRPr lang="en-US"/>
        </a:p>
      </dgm:t>
    </dgm:pt>
    <dgm:pt modelId="{FF29AB77-F86C-814C-9626-8100CAC87315}">
      <dgm:prSet phldrT="[Text]" custT="1"/>
      <dgm:spPr/>
      <dgm:t>
        <a:bodyPr anchor="ctr"/>
        <a:lstStyle/>
        <a:p>
          <a:r>
            <a:rPr lang="en-US" sz="1200" b="1" dirty="0">
              <a:latin typeface="Garamond" panose="02020404030301010803" pitchFamily="18" charset="0"/>
            </a:rPr>
            <a:t>2021</a:t>
          </a:r>
        </a:p>
      </dgm:t>
    </dgm:pt>
    <dgm:pt modelId="{82D5361F-4996-F540-A9CB-64CBB09BE600}" type="parTrans" cxnId="{CC053177-DF76-5E49-B396-059C20715D3A}">
      <dgm:prSet/>
      <dgm:spPr/>
      <dgm:t>
        <a:bodyPr/>
        <a:lstStyle/>
        <a:p>
          <a:endParaRPr lang="en-US"/>
        </a:p>
      </dgm:t>
    </dgm:pt>
    <dgm:pt modelId="{7BDA6F25-0B87-DC41-85E7-C92845E3F1D2}" type="sibTrans" cxnId="{CC053177-DF76-5E49-B396-059C20715D3A}">
      <dgm:prSet/>
      <dgm:spPr/>
      <dgm:t>
        <a:bodyPr/>
        <a:lstStyle/>
        <a:p>
          <a:endParaRPr lang="en-US"/>
        </a:p>
      </dgm:t>
    </dgm:pt>
    <dgm:pt modelId="{339D7598-B249-B74A-B7AE-C5D941159789}">
      <dgm:prSet phldrT="[Text]" custT="1"/>
      <dgm:spPr>
        <a:solidFill>
          <a:srgbClr val="002060"/>
        </a:solidFill>
      </dgm:spPr>
      <dgm:t>
        <a:bodyPr anchor="ctr"/>
        <a:lstStyle/>
        <a:p>
          <a:r>
            <a:rPr lang="en-US" sz="1200" b="1" dirty="0">
              <a:latin typeface="Garamond" panose="02020404030301010803" pitchFamily="18" charset="0"/>
            </a:rPr>
            <a:t>2022</a:t>
          </a:r>
        </a:p>
      </dgm:t>
    </dgm:pt>
    <dgm:pt modelId="{CE715B24-551B-3143-A1D2-2B18954293E2}" type="parTrans" cxnId="{D3121E1E-2D43-4345-B739-5812F68506E4}">
      <dgm:prSet/>
      <dgm:spPr/>
      <dgm:t>
        <a:bodyPr/>
        <a:lstStyle/>
        <a:p>
          <a:endParaRPr lang="en-US"/>
        </a:p>
      </dgm:t>
    </dgm:pt>
    <dgm:pt modelId="{6DA77E3D-40F8-1948-BCFA-FAA7B3630DF6}" type="sibTrans" cxnId="{D3121E1E-2D43-4345-B739-5812F68506E4}">
      <dgm:prSet/>
      <dgm:spPr/>
      <dgm:t>
        <a:bodyPr/>
        <a:lstStyle/>
        <a:p>
          <a:endParaRPr lang="en-US"/>
        </a:p>
      </dgm:t>
    </dgm:pt>
    <dgm:pt modelId="{8A34E282-7735-0740-831A-13ADCE3E7410}" type="pres">
      <dgm:prSet presAssocID="{53307CF2-376F-DB40-86F7-1CBDE9FB523D}" presName="Name0" presStyleCnt="0">
        <dgm:presLayoutVars>
          <dgm:dir/>
          <dgm:resizeHandles val="exact"/>
        </dgm:presLayoutVars>
      </dgm:prSet>
      <dgm:spPr/>
    </dgm:pt>
    <dgm:pt modelId="{2C4B5922-88ED-AE40-B259-131D390EC8FF}" type="pres">
      <dgm:prSet presAssocID="{2D3B4F0D-F382-1A4C-9F63-683AA17E778C}" presName="parTxOnly" presStyleLbl="node1" presStyleIdx="0" presStyleCnt="7">
        <dgm:presLayoutVars>
          <dgm:bulletEnabled val="1"/>
        </dgm:presLayoutVars>
      </dgm:prSet>
      <dgm:spPr/>
    </dgm:pt>
    <dgm:pt modelId="{4F5B43C3-E1E2-264A-B24F-157E37D7CD7B}" type="pres">
      <dgm:prSet presAssocID="{12355FCD-0361-2840-B438-CC6A8B10948D}" presName="parSpace" presStyleCnt="0"/>
      <dgm:spPr/>
    </dgm:pt>
    <dgm:pt modelId="{E822E1D7-1FCD-754C-AAF1-8D3FF9A3EC66}" type="pres">
      <dgm:prSet presAssocID="{263512E7-BE17-DB4F-9034-C2DF2F708E03}" presName="parTxOnly" presStyleLbl="node1" presStyleIdx="1" presStyleCnt="7">
        <dgm:presLayoutVars>
          <dgm:bulletEnabled val="1"/>
        </dgm:presLayoutVars>
      </dgm:prSet>
      <dgm:spPr/>
    </dgm:pt>
    <dgm:pt modelId="{5C2D8312-46B7-344B-BC21-DCA274465CE5}" type="pres">
      <dgm:prSet presAssocID="{EA3913B8-813D-4345-948F-3A492DF0CF84}" presName="parSpace" presStyleCnt="0"/>
      <dgm:spPr/>
    </dgm:pt>
    <dgm:pt modelId="{3E069C00-EAE4-1C47-BD61-A03FDDC7B88D}" type="pres">
      <dgm:prSet presAssocID="{F0759AC0-E204-6543-9780-C7D7FD07E3D1}" presName="parTxOnly" presStyleLbl="node1" presStyleIdx="2" presStyleCnt="7">
        <dgm:presLayoutVars>
          <dgm:bulletEnabled val="1"/>
        </dgm:presLayoutVars>
      </dgm:prSet>
      <dgm:spPr/>
    </dgm:pt>
    <dgm:pt modelId="{55C56F83-7309-2140-965E-7D17EB29F199}" type="pres">
      <dgm:prSet presAssocID="{06E0F233-A766-954F-AC51-B1C8070B606F}" presName="parSpace" presStyleCnt="0"/>
      <dgm:spPr/>
    </dgm:pt>
    <dgm:pt modelId="{7BDC9F04-5251-BD4A-9E47-81A1E91DA2F7}" type="pres">
      <dgm:prSet presAssocID="{D7A3ED33-15E4-D847-B685-79E0D91CEC92}" presName="parTxOnly" presStyleLbl="node1" presStyleIdx="3" presStyleCnt="7">
        <dgm:presLayoutVars>
          <dgm:bulletEnabled val="1"/>
        </dgm:presLayoutVars>
      </dgm:prSet>
      <dgm:spPr/>
    </dgm:pt>
    <dgm:pt modelId="{D860C0A7-0E14-D44C-8EC5-EF1B42BF44A0}" type="pres">
      <dgm:prSet presAssocID="{CC8F9F14-32D8-4049-89E3-F05A70B6DAF1}" presName="parSpace" presStyleCnt="0"/>
      <dgm:spPr/>
    </dgm:pt>
    <dgm:pt modelId="{9814BA92-EAE3-1E49-A59A-6A456F16DB3A}" type="pres">
      <dgm:prSet presAssocID="{EA971A46-AA55-AD41-993D-A1EE3D2C369B}" presName="parTxOnly" presStyleLbl="node1" presStyleIdx="4" presStyleCnt="7">
        <dgm:presLayoutVars>
          <dgm:bulletEnabled val="1"/>
        </dgm:presLayoutVars>
      </dgm:prSet>
      <dgm:spPr/>
    </dgm:pt>
    <dgm:pt modelId="{55381660-422E-D24E-85DA-F72B0B955159}" type="pres">
      <dgm:prSet presAssocID="{C3764909-41F4-B14A-A7D0-D6CFC401077B}" presName="parSpace" presStyleCnt="0"/>
      <dgm:spPr/>
    </dgm:pt>
    <dgm:pt modelId="{A480DB97-6C01-E34D-8706-6F63F3DB7D24}" type="pres">
      <dgm:prSet presAssocID="{FF29AB77-F86C-814C-9626-8100CAC87315}" presName="parTxOnly" presStyleLbl="node1" presStyleIdx="5" presStyleCnt="7">
        <dgm:presLayoutVars>
          <dgm:bulletEnabled val="1"/>
        </dgm:presLayoutVars>
      </dgm:prSet>
      <dgm:spPr/>
    </dgm:pt>
    <dgm:pt modelId="{CA9DBC93-762B-D34F-A77B-EB471220B874}" type="pres">
      <dgm:prSet presAssocID="{7BDA6F25-0B87-DC41-85E7-C92845E3F1D2}" presName="parSpace" presStyleCnt="0"/>
      <dgm:spPr/>
    </dgm:pt>
    <dgm:pt modelId="{595A5FB2-AFC5-DE4F-9728-0827503A6363}" type="pres">
      <dgm:prSet presAssocID="{339D7598-B249-B74A-B7AE-C5D941159789}" presName="parTxOnly" presStyleLbl="node1" presStyleIdx="6" presStyleCnt="7">
        <dgm:presLayoutVars>
          <dgm:bulletEnabled val="1"/>
        </dgm:presLayoutVars>
      </dgm:prSet>
      <dgm:spPr/>
    </dgm:pt>
  </dgm:ptLst>
  <dgm:cxnLst>
    <dgm:cxn modelId="{3EC6830C-906F-444A-8A6E-C7C5348CC9B8}" type="presOf" srcId="{EA971A46-AA55-AD41-993D-A1EE3D2C369B}" destId="{9814BA92-EAE3-1E49-A59A-6A456F16DB3A}" srcOrd="0" destOrd="0" presId="urn:microsoft.com/office/officeart/2005/8/layout/hChevron3"/>
    <dgm:cxn modelId="{D3121E1E-2D43-4345-B739-5812F68506E4}" srcId="{53307CF2-376F-DB40-86F7-1CBDE9FB523D}" destId="{339D7598-B249-B74A-B7AE-C5D941159789}" srcOrd="6" destOrd="0" parTransId="{CE715B24-551B-3143-A1D2-2B18954293E2}" sibTransId="{6DA77E3D-40F8-1948-BCFA-FAA7B3630DF6}"/>
    <dgm:cxn modelId="{AF922A29-BC8C-AB4B-95D5-71A45A0EE595}" type="presOf" srcId="{F0759AC0-E204-6543-9780-C7D7FD07E3D1}" destId="{3E069C00-EAE4-1C47-BD61-A03FDDC7B88D}" srcOrd="0" destOrd="0" presId="urn:microsoft.com/office/officeart/2005/8/layout/hChevron3"/>
    <dgm:cxn modelId="{BFD68347-D369-5748-84E8-94BFAFA5E2D0}" srcId="{53307CF2-376F-DB40-86F7-1CBDE9FB523D}" destId="{F0759AC0-E204-6543-9780-C7D7FD07E3D1}" srcOrd="2" destOrd="0" parTransId="{6AFE5EC5-9E73-9C49-AE7E-2C97A663E600}" sibTransId="{06E0F233-A766-954F-AC51-B1C8070B606F}"/>
    <dgm:cxn modelId="{273E2573-426F-9E48-945F-B188FA8B8232}" srcId="{53307CF2-376F-DB40-86F7-1CBDE9FB523D}" destId="{263512E7-BE17-DB4F-9034-C2DF2F708E03}" srcOrd="1" destOrd="0" parTransId="{3CD04B06-0366-414A-91ED-FB7AEC834F79}" sibTransId="{EA3913B8-813D-4345-948F-3A492DF0CF84}"/>
    <dgm:cxn modelId="{CC053177-DF76-5E49-B396-059C20715D3A}" srcId="{53307CF2-376F-DB40-86F7-1CBDE9FB523D}" destId="{FF29AB77-F86C-814C-9626-8100CAC87315}" srcOrd="5" destOrd="0" parTransId="{82D5361F-4996-F540-A9CB-64CBB09BE600}" sibTransId="{7BDA6F25-0B87-DC41-85E7-C92845E3F1D2}"/>
    <dgm:cxn modelId="{CFC32DA5-9C94-D44B-A5D1-7203161E8432}" srcId="{53307CF2-376F-DB40-86F7-1CBDE9FB523D}" destId="{2D3B4F0D-F382-1A4C-9F63-683AA17E778C}" srcOrd="0" destOrd="0" parTransId="{D7ECBEE2-B7F9-C345-8FBE-3DC485D95769}" sibTransId="{12355FCD-0361-2840-B438-CC6A8B10948D}"/>
    <dgm:cxn modelId="{B71B19C2-490F-3D43-BD1E-3B856819B245}" type="presOf" srcId="{263512E7-BE17-DB4F-9034-C2DF2F708E03}" destId="{E822E1D7-1FCD-754C-AAF1-8D3FF9A3EC66}" srcOrd="0" destOrd="0" presId="urn:microsoft.com/office/officeart/2005/8/layout/hChevron3"/>
    <dgm:cxn modelId="{74A5DDC3-C3EA-9E48-A618-C3DB57450922}" type="presOf" srcId="{339D7598-B249-B74A-B7AE-C5D941159789}" destId="{595A5FB2-AFC5-DE4F-9728-0827503A6363}" srcOrd="0" destOrd="0" presId="urn:microsoft.com/office/officeart/2005/8/layout/hChevron3"/>
    <dgm:cxn modelId="{58B0E2C3-9E2C-2140-9FDD-7B5425377B7A}" type="presOf" srcId="{FF29AB77-F86C-814C-9626-8100CAC87315}" destId="{A480DB97-6C01-E34D-8706-6F63F3DB7D24}" srcOrd="0" destOrd="0" presId="urn:microsoft.com/office/officeart/2005/8/layout/hChevron3"/>
    <dgm:cxn modelId="{591998C7-6E6C-3A43-A13C-68633D414D87}" type="presOf" srcId="{2D3B4F0D-F382-1A4C-9F63-683AA17E778C}" destId="{2C4B5922-88ED-AE40-B259-131D390EC8FF}" srcOrd="0" destOrd="0" presId="urn:microsoft.com/office/officeart/2005/8/layout/hChevron3"/>
    <dgm:cxn modelId="{D2D1ECC7-CBB0-0045-905E-F2FFD73C24DC}" srcId="{53307CF2-376F-DB40-86F7-1CBDE9FB523D}" destId="{D7A3ED33-15E4-D847-B685-79E0D91CEC92}" srcOrd="3" destOrd="0" parTransId="{9632B00C-EC15-9D48-9E29-C59C7F7F9553}" sibTransId="{CC8F9F14-32D8-4049-89E3-F05A70B6DAF1}"/>
    <dgm:cxn modelId="{07E61ED1-CD6C-CD48-8FA4-296F70E29A55}" srcId="{53307CF2-376F-DB40-86F7-1CBDE9FB523D}" destId="{EA971A46-AA55-AD41-993D-A1EE3D2C369B}" srcOrd="4" destOrd="0" parTransId="{D1C48F96-4EE4-4E47-B5DB-1C803D39F179}" sibTransId="{C3764909-41F4-B14A-A7D0-D6CFC401077B}"/>
    <dgm:cxn modelId="{D41E6AE1-B96E-1744-9240-7A20887E2EFD}" type="presOf" srcId="{D7A3ED33-15E4-D847-B685-79E0D91CEC92}" destId="{7BDC9F04-5251-BD4A-9E47-81A1E91DA2F7}" srcOrd="0" destOrd="0" presId="urn:microsoft.com/office/officeart/2005/8/layout/hChevron3"/>
    <dgm:cxn modelId="{0C50B1E3-904D-7542-96CE-8EC2EBC64F8F}" type="presOf" srcId="{53307CF2-376F-DB40-86F7-1CBDE9FB523D}" destId="{8A34E282-7735-0740-831A-13ADCE3E7410}" srcOrd="0" destOrd="0" presId="urn:microsoft.com/office/officeart/2005/8/layout/hChevron3"/>
    <dgm:cxn modelId="{E9D3A424-28D1-3C45-8560-415579B60E3B}" type="presParOf" srcId="{8A34E282-7735-0740-831A-13ADCE3E7410}" destId="{2C4B5922-88ED-AE40-B259-131D390EC8FF}" srcOrd="0" destOrd="0" presId="urn:microsoft.com/office/officeart/2005/8/layout/hChevron3"/>
    <dgm:cxn modelId="{02F86398-EB86-4548-B9B6-3A08FFBEEC9A}" type="presParOf" srcId="{8A34E282-7735-0740-831A-13ADCE3E7410}" destId="{4F5B43C3-E1E2-264A-B24F-157E37D7CD7B}" srcOrd="1" destOrd="0" presId="urn:microsoft.com/office/officeart/2005/8/layout/hChevron3"/>
    <dgm:cxn modelId="{38DA0A25-D0B7-264B-8CE3-40FAC587A266}" type="presParOf" srcId="{8A34E282-7735-0740-831A-13ADCE3E7410}" destId="{E822E1D7-1FCD-754C-AAF1-8D3FF9A3EC66}" srcOrd="2" destOrd="0" presId="urn:microsoft.com/office/officeart/2005/8/layout/hChevron3"/>
    <dgm:cxn modelId="{D76985B5-5E3E-F740-BD3D-5D3C7E08188D}" type="presParOf" srcId="{8A34E282-7735-0740-831A-13ADCE3E7410}" destId="{5C2D8312-46B7-344B-BC21-DCA274465CE5}" srcOrd="3" destOrd="0" presId="urn:microsoft.com/office/officeart/2005/8/layout/hChevron3"/>
    <dgm:cxn modelId="{BDE21A14-3591-3846-BF98-64F2D696474B}" type="presParOf" srcId="{8A34E282-7735-0740-831A-13ADCE3E7410}" destId="{3E069C00-EAE4-1C47-BD61-A03FDDC7B88D}" srcOrd="4" destOrd="0" presId="urn:microsoft.com/office/officeart/2005/8/layout/hChevron3"/>
    <dgm:cxn modelId="{B471F962-0F8E-544C-8B90-C47A1AE6639C}" type="presParOf" srcId="{8A34E282-7735-0740-831A-13ADCE3E7410}" destId="{55C56F83-7309-2140-965E-7D17EB29F199}" srcOrd="5" destOrd="0" presId="urn:microsoft.com/office/officeart/2005/8/layout/hChevron3"/>
    <dgm:cxn modelId="{CAB36456-FC9E-CB45-8C0D-DFE310C121E8}" type="presParOf" srcId="{8A34E282-7735-0740-831A-13ADCE3E7410}" destId="{7BDC9F04-5251-BD4A-9E47-81A1E91DA2F7}" srcOrd="6" destOrd="0" presId="urn:microsoft.com/office/officeart/2005/8/layout/hChevron3"/>
    <dgm:cxn modelId="{EFFAEE1C-D821-3947-9BF4-55390D2B4873}" type="presParOf" srcId="{8A34E282-7735-0740-831A-13ADCE3E7410}" destId="{D860C0A7-0E14-D44C-8EC5-EF1B42BF44A0}" srcOrd="7" destOrd="0" presId="urn:microsoft.com/office/officeart/2005/8/layout/hChevron3"/>
    <dgm:cxn modelId="{72526FB6-D00E-7644-9541-03CE7C1E5084}" type="presParOf" srcId="{8A34E282-7735-0740-831A-13ADCE3E7410}" destId="{9814BA92-EAE3-1E49-A59A-6A456F16DB3A}" srcOrd="8" destOrd="0" presId="urn:microsoft.com/office/officeart/2005/8/layout/hChevron3"/>
    <dgm:cxn modelId="{FD39ADB7-CC51-1449-8DCF-4A4FA33860E6}" type="presParOf" srcId="{8A34E282-7735-0740-831A-13ADCE3E7410}" destId="{55381660-422E-D24E-85DA-F72B0B955159}" srcOrd="9" destOrd="0" presId="urn:microsoft.com/office/officeart/2005/8/layout/hChevron3"/>
    <dgm:cxn modelId="{7D6CC79A-E29E-CC41-ACEB-3665F186D691}" type="presParOf" srcId="{8A34E282-7735-0740-831A-13ADCE3E7410}" destId="{A480DB97-6C01-E34D-8706-6F63F3DB7D24}" srcOrd="10" destOrd="0" presId="urn:microsoft.com/office/officeart/2005/8/layout/hChevron3"/>
    <dgm:cxn modelId="{DCACD1A6-6BAD-2D40-89C4-E4867FCEFCED}" type="presParOf" srcId="{8A34E282-7735-0740-831A-13ADCE3E7410}" destId="{CA9DBC93-762B-D34F-A77B-EB471220B874}" srcOrd="11" destOrd="0" presId="urn:microsoft.com/office/officeart/2005/8/layout/hChevron3"/>
    <dgm:cxn modelId="{C2C099AC-1646-764B-86A5-5CA36F66678F}" type="presParOf" srcId="{8A34E282-7735-0740-831A-13ADCE3E7410}" destId="{595A5FB2-AFC5-DE4F-9728-0827503A6363}"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07CF2-376F-DB40-86F7-1CBDE9FB523D}" type="doc">
      <dgm:prSet loTypeId="urn:microsoft.com/office/officeart/2005/8/layout/hChevron3" loCatId="" qsTypeId="urn:microsoft.com/office/officeart/2005/8/quickstyle/simple1" qsCatId="simple" csTypeId="urn:microsoft.com/office/officeart/2005/8/colors/accent1_2" csCatId="accent1" phldr="1"/>
      <dgm:spPr/>
    </dgm:pt>
    <dgm:pt modelId="{2D3B4F0D-F382-1A4C-9F63-683AA17E778C}">
      <dgm:prSet phldrT="[Text]" custT="1"/>
      <dgm:spPr>
        <a:solidFill>
          <a:schemeClr val="tx1">
            <a:lumMod val="50000"/>
            <a:lumOff val="50000"/>
          </a:schemeClr>
        </a:solidFill>
      </dgm:spPr>
      <dgm:t>
        <a:bodyPr anchor="ctr"/>
        <a:lstStyle/>
        <a:p>
          <a:r>
            <a:rPr lang="en-US" sz="1200" b="1" dirty="0">
              <a:latin typeface="Garamond" panose="02020404030301010803" pitchFamily="18" charset="0"/>
            </a:rPr>
            <a:t>2016</a:t>
          </a:r>
        </a:p>
      </dgm:t>
    </dgm:pt>
    <dgm:pt modelId="{D7ECBEE2-B7F9-C345-8FBE-3DC485D95769}" type="parTrans" cxnId="{CFC32DA5-9C94-D44B-A5D1-7203161E8432}">
      <dgm:prSet/>
      <dgm:spPr/>
      <dgm:t>
        <a:bodyPr/>
        <a:lstStyle/>
        <a:p>
          <a:endParaRPr lang="en-US"/>
        </a:p>
      </dgm:t>
    </dgm:pt>
    <dgm:pt modelId="{12355FCD-0361-2840-B438-CC6A8B10948D}" type="sibTrans" cxnId="{CFC32DA5-9C94-D44B-A5D1-7203161E8432}">
      <dgm:prSet/>
      <dgm:spPr/>
      <dgm:t>
        <a:bodyPr/>
        <a:lstStyle/>
        <a:p>
          <a:endParaRPr lang="en-US"/>
        </a:p>
      </dgm:t>
    </dgm:pt>
    <dgm:pt modelId="{263512E7-BE17-DB4F-9034-C2DF2F708E03}">
      <dgm:prSet phldrT="[Text]" custT="1"/>
      <dgm:spPr>
        <a:solidFill>
          <a:srgbClr val="00B050"/>
        </a:solidFill>
      </dgm:spPr>
      <dgm:t>
        <a:bodyPr anchor="ctr"/>
        <a:lstStyle/>
        <a:p>
          <a:r>
            <a:rPr lang="en-US" sz="1200" b="1" dirty="0">
              <a:latin typeface="Garamond" panose="02020404030301010803" pitchFamily="18" charset="0"/>
            </a:rPr>
            <a:t>2017</a:t>
          </a:r>
        </a:p>
      </dgm:t>
    </dgm:pt>
    <dgm:pt modelId="{3CD04B06-0366-414A-91ED-FB7AEC834F79}" type="parTrans" cxnId="{273E2573-426F-9E48-945F-B188FA8B8232}">
      <dgm:prSet/>
      <dgm:spPr/>
      <dgm:t>
        <a:bodyPr/>
        <a:lstStyle/>
        <a:p>
          <a:endParaRPr lang="en-US"/>
        </a:p>
      </dgm:t>
    </dgm:pt>
    <dgm:pt modelId="{EA3913B8-813D-4345-948F-3A492DF0CF84}" type="sibTrans" cxnId="{273E2573-426F-9E48-945F-B188FA8B8232}">
      <dgm:prSet/>
      <dgm:spPr/>
      <dgm:t>
        <a:bodyPr/>
        <a:lstStyle/>
        <a:p>
          <a:endParaRPr lang="en-US"/>
        </a:p>
      </dgm:t>
    </dgm:pt>
    <dgm:pt modelId="{F0759AC0-E204-6543-9780-C7D7FD07E3D1}">
      <dgm:prSet phldrT="[Text]" custT="1"/>
      <dgm:spPr>
        <a:solidFill>
          <a:srgbClr val="00B050"/>
        </a:solidFill>
      </dgm:spPr>
      <dgm:t>
        <a:bodyPr anchor="ctr"/>
        <a:lstStyle/>
        <a:p>
          <a:r>
            <a:rPr lang="en-US" sz="1200" b="1" dirty="0">
              <a:latin typeface="Garamond" panose="02020404030301010803" pitchFamily="18" charset="0"/>
            </a:rPr>
            <a:t>2018</a:t>
          </a:r>
        </a:p>
      </dgm:t>
    </dgm:pt>
    <dgm:pt modelId="{6AFE5EC5-9E73-9C49-AE7E-2C97A663E600}" type="parTrans" cxnId="{BFD68347-D369-5748-84E8-94BFAFA5E2D0}">
      <dgm:prSet/>
      <dgm:spPr/>
      <dgm:t>
        <a:bodyPr/>
        <a:lstStyle/>
        <a:p>
          <a:endParaRPr lang="en-US"/>
        </a:p>
      </dgm:t>
    </dgm:pt>
    <dgm:pt modelId="{06E0F233-A766-954F-AC51-B1C8070B606F}" type="sibTrans" cxnId="{BFD68347-D369-5748-84E8-94BFAFA5E2D0}">
      <dgm:prSet/>
      <dgm:spPr/>
      <dgm:t>
        <a:bodyPr/>
        <a:lstStyle/>
        <a:p>
          <a:endParaRPr lang="en-US"/>
        </a:p>
      </dgm:t>
    </dgm:pt>
    <dgm:pt modelId="{D7A3ED33-15E4-D847-B685-79E0D91CEC92}">
      <dgm:prSet phldrT="[Text]" custT="1"/>
      <dgm:spPr>
        <a:solidFill>
          <a:srgbClr val="00B050"/>
        </a:solidFill>
      </dgm:spPr>
      <dgm:t>
        <a:bodyPr anchor="ctr"/>
        <a:lstStyle/>
        <a:p>
          <a:r>
            <a:rPr lang="en-US" sz="1200" b="1" dirty="0">
              <a:latin typeface="Garamond" panose="02020404030301010803" pitchFamily="18" charset="0"/>
            </a:rPr>
            <a:t>2019</a:t>
          </a:r>
        </a:p>
      </dgm:t>
    </dgm:pt>
    <dgm:pt modelId="{9632B00C-EC15-9D48-9E29-C59C7F7F9553}" type="parTrans" cxnId="{D2D1ECC7-CBB0-0045-905E-F2FFD73C24DC}">
      <dgm:prSet/>
      <dgm:spPr/>
      <dgm:t>
        <a:bodyPr/>
        <a:lstStyle/>
        <a:p>
          <a:endParaRPr lang="en-US"/>
        </a:p>
      </dgm:t>
    </dgm:pt>
    <dgm:pt modelId="{CC8F9F14-32D8-4049-89E3-F05A70B6DAF1}" type="sibTrans" cxnId="{D2D1ECC7-CBB0-0045-905E-F2FFD73C24DC}">
      <dgm:prSet/>
      <dgm:spPr/>
      <dgm:t>
        <a:bodyPr/>
        <a:lstStyle/>
        <a:p>
          <a:endParaRPr lang="en-US"/>
        </a:p>
      </dgm:t>
    </dgm:pt>
    <dgm:pt modelId="{EA971A46-AA55-AD41-993D-A1EE3D2C369B}">
      <dgm:prSet phldrT="[Text]" custT="1"/>
      <dgm:spPr/>
      <dgm:t>
        <a:bodyPr anchor="ctr"/>
        <a:lstStyle/>
        <a:p>
          <a:r>
            <a:rPr lang="en-US" sz="1200" b="1" dirty="0">
              <a:latin typeface="Garamond" panose="02020404030301010803" pitchFamily="18" charset="0"/>
            </a:rPr>
            <a:t>2020</a:t>
          </a:r>
        </a:p>
      </dgm:t>
    </dgm:pt>
    <dgm:pt modelId="{D1C48F96-4EE4-4E47-B5DB-1C803D39F179}" type="parTrans" cxnId="{07E61ED1-CD6C-CD48-8FA4-296F70E29A55}">
      <dgm:prSet/>
      <dgm:spPr/>
      <dgm:t>
        <a:bodyPr/>
        <a:lstStyle/>
        <a:p>
          <a:endParaRPr lang="en-US"/>
        </a:p>
      </dgm:t>
    </dgm:pt>
    <dgm:pt modelId="{C3764909-41F4-B14A-A7D0-D6CFC401077B}" type="sibTrans" cxnId="{07E61ED1-CD6C-CD48-8FA4-296F70E29A55}">
      <dgm:prSet/>
      <dgm:spPr/>
      <dgm:t>
        <a:bodyPr/>
        <a:lstStyle/>
        <a:p>
          <a:endParaRPr lang="en-US"/>
        </a:p>
      </dgm:t>
    </dgm:pt>
    <dgm:pt modelId="{FF29AB77-F86C-814C-9626-8100CAC87315}">
      <dgm:prSet phldrT="[Text]" custT="1"/>
      <dgm:spPr>
        <a:solidFill>
          <a:srgbClr val="002060"/>
        </a:solidFill>
      </dgm:spPr>
      <dgm:t>
        <a:bodyPr anchor="ctr"/>
        <a:lstStyle/>
        <a:p>
          <a:r>
            <a:rPr lang="en-US" sz="1200" b="1" dirty="0">
              <a:latin typeface="Garamond" panose="02020404030301010803" pitchFamily="18" charset="0"/>
            </a:rPr>
            <a:t>2021</a:t>
          </a:r>
        </a:p>
      </dgm:t>
    </dgm:pt>
    <dgm:pt modelId="{82D5361F-4996-F540-A9CB-64CBB09BE600}" type="parTrans" cxnId="{CC053177-DF76-5E49-B396-059C20715D3A}">
      <dgm:prSet/>
      <dgm:spPr/>
      <dgm:t>
        <a:bodyPr/>
        <a:lstStyle/>
        <a:p>
          <a:endParaRPr lang="en-US"/>
        </a:p>
      </dgm:t>
    </dgm:pt>
    <dgm:pt modelId="{7BDA6F25-0B87-DC41-85E7-C92845E3F1D2}" type="sibTrans" cxnId="{CC053177-DF76-5E49-B396-059C20715D3A}">
      <dgm:prSet/>
      <dgm:spPr/>
      <dgm:t>
        <a:bodyPr/>
        <a:lstStyle/>
        <a:p>
          <a:endParaRPr lang="en-US"/>
        </a:p>
      </dgm:t>
    </dgm:pt>
    <dgm:pt modelId="{339D7598-B249-B74A-B7AE-C5D941159789}">
      <dgm:prSet phldrT="[Text]" custT="1"/>
      <dgm:spPr>
        <a:solidFill>
          <a:srgbClr val="002060"/>
        </a:solidFill>
      </dgm:spPr>
      <dgm:t>
        <a:bodyPr anchor="ctr"/>
        <a:lstStyle/>
        <a:p>
          <a:r>
            <a:rPr lang="en-US" sz="1200" b="1" dirty="0">
              <a:latin typeface="Garamond" panose="02020404030301010803" pitchFamily="18" charset="0"/>
            </a:rPr>
            <a:t>2022</a:t>
          </a:r>
        </a:p>
      </dgm:t>
    </dgm:pt>
    <dgm:pt modelId="{CE715B24-551B-3143-A1D2-2B18954293E2}" type="parTrans" cxnId="{D3121E1E-2D43-4345-B739-5812F68506E4}">
      <dgm:prSet/>
      <dgm:spPr/>
      <dgm:t>
        <a:bodyPr/>
        <a:lstStyle/>
        <a:p>
          <a:endParaRPr lang="en-US"/>
        </a:p>
      </dgm:t>
    </dgm:pt>
    <dgm:pt modelId="{6DA77E3D-40F8-1948-BCFA-FAA7B3630DF6}" type="sibTrans" cxnId="{D3121E1E-2D43-4345-B739-5812F68506E4}">
      <dgm:prSet/>
      <dgm:spPr/>
      <dgm:t>
        <a:bodyPr/>
        <a:lstStyle/>
        <a:p>
          <a:endParaRPr lang="en-US"/>
        </a:p>
      </dgm:t>
    </dgm:pt>
    <dgm:pt modelId="{8A34E282-7735-0740-831A-13ADCE3E7410}" type="pres">
      <dgm:prSet presAssocID="{53307CF2-376F-DB40-86F7-1CBDE9FB523D}" presName="Name0" presStyleCnt="0">
        <dgm:presLayoutVars>
          <dgm:dir/>
          <dgm:resizeHandles val="exact"/>
        </dgm:presLayoutVars>
      </dgm:prSet>
      <dgm:spPr/>
    </dgm:pt>
    <dgm:pt modelId="{2C4B5922-88ED-AE40-B259-131D390EC8FF}" type="pres">
      <dgm:prSet presAssocID="{2D3B4F0D-F382-1A4C-9F63-683AA17E778C}" presName="parTxOnly" presStyleLbl="node1" presStyleIdx="0" presStyleCnt="7">
        <dgm:presLayoutVars>
          <dgm:bulletEnabled val="1"/>
        </dgm:presLayoutVars>
      </dgm:prSet>
      <dgm:spPr/>
    </dgm:pt>
    <dgm:pt modelId="{4F5B43C3-E1E2-264A-B24F-157E37D7CD7B}" type="pres">
      <dgm:prSet presAssocID="{12355FCD-0361-2840-B438-CC6A8B10948D}" presName="parSpace" presStyleCnt="0"/>
      <dgm:spPr/>
    </dgm:pt>
    <dgm:pt modelId="{E822E1D7-1FCD-754C-AAF1-8D3FF9A3EC66}" type="pres">
      <dgm:prSet presAssocID="{263512E7-BE17-DB4F-9034-C2DF2F708E03}" presName="parTxOnly" presStyleLbl="node1" presStyleIdx="1" presStyleCnt="7">
        <dgm:presLayoutVars>
          <dgm:bulletEnabled val="1"/>
        </dgm:presLayoutVars>
      </dgm:prSet>
      <dgm:spPr/>
    </dgm:pt>
    <dgm:pt modelId="{5C2D8312-46B7-344B-BC21-DCA274465CE5}" type="pres">
      <dgm:prSet presAssocID="{EA3913B8-813D-4345-948F-3A492DF0CF84}" presName="parSpace" presStyleCnt="0"/>
      <dgm:spPr/>
    </dgm:pt>
    <dgm:pt modelId="{3E069C00-EAE4-1C47-BD61-A03FDDC7B88D}" type="pres">
      <dgm:prSet presAssocID="{F0759AC0-E204-6543-9780-C7D7FD07E3D1}" presName="parTxOnly" presStyleLbl="node1" presStyleIdx="2" presStyleCnt="7">
        <dgm:presLayoutVars>
          <dgm:bulletEnabled val="1"/>
        </dgm:presLayoutVars>
      </dgm:prSet>
      <dgm:spPr/>
    </dgm:pt>
    <dgm:pt modelId="{55C56F83-7309-2140-965E-7D17EB29F199}" type="pres">
      <dgm:prSet presAssocID="{06E0F233-A766-954F-AC51-B1C8070B606F}" presName="parSpace" presStyleCnt="0"/>
      <dgm:spPr/>
    </dgm:pt>
    <dgm:pt modelId="{7BDC9F04-5251-BD4A-9E47-81A1E91DA2F7}" type="pres">
      <dgm:prSet presAssocID="{D7A3ED33-15E4-D847-B685-79E0D91CEC92}" presName="parTxOnly" presStyleLbl="node1" presStyleIdx="3" presStyleCnt="7">
        <dgm:presLayoutVars>
          <dgm:bulletEnabled val="1"/>
        </dgm:presLayoutVars>
      </dgm:prSet>
      <dgm:spPr/>
    </dgm:pt>
    <dgm:pt modelId="{D860C0A7-0E14-D44C-8EC5-EF1B42BF44A0}" type="pres">
      <dgm:prSet presAssocID="{CC8F9F14-32D8-4049-89E3-F05A70B6DAF1}" presName="parSpace" presStyleCnt="0"/>
      <dgm:spPr/>
    </dgm:pt>
    <dgm:pt modelId="{9814BA92-EAE3-1E49-A59A-6A456F16DB3A}" type="pres">
      <dgm:prSet presAssocID="{EA971A46-AA55-AD41-993D-A1EE3D2C369B}" presName="parTxOnly" presStyleLbl="node1" presStyleIdx="4" presStyleCnt="7">
        <dgm:presLayoutVars>
          <dgm:bulletEnabled val="1"/>
        </dgm:presLayoutVars>
      </dgm:prSet>
      <dgm:spPr/>
    </dgm:pt>
    <dgm:pt modelId="{55381660-422E-D24E-85DA-F72B0B955159}" type="pres">
      <dgm:prSet presAssocID="{C3764909-41F4-B14A-A7D0-D6CFC401077B}" presName="parSpace" presStyleCnt="0"/>
      <dgm:spPr/>
    </dgm:pt>
    <dgm:pt modelId="{A480DB97-6C01-E34D-8706-6F63F3DB7D24}" type="pres">
      <dgm:prSet presAssocID="{FF29AB77-F86C-814C-9626-8100CAC87315}" presName="parTxOnly" presStyleLbl="node1" presStyleIdx="5" presStyleCnt="7">
        <dgm:presLayoutVars>
          <dgm:bulletEnabled val="1"/>
        </dgm:presLayoutVars>
      </dgm:prSet>
      <dgm:spPr/>
    </dgm:pt>
    <dgm:pt modelId="{CA9DBC93-762B-D34F-A77B-EB471220B874}" type="pres">
      <dgm:prSet presAssocID="{7BDA6F25-0B87-DC41-85E7-C92845E3F1D2}" presName="parSpace" presStyleCnt="0"/>
      <dgm:spPr/>
    </dgm:pt>
    <dgm:pt modelId="{595A5FB2-AFC5-DE4F-9728-0827503A6363}" type="pres">
      <dgm:prSet presAssocID="{339D7598-B249-B74A-B7AE-C5D941159789}" presName="parTxOnly" presStyleLbl="node1" presStyleIdx="6" presStyleCnt="7">
        <dgm:presLayoutVars>
          <dgm:bulletEnabled val="1"/>
        </dgm:presLayoutVars>
      </dgm:prSet>
      <dgm:spPr/>
    </dgm:pt>
  </dgm:ptLst>
  <dgm:cxnLst>
    <dgm:cxn modelId="{3EC6830C-906F-444A-8A6E-C7C5348CC9B8}" type="presOf" srcId="{EA971A46-AA55-AD41-993D-A1EE3D2C369B}" destId="{9814BA92-EAE3-1E49-A59A-6A456F16DB3A}" srcOrd="0" destOrd="0" presId="urn:microsoft.com/office/officeart/2005/8/layout/hChevron3"/>
    <dgm:cxn modelId="{D3121E1E-2D43-4345-B739-5812F68506E4}" srcId="{53307CF2-376F-DB40-86F7-1CBDE9FB523D}" destId="{339D7598-B249-B74A-B7AE-C5D941159789}" srcOrd="6" destOrd="0" parTransId="{CE715B24-551B-3143-A1D2-2B18954293E2}" sibTransId="{6DA77E3D-40F8-1948-BCFA-FAA7B3630DF6}"/>
    <dgm:cxn modelId="{AF922A29-BC8C-AB4B-95D5-71A45A0EE595}" type="presOf" srcId="{F0759AC0-E204-6543-9780-C7D7FD07E3D1}" destId="{3E069C00-EAE4-1C47-BD61-A03FDDC7B88D}" srcOrd="0" destOrd="0" presId="urn:microsoft.com/office/officeart/2005/8/layout/hChevron3"/>
    <dgm:cxn modelId="{BFD68347-D369-5748-84E8-94BFAFA5E2D0}" srcId="{53307CF2-376F-DB40-86F7-1CBDE9FB523D}" destId="{F0759AC0-E204-6543-9780-C7D7FD07E3D1}" srcOrd="2" destOrd="0" parTransId="{6AFE5EC5-9E73-9C49-AE7E-2C97A663E600}" sibTransId="{06E0F233-A766-954F-AC51-B1C8070B606F}"/>
    <dgm:cxn modelId="{273E2573-426F-9E48-945F-B188FA8B8232}" srcId="{53307CF2-376F-DB40-86F7-1CBDE9FB523D}" destId="{263512E7-BE17-DB4F-9034-C2DF2F708E03}" srcOrd="1" destOrd="0" parTransId="{3CD04B06-0366-414A-91ED-FB7AEC834F79}" sibTransId="{EA3913B8-813D-4345-948F-3A492DF0CF84}"/>
    <dgm:cxn modelId="{CC053177-DF76-5E49-B396-059C20715D3A}" srcId="{53307CF2-376F-DB40-86F7-1CBDE9FB523D}" destId="{FF29AB77-F86C-814C-9626-8100CAC87315}" srcOrd="5" destOrd="0" parTransId="{82D5361F-4996-F540-A9CB-64CBB09BE600}" sibTransId="{7BDA6F25-0B87-DC41-85E7-C92845E3F1D2}"/>
    <dgm:cxn modelId="{CFC32DA5-9C94-D44B-A5D1-7203161E8432}" srcId="{53307CF2-376F-DB40-86F7-1CBDE9FB523D}" destId="{2D3B4F0D-F382-1A4C-9F63-683AA17E778C}" srcOrd="0" destOrd="0" parTransId="{D7ECBEE2-B7F9-C345-8FBE-3DC485D95769}" sibTransId="{12355FCD-0361-2840-B438-CC6A8B10948D}"/>
    <dgm:cxn modelId="{B71B19C2-490F-3D43-BD1E-3B856819B245}" type="presOf" srcId="{263512E7-BE17-DB4F-9034-C2DF2F708E03}" destId="{E822E1D7-1FCD-754C-AAF1-8D3FF9A3EC66}" srcOrd="0" destOrd="0" presId="urn:microsoft.com/office/officeart/2005/8/layout/hChevron3"/>
    <dgm:cxn modelId="{74A5DDC3-C3EA-9E48-A618-C3DB57450922}" type="presOf" srcId="{339D7598-B249-B74A-B7AE-C5D941159789}" destId="{595A5FB2-AFC5-DE4F-9728-0827503A6363}" srcOrd="0" destOrd="0" presId="urn:microsoft.com/office/officeart/2005/8/layout/hChevron3"/>
    <dgm:cxn modelId="{58B0E2C3-9E2C-2140-9FDD-7B5425377B7A}" type="presOf" srcId="{FF29AB77-F86C-814C-9626-8100CAC87315}" destId="{A480DB97-6C01-E34D-8706-6F63F3DB7D24}" srcOrd="0" destOrd="0" presId="urn:microsoft.com/office/officeart/2005/8/layout/hChevron3"/>
    <dgm:cxn modelId="{591998C7-6E6C-3A43-A13C-68633D414D87}" type="presOf" srcId="{2D3B4F0D-F382-1A4C-9F63-683AA17E778C}" destId="{2C4B5922-88ED-AE40-B259-131D390EC8FF}" srcOrd="0" destOrd="0" presId="urn:microsoft.com/office/officeart/2005/8/layout/hChevron3"/>
    <dgm:cxn modelId="{D2D1ECC7-CBB0-0045-905E-F2FFD73C24DC}" srcId="{53307CF2-376F-DB40-86F7-1CBDE9FB523D}" destId="{D7A3ED33-15E4-D847-B685-79E0D91CEC92}" srcOrd="3" destOrd="0" parTransId="{9632B00C-EC15-9D48-9E29-C59C7F7F9553}" sibTransId="{CC8F9F14-32D8-4049-89E3-F05A70B6DAF1}"/>
    <dgm:cxn modelId="{07E61ED1-CD6C-CD48-8FA4-296F70E29A55}" srcId="{53307CF2-376F-DB40-86F7-1CBDE9FB523D}" destId="{EA971A46-AA55-AD41-993D-A1EE3D2C369B}" srcOrd="4" destOrd="0" parTransId="{D1C48F96-4EE4-4E47-B5DB-1C803D39F179}" sibTransId="{C3764909-41F4-B14A-A7D0-D6CFC401077B}"/>
    <dgm:cxn modelId="{D41E6AE1-B96E-1744-9240-7A20887E2EFD}" type="presOf" srcId="{D7A3ED33-15E4-D847-B685-79E0D91CEC92}" destId="{7BDC9F04-5251-BD4A-9E47-81A1E91DA2F7}" srcOrd="0" destOrd="0" presId="urn:microsoft.com/office/officeart/2005/8/layout/hChevron3"/>
    <dgm:cxn modelId="{0C50B1E3-904D-7542-96CE-8EC2EBC64F8F}" type="presOf" srcId="{53307CF2-376F-DB40-86F7-1CBDE9FB523D}" destId="{8A34E282-7735-0740-831A-13ADCE3E7410}" srcOrd="0" destOrd="0" presId="urn:microsoft.com/office/officeart/2005/8/layout/hChevron3"/>
    <dgm:cxn modelId="{E9D3A424-28D1-3C45-8560-415579B60E3B}" type="presParOf" srcId="{8A34E282-7735-0740-831A-13ADCE3E7410}" destId="{2C4B5922-88ED-AE40-B259-131D390EC8FF}" srcOrd="0" destOrd="0" presId="urn:microsoft.com/office/officeart/2005/8/layout/hChevron3"/>
    <dgm:cxn modelId="{02F86398-EB86-4548-B9B6-3A08FFBEEC9A}" type="presParOf" srcId="{8A34E282-7735-0740-831A-13ADCE3E7410}" destId="{4F5B43C3-E1E2-264A-B24F-157E37D7CD7B}" srcOrd="1" destOrd="0" presId="urn:microsoft.com/office/officeart/2005/8/layout/hChevron3"/>
    <dgm:cxn modelId="{38DA0A25-D0B7-264B-8CE3-40FAC587A266}" type="presParOf" srcId="{8A34E282-7735-0740-831A-13ADCE3E7410}" destId="{E822E1D7-1FCD-754C-AAF1-8D3FF9A3EC66}" srcOrd="2" destOrd="0" presId="urn:microsoft.com/office/officeart/2005/8/layout/hChevron3"/>
    <dgm:cxn modelId="{D76985B5-5E3E-F740-BD3D-5D3C7E08188D}" type="presParOf" srcId="{8A34E282-7735-0740-831A-13ADCE3E7410}" destId="{5C2D8312-46B7-344B-BC21-DCA274465CE5}" srcOrd="3" destOrd="0" presId="urn:microsoft.com/office/officeart/2005/8/layout/hChevron3"/>
    <dgm:cxn modelId="{BDE21A14-3591-3846-BF98-64F2D696474B}" type="presParOf" srcId="{8A34E282-7735-0740-831A-13ADCE3E7410}" destId="{3E069C00-EAE4-1C47-BD61-A03FDDC7B88D}" srcOrd="4" destOrd="0" presId="urn:microsoft.com/office/officeart/2005/8/layout/hChevron3"/>
    <dgm:cxn modelId="{B471F962-0F8E-544C-8B90-C47A1AE6639C}" type="presParOf" srcId="{8A34E282-7735-0740-831A-13ADCE3E7410}" destId="{55C56F83-7309-2140-965E-7D17EB29F199}" srcOrd="5" destOrd="0" presId="urn:microsoft.com/office/officeart/2005/8/layout/hChevron3"/>
    <dgm:cxn modelId="{CAB36456-FC9E-CB45-8C0D-DFE310C121E8}" type="presParOf" srcId="{8A34E282-7735-0740-831A-13ADCE3E7410}" destId="{7BDC9F04-5251-BD4A-9E47-81A1E91DA2F7}" srcOrd="6" destOrd="0" presId="urn:microsoft.com/office/officeart/2005/8/layout/hChevron3"/>
    <dgm:cxn modelId="{EFFAEE1C-D821-3947-9BF4-55390D2B4873}" type="presParOf" srcId="{8A34E282-7735-0740-831A-13ADCE3E7410}" destId="{D860C0A7-0E14-D44C-8EC5-EF1B42BF44A0}" srcOrd="7" destOrd="0" presId="urn:microsoft.com/office/officeart/2005/8/layout/hChevron3"/>
    <dgm:cxn modelId="{72526FB6-D00E-7644-9541-03CE7C1E5084}" type="presParOf" srcId="{8A34E282-7735-0740-831A-13ADCE3E7410}" destId="{9814BA92-EAE3-1E49-A59A-6A456F16DB3A}" srcOrd="8" destOrd="0" presId="urn:microsoft.com/office/officeart/2005/8/layout/hChevron3"/>
    <dgm:cxn modelId="{FD39ADB7-CC51-1449-8DCF-4A4FA33860E6}" type="presParOf" srcId="{8A34E282-7735-0740-831A-13ADCE3E7410}" destId="{55381660-422E-D24E-85DA-F72B0B955159}" srcOrd="9" destOrd="0" presId="urn:microsoft.com/office/officeart/2005/8/layout/hChevron3"/>
    <dgm:cxn modelId="{7D6CC79A-E29E-CC41-ACEB-3665F186D691}" type="presParOf" srcId="{8A34E282-7735-0740-831A-13ADCE3E7410}" destId="{A480DB97-6C01-E34D-8706-6F63F3DB7D24}" srcOrd="10" destOrd="0" presId="urn:microsoft.com/office/officeart/2005/8/layout/hChevron3"/>
    <dgm:cxn modelId="{DCACD1A6-6BAD-2D40-89C4-E4867FCEFCED}" type="presParOf" srcId="{8A34E282-7735-0740-831A-13ADCE3E7410}" destId="{CA9DBC93-762B-D34F-A77B-EB471220B874}" srcOrd="11" destOrd="0" presId="urn:microsoft.com/office/officeart/2005/8/layout/hChevron3"/>
    <dgm:cxn modelId="{C2C099AC-1646-764B-86A5-5CA36F66678F}" type="presParOf" srcId="{8A34E282-7735-0740-831A-13ADCE3E7410}" destId="{595A5FB2-AFC5-DE4F-9728-0827503A6363}" srcOrd="1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307CF2-376F-DB40-86F7-1CBDE9FB523D}" type="doc">
      <dgm:prSet loTypeId="urn:microsoft.com/office/officeart/2005/8/layout/hChevron3" loCatId="" qsTypeId="urn:microsoft.com/office/officeart/2005/8/quickstyle/simple1" qsCatId="simple" csTypeId="urn:microsoft.com/office/officeart/2005/8/colors/accent1_2" csCatId="accent1" phldr="1"/>
      <dgm:spPr/>
    </dgm:pt>
    <dgm:pt modelId="{2D3B4F0D-F382-1A4C-9F63-683AA17E778C}">
      <dgm:prSet phldrT="[Text]" custT="1"/>
      <dgm:spPr>
        <a:solidFill>
          <a:schemeClr val="tx1">
            <a:lumMod val="50000"/>
            <a:lumOff val="50000"/>
          </a:schemeClr>
        </a:solidFill>
      </dgm:spPr>
      <dgm:t>
        <a:bodyPr anchor="ctr"/>
        <a:lstStyle/>
        <a:p>
          <a:r>
            <a:rPr lang="en-US" sz="1200" b="1" dirty="0">
              <a:latin typeface="Garamond" panose="02020404030301010803" pitchFamily="18" charset="0"/>
            </a:rPr>
            <a:t>2016</a:t>
          </a:r>
        </a:p>
      </dgm:t>
    </dgm:pt>
    <dgm:pt modelId="{D7ECBEE2-B7F9-C345-8FBE-3DC485D95769}" type="parTrans" cxnId="{CFC32DA5-9C94-D44B-A5D1-7203161E8432}">
      <dgm:prSet/>
      <dgm:spPr/>
      <dgm:t>
        <a:bodyPr/>
        <a:lstStyle/>
        <a:p>
          <a:endParaRPr lang="en-US"/>
        </a:p>
      </dgm:t>
    </dgm:pt>
    <dgm:pt modelId="{12355FCD-0361-2840-B438-CC6A8B10948D}" type="sibTrans" cxnId="{CFC32DA5-9C94-D44B-A5D1-7203161E8432}">
      <dgm:prSet/>
      <dgm:spPr/>
      <dgm:t>
        <a:bodyPr/>
        <a:lstStyle/>
        <a:p>
          <a:endParaRPr lang="en-US"/>
        </a:p>
      </dgm:t>
    </dgm:pt>
    <dgm:pt modelId="{263512E7-BE17-DB4F-9034-C2DF2F708E03}">
      <dgm:prSet phldrT="[Text]" custT="1"/>
      <dgm:spPr>
        <a:solidFill>
          <a:srgbClr val="00B050"/>
        </a:solidFill>
      </dgm:spPr>
      <dgm:t>
        <a:bodyPr anchor="ctr"/>
        <a:lstStyle/>
        <a:p>
          <a:r>
            <a:rPr lang="en-US" sz="1200" b="1" dirty="0">
              <a:latin typeface="Garamond" panose="02020404030301010803" pitchFamily="18" charset="0"/>
            </a:rPr>
            <a:t>2017</a:t>
          </a:r>
        </a:p>
      </dgm:t>
    </dgm:pt>
    <dgm:pt modelId="{3CD04B06-0366-414A-91ED-FB7AEC834F79}" type="parTrans" cxnId="{273E2573-426F-9E48-945F-B188FA8B8232}">
      <dgm:prSet/>
      <dgm:spPr/>
      <dgm:t>
        <a:bodyPr/>
        <a:lstStyle/>
        <a:p>
          <a:endParaRPr lang="en-US"/>
        </a:p>
      </dgm:t>
    </dgm:pt>
    <dgm:pt modelId="{EA3913B8-813D-4345-948F-3A492DF0CF84}" type="sibTrans" cxnId="{273E2573-426F-9E48-945F-B188FA8B8232}">
      <dgm:prSet/>
      <dgm:spPr/>
      <dgm:t>
        <a:bodyPr/>
        <a:lstStyle/>
        <a:p>
          <a:endParaRPr lang="en-US"/>
        </a:p>
      </dgm:t>
    </dgm:pt>
    <dgm:pt modelId="{F0759AC0-E204-6543-9780-C7D7FD07E3D1}">
      <dgm:prSet phldrT="[Text]" custT="1"/>
      <dgm:spPr>
        <a:solidFill>
          <a:srgbClr val="00B050"/>
        </a:solidFill>
      </dgm:spPr>
      <dgm:t>
        <a:bodyPr anchor="ctr"/>
        <a:lstStyle/>
        <a:p>
          <a:r>
            <a:rPr lang="en-US" sz="1200" b="1" dirty="0">
              <a:latin typeface="Garamond" panose="02020404030301010803" pitchFamily="18" charset="0"/>
            </a:rPr>
            <a:t>2018</a:t>
          </a:r>
        </a:p>
      </dgm:t>
    </dgm:pt>
    <dgm:pt modelId="{6AFE5EC5-9E73-9C49-AE7E-2C97A663E600}" type="parTrans" cxnId="{BFD68347-D369-5748-84E8-94BFAFA5E2D0}">
      <dgm:prSet/>
      <dgm:spPr/>
      <dgm:t>
        <a:bodyPr/>
        <a:lstStyle/>
        <a:p>
          <a:endParaRPr lang="en-US"/>
        </a:p>
      </dgm:t>
    </dgm:pt>
    <dgm:pt modelId="{06E0F233-A766-954F-AC51-B1C8070B606F}" type="sibTrans" cxnId="{BFD68347-D369-5748-84E8-94BFAFA5E2D0}">
      <dgm:prSet/>
      <dgm:spPr/>
      <dgm:t>
        <a:bodyPr/>
        <a:lstStyle/>
        <a:p>
          <a:endParaRPr lang="en-US"/>
        </a:p>
      </dgm:t>
    </dgm:pt>
    <dgm:pt modelId="{D7A3ED33-15E4-D847-B685-79E0D91CEC92}">
      <dgm:prSet phldrT="[Text]" custT="1"/>
      <dgm:spPr/>
      <dgm:t>
        <a:bodyPr anchor="ctr"/>
        <a:lstStyle/>
        <a:p>
          <a:r>
            <a:rPr lang="en-US" sz="1200" b="1" dirty="0">
              <a:latin typeface="Garamond" panose="02020404030301010803" pitchFamily="18" charset="0"/>
            </a:rPr>
            <a:t>2019</a:t>
          </a:r>
        </a:p>
      </dgm:t>
    </dgm:pt>
    <dgm:pt modelId="{9632B00C-EC15-9D48-9E29-C59C7F7F9553}" type="parTrans" cxnId="{D2D1ECC7-CBB0-0045-905E-F2FFD73C24DC}">
      <dgm:prSet/>
      <dgm:spPr/>
      <dgm:t>
        <a:bodyPr/>
        <a:lstStyle/>
        <a:p>
          <a:endParaRPr lang="en-US"/>
        </a:p>
      </dgm:t>
    </dgm:pt>
    <dgm:pt modelId="{CC8F9F14-32D8-4049-89E3-F05A70B6DAF1}" type="sibTrans" cxnId="{D2D1ECC7-CBB0-0045-905E-F2FFD73C24DC}">
      <dgm:prSet/>
      <dgm:spPr/>
      <dgm:t>
        <a:bodyPr/>
        <a:lstStyle/>
        <a:p>
          <a:endParaRPr lang="en-US"/>
        </a:p>
      </dgm:t>
    </dgm:pt>
    <dgm:pt modelId="{EA971A46-AA55-AD41-993D-A1EE3D2C369B}">
      <dgm:prSet phldrT="[Text]" custT="1"/>
      <dgm:spPr>
        <a:solidFill>
          <a:srgbClr val="002060"/>
        </a:solidFill>
      </dgm:spPr>
      <dgm:t>
        <a:bodyPr anchor="ctr"/>
        <a:lstStyle/>
        <a:p>
          <a:r>
            <a:rPr lang="en-US" sz="1200" b="1" dirty="0">
              <a:latin typeface="Garamond" panose="02020404030301010803" pitchFamily="18" charset="0"/>
            </a:rPr>
            <a:t>2020</a:t>
          </a:r>
        </a:p>
      </dgm:t>
    </dgm:pt>
    <dgm:pt modelId="{D1C48F96-4EE4-4E47-B5DB-1C803D39F179}" type="parTrans" cxnId="{07E61ED1-CD6C-CD48-8FA4-296F70E29A55}">
      <dgm:prSet/>
      <dgm:spPr/>
      <dgm:t>
        <a:bodyPr/>
        <a:lstStyle/>
        <a:p>
          <a:endParaRPr lang="en-US"/>
        </a:p>
      </dgm:t>
    </dgm:pt>
    <dgm:pt modelId="{C3764909-41F4-B14A-A7D0-D6CFC401077B}" type="sibTrans" cxnId="{07E61ED1-CD6C-CD48-8FA4-296F70E29A55}">
      <dgm:prSet/>
      <dgm:spPr/>
      <dgm:t>
        <a:bodyPr/>
        <a:lstStyle/>
        <a:p>
          <a:endParaRPr lang="en-US"/>
        </a:p>
      </dgm:t>
    </dgm:pt>
    <dgm:pt modelId="{FF29AB77-F86C-814C-9626-8100CAC87315}">
      <dgm:prSet phldrT="[Text]" custT="1"/>
      <dgm:spPr>
        <a:solidFill>
          <a:srgbClr val="002060"/>
        </a:solidFill>
      </dgm:spPr>
      <dgm:t>
        <a:bodyPr anchor="ctr"/>
        <a:lstStyle/>
        <a:p>
          <a:r>
            <a:rPr lang="en-US" sz="1200" b="1" dirty="0">
              <a:latin typeface="Garamond" panose="02020404030301010803" pitchFamily="18" charset="0"/>
            </a:rPr>
            <a:t>2021</a:t>
          </a:r>
        </a:p>
      </dgm:t>
    </dgm:pt>
    <dgm:pt modelId="{82D5361F-4996-F540-A9CB-64CBB09BE600}" type="parTrans" cxnId="{CC053177-DF76-5E49-B396-059C20715D3A}">
      <dgm:prSet/>
      <dgm:spPr/>
      <dgm:t>
        <a:bodyPr/>
        <a:lstStyle/>
        <a:p>
          <a:endParaRPr lang="en-US"/>
        </a:p>
      </dgm:t>
    </dgm:pt>
    <dgm:pt modelId="{7BDA6F25-0B87-DC41-85E7-C92845E3F1D2}" type="sibTrans" cxnId="{CC053177-DF76-5E49-B396-059C20715D3A}">
      <dgm:prSet/>
      <dgm:spPr/>
      <dgm:t>
        <a:bodyPr/>
        <a:lstStyle/>
        <a:p>
          <a:endParaRPr lang="en-US"/>
        </a:p>
      </dgm:t>
    </dgm:pt>
    <dgm:pt modelId="{339D7598-B249-B74A-B7AE-C5D941159789}">
      <dgm:prSet phldrT="[Text]" custT="1"/>
      <dgm:spPr>
        <a:solidFill>
          <a:srgbClr val="002060"/>
        </a:solidFill>
      </dgm:spPr>
      <dgm:t>
        <a:bodyPr anchor="ctr"/>
        <a:lstStyle/>
        <a:p>
          <a:r>
            <a:rPr lang="en-US" sz="1200" b="1" dirty="0">
              <a:latin typeface="Garamond" panose="02020404030301010803" pitchFamily="18" charset="0"/>
            </a:rPr>
            <a:t>2022</a:t>
          </a:r>
        </a:p>
      </dgm:t>
    </dgm:pt>
    <dgm:pt modelId="{CE715B24-551B-3143-A1D2-2B18954293E2}" type="parTrans" cxnId="{D3121E1E-2D43-4345-B739-5812F68506E4}">
      <dgm:prSet/>
      <dgm:spPr/>
      <dgm:t>
        <a:bodyPr/>
        <a:lstStyle/>
        <a:p>
          <a:endParaRPr lang="en-US"/>
        </a:p>
      </dgm:t>
    </dgm:pt>
    <dgm:pt modelId="{6DA77E3D-40F8-1948-BCFA-FAA7B3630DF6}" type="sibTrans" cxnId="{D3121E1E-2D43-4345-B739-5812F68506E4}">
      <dgm:prSet/>
      <dgm:spPr/>
      <dgm:t>
        <a:bodyPr/>
        <a:lstStyle/>
        <a:p>
          <a:endParaRPr lang="en-US"/>
        </a:p>
      </dgm:t>
    </dgm:pt>
    <dgm:pt modelId="{8A34E282-7735-0740-831A-13ADCE3E7410}" type="pres">
      <dgm:prSet presAssocID="{53307CF2-376F-DB40-86F7-1CBDE9FB523D}" presName="Name0" presStyleCnt="0">
        <dgm:presLayoutVars>
          <dgm:dir/>
          <dgm:resizeHandles val="exact"/>
        </dgm:presLayoutVars>
      </dgm:prSet>
      <dgm:spPr/>
    </dgm:pt>
    <dgm:pt modelId="{2C4B5922-88ED-AE40-B259-131D390EC8FF}" type="pres">
      <dgm:prSet presAssocID="{2D3B4F0D-F382-1A4C-9F63-683AA17E778C}" presName="parTxOnly" presStyleLbl="node1" presStyleIdx="0" presStyleCnt="7">
        <dgm:presLayoutVars>
          <dgm:bulletEnabled val="1"/>
        </dgm:presLayoutVars>
      </dgm:prSet>
      <dgm:spPr/>
    </dgm:pt>
    <dgm:pt modelId="{4F5B43C3-E1E2-264A-B24F-157E37D7CD7B}" type="pres">
      <dgm:prSet presAssocID="{12355FCD-0361-2840-B438-CC6A8B10948D}" presName="parSpace" presStyleCnt="0"/>
      <dgm:spPr/>
    </dgm:pt>
    <dgm:pt modelId="{E822E1D7-1FCD-754C-AAF1-8D3FF9A3EC66}" type="pres">
      <dgm:prSet presAssocID="{263512E7-BE17-DB4F-9034-C2DF2F708E03}" presName="parTxOnly" presStyleLbl="node1" presStyleIdx="1" presStyleCnt="7">
        <dgm:presLayoutVars>
          <dgm:bulletEnabled val="1"/>
        </dgm:presLayoutVars>
      </dgm:prSet>
      <dgm:spPr/>
    </dgm:pt>
    <dgm:pt modelId="{5C2D8312-46B7-344B-BC21-DCA274465CE5}" type="pres">
      <dgm:prSet presAssocID="{EA3913B8-813D-4345-948F-3A492DF0CF84}" presName="parSpace" presStyleCnt="0"/>
      <dgm:spPr/>
    </dgm:pt>
    <dgm:pt modelId="{3E069C00-EAE4-1C47-BD61-A03FDDC7B88D}" type="pres">
      <dgm:prSet presAssocID="{F0759AC0-E204-6543-9780-C7D7FD07E3D1}" presName="parTxOnly" presStyleLbl="node1" presStyleIdx="2" presStyleCnt="7">
        <dgm:presLayoutVars>
          <dgm:bulletEnabled val="1"/>
        </dgm:presLayoutVars>
      </dgm:prSet>
      <dgm:spPr/>
    </dgm:pt>
    <dgm:pt modelId="{55C56F83-7309-2140-965E-7D17EB29F199}" type="pres">
      <dgm:prSet presAssocID="{06E0F233-A766-954F-AC51-B1C8070B606F}" presName="parSpace" presStyleCnt="0"/>
      <dgm:spPr/>
    </dgm:pt>
    <dgm:pt modelId="{7BDC9F04-5251-BD4A-9E47-81A1E91DA2F7}" type="pres">
      <dgm:prSet presAssocID="{D7A3ED33-15E4-D847-B685-79E0D91CEC92}" presName="parTxOnly" presStyleLbl="node1" presStyleIdx="3" presStyleCnt="7">
        <dgm:presLayoutVars>
          <dgm:bulletEnabled val="1"/>
        </dgm:presLayoutVars>
      </dgm:prSet>
      <dgm:spPr/>
    </dgm:pt>
    <dgm:pt modelId="{D860C0A7-0E14-D44C-8EC5-EF1B42BF44A0}" type="pres">
      <dgm:prSet presAssocID="{CC8F9F14-32D8-4049-89E3-F05A70B6DAF1}" presName="parSpace" presStyleCnt="0"/>
      <dgm:spPr/>
    </dgm:pt>
    <dgm:pt modelId="{9814BA92-EAE3-1E49-A59A-6A456F16DB3A}" type="pres">
      <dgm:prSet presAssocID="{EA971A46-AA55-AD41-993D-A1EE3D2C369B}" presName="parTxOnly" presStyleLbl="node1" presStyleIdx="4" presStyleCnt="7">
        <dgm:presLayoutVars>
          <dgm:bulletEnabled val="1"/>
        </dgm:presLayoutVars>
      </dgm:prSet>
      <dgm:spPr/>
    </dgm:pt>
    <dgm:pt modelId="{55381660-422E-D24E-85DA-F72B0B955159}" type="pres">
      <dgm:prSet presAssocID="{C3764909-41F4-B14A-A7D0-D6CFC401077B}" presName="parSpace" presStyleCnt="0"/>
      <dgm:spPr/>
    </dgm:pt>
    <dgm:pt modelId="{A480DB97-6C01-E34D-8706-6F63F3DB7D24}" type="pres">
      <dgm:prSet presAssocID="{FF29AB77-F86C-814C-9626-8100CAC87315}" presName="parTxOnly" presStyleLbl="node1" presStyleIdx="5" presStyleCnt="7">
        <dgm:presLayoutVars>
          <dgm:bulletEnabled val="1"/>
        </dgm:presLayoutVars>
      </dgm:prSet>
      <dgm:spPr/>
    </dgm:pt>
    <dgm:pt modelId="{CA9DBC93-762B-D34F-A77B-EB471220B874}" type="pres">
      <dgm:prSet presAssocID="{7BDA6F25-0B87-DC41-85E7-C92845E3F1D2}" presName="parSpace" presStyleCnt="0"/>
      <dgm:spPr/>
    </dgm:pt>
    <dgm:pt modelId="{595A5FB2-AFC5-DE4F-9728-0827503A6363}" type="pres">
      <dgm:prSet presAssocID="{339D7598-B249-B74A-B7AE-C5D941159789}" presName="parTxOnly" presStyleLbl="node1" presStyleIdx="6" presStyleCnt="7">
        <dgm:presLayoutVars>
          <dgm:bulletEnabled val="1"/>
        </dgm:presLayoutVars>
      </dgm:prSet>
      <dgm:spPr/>
    </dgm:pt>
  </dgm:ptLst>
  <dgm:cxnLst>
    <dgm:cxn modelId="{3EC6830C-906F-444A-8A6E-C7C5348CC9B8}" type="presOf" srcId="{EA971A46-AA55-AD41-993D-A1EE3D2C369B}" destId="{9814BA92-EAE3-1E49-A59A-6A456F16DB3A}" srcOrd="0" destOrd="0" presId="urn:microsoft.com/office/officeart/2005/8/layout/hChevron3"/>
    <dgm:cxn modelId="{D3121E1E-2D43-4345-B739-5812F68506E4}" srcId="{53307CF2-376F-DB40-86F7-1CBDE9FB523D}" destId="{339D7598-B249-B74A-B7AE-C5D941159789}" srcOrd="6" destOrd="0" parTransId="{CE715B24-551B-3143-A1D2-2B18954293E2}" sibTransId="{6DA77E3D-40F8-1948-BCFA-FAA7B3630DF6}"/>
    <dgm:cxn modelId="{AF922A29-BC8C-AB4B-95D5-71A45A0EE595}" type="presOf" srcId="{F0759AC0-E204-6543-9780-C7D7FD07E3D1}" destId="{3E069C00-EAE4-1C47-BD61-A03FDDC7B88D}" srcOrd="0" destOrd="0" presId="urn:microsoft.com/office/officeart/2005/8/layout/hChevron3"/>
    <dgm:cxn modelId="{BFD68347-D369-5748-84E8-94BFAFA5E2D0}" srcId="{53307CF2-376F-DB40-86F7-1CBDE9FB523D}" destId="{F0759AC0-E204-6543-9780-C7D7FD07E3D1}" srcOrd="2" destOrd="0" parTransId="{6AFE5EC5-9E73-9C49-AE7E-2C97A663E600}" sibTransId="{06E0F233-A766-954F-AC51-B1C8070B606F}"/>
    <dgm:cxn modelId="{273E2573-426F-9E48-945F-B188FA8B8232}" srcId="{53307CF2-376F-DB40-86F7-1CBDE9FB523D}" destId="{263512E7-BE17-DB4F-9034-C2DF2F708E03}" srcOrd="1" destOrd="0" parTransId="{3CD04B06-0366-414A-91ED-FB7AEC834F79}" sibTransId="{EA3913B8-813D-4345-948F-3A492DF0CF84}"/>
    <dgm:cxn modelId="{CC053177-DF76-5E49-B396-059C20715D3A}" srcId="{53307CF2-376F-DB40-86F7-1CBDE9FB523D}" destId="{FF29AB77-F86C-814C-9626-8100CAC87315}" srcOrd="5" destOrd="0" parTransId="{82D5361F-4996-F540-A9CB-64CBB09BE600}" sibTransId="{7BDA6F25-0B87-DC41-85E7-C92845E3F1D2}"/>
    <dgm:cxn modelId="{CFC32DA5-9C94-D44B-A5D1-7203161E8432}" srcId="{53307CF2-376F-DB40-86F7-1CBDE9FB523D}" destId="{2D3B4F0D-F382-1A4C-9F63-683AA17E778C}" srcOrd="0" destOrd="0" parTransId="{D7ECBEE2-B7F9-C345-8FBE-3DC485D95769}" sibTransId="{12355FCD-0361-2840-B438-CC6A8B10948D}"/>
    <dgm:cxn modelId="{B71B19C2-490F-3D43-BD1E-3B856819B245}" type="presOf" srcId="{263512E7-BE17-DB4F-9034-C2DF2F708E03}" destId="{E822E1D7-1FCD-754C-AAF1-8D3FF9A3EC66}" srcOrd="0" destOrd="0" presId="urn:microsoft.com/office/officeart/2005/8/layout/hChevron3"/>
    <dgm:cxn modelId="{74A5DDC3-C3EA-9E48-A618-C3DB57450922}" type="presOf" srcId="{339D7598-B249-B74A-B7AE-C5D941159789}" destId="{595A5FB2-AFC5-DE4F-9728-0827503A6363}" srcOrd="0" destOrd="0" presId="urn:microsoft.com/office/officeart/2005/8/layout/hChevron3"/>
    <dgm:cxn modelId="{58B0E2C3-9E2C-2140-9FDD-7B5425377B7A}" type="presOf" srcId="{FF29AB77-F86C-814C-9626-8100CAC87315}" destId="{A480DB97-6C01-E34D-8706-6F63F3DB7D24}" srcOrd="0" destOrd="0" presId="urn:microsoft.com/office/officeart/2005/8/layout/hChevron3"/>
    <dgm:cxn modelId="{591998C7-6E6C-3A43-A13C-68633D414D87}" type="presOf" srcId="{2D3B4F0D-F382-1A4C-9F63-683AA17E778C}" destId="{2C4B5922-88ED-AE40-B259-131D390EC8FF}" srcOrd="0" destOrd="0" presId="urn:microsoft.com/office/officeart/2005/8/layout/hChevron3"/>
    <dgm:cxn modelId="{D2D1ECC7-CBB0-0045-905E-F2FFD73C24DC}" srcId="{53307CF2-376F-DB40-86F7-1CBDE9FB523D}" destId="{D7A3ED33-15E4-D847-B685-79E0D91CEC92}" srcOrd="3" destOrd="0" parTransId="{9632B00C-EC15-9D48-9E29-C59C7F7F9553}" sibTransId="{CC8F9F14-32D8-4049-89E3-F05A70B6DAF1}"/>
    <dgm:cxn modelId="{07E61ED1-CD6C-CD48-8FA4-296F70E29A55}" srcId="{53307CF2-376F-DB40-86F7-1CBDE9FB523D}" destId="{EA971A46-AA55-AD41-993D-A1EE3D2C369B}" srcOrd="4" destOrd="0" parTransId="{D1C48F96-4EE4-4E47-B5DB-1C803D39F179}" sibTransId="{C3764909-41F4-B14A-A7D0-D6CFC401077B}"/>
    <dgm:cxn modelId="{D41E6AE1-B96E-1744-9240-7A20887E2EFD}" type="presOf" srcId="{D7A3ED33-15E4-D847-B685-79E0D91CEC92}" destId="{7BDC9F04-5251-BD4A-9E47-81A1E91DA2F7}" srcOrd="0" destOrd="0" presId="urn:microsoft.com/office/officeart/2005/8/layout/hChevron3"/>
    <dgm:cxn modelId="{0C50B1E3-904D-7542-96CE-8EC2EBC64F8F}" type="presOf" srcId="{53307CF2-376F-DB40-86F7-1CBDE9FB523D}" destId="{8A34E282-7735-0740-831A-13ADCE3E7410}" srcOrd="0" destOrd="0" presId="urn:microsoft.com/office/officeart/2005/8/layout/hChevron3"/>
    <dgm:cxn modelId="{E9D3A424-28D1-3C45-8560-415579B60E3B}" type="presParOf" srcId="{8A34E282-7735-0740-831A-13ADCE3E7410}" destId="{2C4B5922-88ED-AE40-B259-131D390EC8FF}" srcOrd="0" destOrd="0" presId="urn:microsoft.com/office/officeart/2005/8/layout/hChevron3"/>
    <dgm:cxn modelId="{02F86398-EB86-4548-B9B6-3A08FFBEEC9A}" type="presParOf" srcId="{8A34E282-7735-0740-831A-13ADCE3E7410}" destId="{4F5B43C3-E1E2-264A-B24F-157E37D7CD7B}" srcOrd="1" destOrd="0" presId="urn:microsoft.com/office/officeart/2005/8/layout/hChevron3"/>
    <dgm:cxn modelId="{38DA0A25-D0B7-264B-8CE3-40FAC587A266}" type="presParOf" srcId="{8A34E282-7735-0740-831A-13ADCE3E7410}" destId="{E822E1D7-1FCD-754C-AAF1-8D3FF9A3EC66}" srcOrd="2" destOrd="0" presId="urn:microsoft.com/office/officeart/2005/8/layout/hChevron3"/>
    <dgm:cxn modelId="{D76985B5-5E3E-F740-BD3D-5D3C7E08188D}" type="presParOf" srcId="{8A34E282-7735-0740-831A-13ADCE3E7410}" destId="{5C2D8312-46B7-344B-BC21-DCA274465CE5}" srcOrd="3" destOrd="0" presId="urn:microsoft.com/office/officeart/2005/8/layout/hChevron3"/>
    <dgm:cxn modelId="{BDE21A14-3591-3846-BF98-64F2D696474B}" type="presParOf" srcId="{8A34E282-7735-0740-831A-13ADCE3E7410}" destId="{3E069C00-EAE4-1C47-BD61-A03FDDC7B88D}" srcOrd="4" destOrd="0" presId="urn:microsoft.com/office/officeart/2005/8/layout/hChevron3"/>
    <dgm:cxn modelId="{B471F962-0F8E-544C-8B90-C47A1AE6639C}" type="presParOf" srcId="{8A34E282-7735-0740-831A-13ADCE3E7410}" destId="{55C56F83-7309-2140-965E-7D17EB29F199}" srcOrd="5" destOrd="0" presId="urn:microsoft.com/office/officeart/2005/8/layout/hChevron3"/>
    <dgm:cxn modelId="{CAB36456-FC9E-CB45-8C0D-DFE310C121E8}" type="presParOf" srcId="{8A34E282-7735-0740-831A-13ADCE3E7410}" destId="{7BDC9F04-5251-BD4A-9E47-81A1E91DA2F7}" srcOrd="6" destOrd="0" presId="urn:microsoft.com/office/officeart/2005/8/layout/hChevron3"/>
    <dgm:cxn modelId="{EFFAEE1C-D821-3947-9BF4-55390D2B4873}" type="presParOf" srcId="{8A34E282-7735-0740-831A-13ADCE3E7410}" destId="{D860C0A7-0E14-D44C-8EC5-EF1B42BF44A0}" srcOrd="7" destOrd="0" presId="urn:microsoft.com/office/officeart/2005/8/layout/hChevron3"/>
    <dgm:cxn modelId="{72526FB6-D00E-7644-9541-03CE7C1E5084}" type="presParOf" srcId="{8A34E282-7735-0740-831A-13ADCE3E7410}" destId="{9814BA92-EAE3-1E49-A59A-6A456F16DB3A}" srcOrd="8" destOrd="0" presId="urn:microsoft.com/office/officeart/2005/8/layout/hChevron3"/>
    <dgm:cxn modelId="{FD39ADB7-CC51-1449-8DCF-4A4FA33860E6}" type="presParOf" srcId="{8A34E282-7735-0740-831A-13ADCE3E7410}" destId="{55381660-422E-D24E-85DA-F72B0B955159}" srcOrd="9" destOrd="0" presId="urn:microsoft.com/office/officeart/2005/8/layout/hChevron3"/>
    <dgm:cxn modelId="{7D6CC79A-E29E-CC41-ACEB-3665F186D691}" type="presParOf" srcId="{8A34E282-7735-0740-831A-13ADCE3E7410}" destId="{A480DB97-6C01-E34D-8706-6F63F3DB7D24}" srcOrd="10" destOrd="0" presId="urn:microsoft.com/office/officeart/2005/8/layout/hChevron3"/>
    <dgm:cxn modelId="{DCACD1A6-6BAD-2D40-89C4-E4867FCEFCED}" type="presParOf" srcId="{8A34E282-7735-0740-831A-13ADCE3E7410}" destId="{CA9DBC93-762B-D34F-A77B-EB471220B874}" srcOrd="11" destOrd="0" presId="urn:microsoft.com/office/officeart/2005/8/layout/hChevron3"/>
    <dgm:cxn modelId="{C2C099AC-1646-764B-86A5-5CA36F66678F}" type="presParOf" srcId="{8A34E282-7735-0740-831A-13ADCE3E7410}" destId="{595A5FB2-AFC5-DE4F-9728-0827503A6363}" srcOrd="12"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BF70F-63FE-B44A-88E3-36405CD97F9E}">
      <dsp:nvSpPr>
        <dsp:cNvPr id="0" name=""/>
        <dsp:cNvSpPr/>
      </dsp:nvSpPr>
      <dsp:spPr>
        <a:xfrm>
          <a:off x="3389390" y="966405"/>
          <a:ext cx="91440" cy="932938"/>
        </a:xfrm>
        <a:custGeom>
          <a:avLst/>
          <a:gdLst/>
          <a:ahLst/>
          <a:cxnLst/>
          <a:rect l="0" t="0" r="0" b="0"/>
          <a:pathLst>
            <a:path>
              <a:moveTo>
                <a:pt x="45720" y="0"/>
              </a:moveTo>
              <a:lnTo>
                <a:pt x="45720" y="932938"/>
              </a:lnTo>
              <a:lnTo>
                <a:pt x="85046" y="9329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9C4884-1C80-524E-A343-630D02A85A67}">
      <dsp:nvSpPr>
        <dsp:cNvPr id="0" name=""/>
        <dsp:cNvSpPr/>
      </dsp:nvSpPr>
      <dsp:spPr>
        <a:xfrm>
          <a:off x="3389390" y="966405"/>
          <a:ext cx="91440" cy="366796"/>
        </a:xfrm>
        <a:custGeom>
          <a:avLst/>
          <a:gdLst/>
          <a:ahLst/>
          <a:cxnLst/>
          <a:rect l="0" t="0" r="0" b="0"/>
          <a:pathLst>
            <a:path>
              <a:moveTo>
                <a:pt x="45720" y="0"/>
              </a:moveTo>
              <a:lnTo>
                <a:pt x="45720" y="366796"/>
              </a:lnTo>
              <a:lnTo>
                <a:pt x="85046" y="3667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6E1BA-BD14-2148-BB1D-4A225F4A303C}">
      <dsp:nvSpPr>
        <dsp:cNvPr id="0" name=""/>
        <dsp:cNvSpPr/>
      </dsp:nvSpPr>
      <dsp:spPr>
        <a:xfrm>
          <a:off x="2297452" y="400263"/>
          <a:ext cx="1456612" cy="167450"/>
        </a:xfrm>
        <a:custGeom>
          <a:avLst/>
          <a:gdLst/>
          <a:ahLst/>
          <a:cxnLst/>
          <a:rect l="0" t="0" r="0" b="0"/>
          <a:pathLst>
            <a:path>
              <a:moveTo>
                <a:pt x="0" y="0"/>
              </a:moveTo>
              <a:lnTo>
                <a:pt x="0" y="83725"/>
              </a:lnTo>
              <a:lnTo>
                <a:pt x="1456612" y="83725"/>
              </a:lnTo>
              <a:lnTo>
                <a:pt x="1456612" y="167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D92414-DD5A-7643-914A-584F3F68CB32}">
      <dsp:nvSpPr>
        <dsp:cNvPr id="0" name=""/>
        <dsp:cNvSpPr/>
      </dsp:nvSpPr>
      <dsp:spPr>
        <a:xfrm>
          <a:off x="2297452" y="400263"/>
          <a:ext cx="482417" cy="167450"/>
        </a:xfrm>
        <a:custGeom>
          <a:avLst/>
          <a:gdLst/>
          <a:ahLst/>
          <a:cxnLst/>
          <a:rect l="0" t="0" r="0" b="0"/>
          <a:pathLst>
            <a:path>
              <a:moveTo>
                <a:pt x="0" y="0"/>
              </a:moveTo>
              <a:lnTo>
                <a:pt x="0" y="83725"/>
              </a:lnTo>
              <a:lnTo>
                <a:pt x="482417" y="83725"/>
              </a:lnTo>
              <a:lnTo>
                <a:pt x="482417" y="167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7B5098-B0D2-9941-AFD6-C742B3C7B672}">
      <dsp:nvSpPr>
        <dsp:cNvPr id="0" name=""/>
        <dsp:cNvSpPr/>
      </dsp:nvSpPr>
      <dsp:spPr>
        <a:xfrm>
          <a:off x="1496081" y="966405"/>
          <a:ext cx="119607" cy="932938"/>
        </a:xfrm>
        <a:custGeom>
          <a:avLst/>
          <a:gdLst/>
          <a:ahLst/>
          <a:cxnLst/>
          <a:rect l="0" t="0" r="0" b="0"/>
          <a:pathLst>
            <a:path>
              <a:moveTo>
                <a:pt x="0" y="0"/>
              </a:moveTo>
              <a:lnTo>
                <a:pt x="0" y="932938"/>
              </a:lnTo>
              <a:lnTo>
                <a:pt x="119607" y="9329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0E962-E14B-014A-8B50-B2BCAC30B23A}">
      <dsp:nvSpPr>
        <dsp:cNvPr id="0" name=""/>
        <dsp:cNvSpPr/>
      </dsp:nvSpPr>
      <dsp:spPr>
        <a:xfrm>
          <a:off x="1496081" y="966405"/>
          <a:ext cx="119607" cy="366796"/>
        </a:xfrm>
        <a:custGeom>
          <a:avLst/>
          <a:gdLst/>
          <a:ahLst/>
          <a:cxnLst/>
          <a:rect l="0" t="0" r="0" b="0"/>
          <a:pathLst>
            <a:path>
              <a:moveTo>
                <a:pt x="0" y="0"/>
              </a:moveTo>
              <a:lnTo>
                <a:pt x="0" y="366796"/>
              </a:lnTo>
              <a:lnTo>
                <a:pt x="119607" y="3667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BC9FDD-E561-384F-ACE1-83B279D61176}">
      <dsp:nvSpPr>
        <dsp:cNvPr id="0" name=""/>
        <dsp:cNvSpPr/>
      </dsp:nvSpPr>
      <dsp:spPr>
        <a:xfrm>
          <a:off x="1815035" y="400263"/>
          <a:ext cx="482417" cy="167450"/>
        </a:xfrm>
        <a:custGeom>
          <a:avLst/>
          <a:gdLst/>
          <a:ahLst/>
          <a:cxnLst/>
          <a:rect l="0" t="0" r="0" b="0"/>
          <a:pathLst>
            <a:path>
              <a:moveTo>
                <a:pt x="482417" y="0"/>
              </a:moveTo>
              <a:lnTo>
                <a:pt x="482417" y="83725"/>
              </a:lnTo>
              <a:lnTo>
                <a:pt x="0" y="83725"/>
              </a:lnTo>
              <a:lnTo>
                <a:pt x="0" y="167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32BD79-6C6D-DA4E-8219-FFDED9506249}">
      <dsp:nvSpPr>
        <dsp:cNvPr id="0" name=""/>
        <dsp:cNvSpPr/>
      </dsp:nvSpPr>
      <dsp:spPr>
        <a:xfrm>
          <a:off x="531247" y="966405"/>
          <a:ext cx="119607" cy="932938"/>
        </a:xfrm>
        <a:custGeom>
          <a:avLst/>
          <a:gdLst/>
          <a:ahLst/>
          <a:cxnLst/>
          <a:rect l="0" t="0" r="0" b="0"/>
          <a:pathLst>
            <a:path>
              <a:moveTo>
                <a:pt x="0" y="0"/>
              </a:moveTo>
              <a:lnTo>
                <a:pt x="0" y="932938"/>
              </a:lnTo>
              <a:lnTo>
                <a:pt x="119607" y="9329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79E8A4-A82C-EE4B-B408-D39002AE71DE}">
      <dsp:nvSpPr>
        <dsp:cNvPr id="0" name=""/>
        <dsp:cNvSpPr/>
      </dsp:nvSpPr>
      <dsp:spPr>
        <a:xfrm>
          <a:off x="531247" y="966405"/>
          <a:ext cx="119607" cy="366796"/>
        </a:xfrm>
        <a:custGeom>
          <a:avLst/>
          <a:gdLst/>
          <a:ahLst/>
          <a:cxnLst/>
          <a:rect l="0" t="0" r="0" b="0"/>
          <a:pathLst>
            <a:path>
              <a:moveTo>
                <a:pt x="0" y="0"/>
              </a:moveTo>
              <a:lnTo>
                <a:pt x="0" y="366796"/>
              </a:lnTo>
              <a:lnTo>
                <a:pt x="119607" y="3667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DCA6B-644F-F148-901A-B43DE273D4A1}">
      <dsp:nvSpPr>
        <dsp:cNvPr id="0" name=""/>
        <dsp:cNvSpPr/>
      </dsp:nvSpPr>
      <dsp:spPr>
        <a:xfrm>
          <a:off x="850201" y="400263"/>
          <a:ext cx="1447251" cy="167450"/>
        </a:xfrm>
        <a:custGeom>
          <a:avLst/>
          <a:gdLst/>
          <a:ahLst/>
          <a:cxnLst/>
          <a:rect l="0" t="0" r="0" b="0"/>
          <a:pathLst>
            <a:path>
              <a:moveTo>
                <a:pt x="1447251" y="0"/>
              </a:moveTo>
              <a:lnTo>
                <a:pt x="1447251" y="83725"/>
              </a:lnTo>
              <a:lnTo>
                <a:pt x="0" y="83725"/>
              </a:lnTo>
              <a:lnTo>
                <a:pt x="0" y="1674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19F9BA-43F5-7846-A2D2-A89229B68788}">
      <dsp:nvSpPr>
        <dsp:cNvPr id="0" name=""/>
        <dsp:cNvSpPr/>
      </dsp:nvSpPr>
      <dsp:spPr>
        <a:xfrm>
          <a:off x="1898760" y="1571"/>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Goldman Sachs</a:t>
          </a:r>
        </a:p>
      </dsp:txBody>
      <dsp:txXfrm>
        <a:off x="1898760" y="1571"/>
        <a:ext cx="797383" cy="398691"/>
      </dsp:txXfrm>
    </dsp:sp>
    <dsp:sp modelId="{0D655014-7A94-8740-B61D-B96B58E851CA}">
      <dsp:nvSpPr>
        <dsp:cNvPr id="0" name=""/>
        <dsp:cNvSpPr/>
      </dsp:nvSpPr>
      <dsp:spPr>
        <a:xfrm>
          <a:off x="451509" y="567713"/>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Investment Banking</a:t>
          </a:r>
        </a:p>
      </dsp:txBody>
      <dsp:txXfrm>
        <a:off x="451509" y="567713"/>
        <a:ext cx="797383" cy="398691"/>
      </dsp:txXfrm>
    </dsp:sp>
    <dsp:sp modelId="{F620A272-2104-A340-A7E6-5915602F374B}">
      <dsp:nvSpPr>
        <dsp:cNvPr id="0" name=""/>
        <dsp:cNvSpPr/>
      </dsp:nvSpPr>
      <dsp:spPr>
        <a:xfrm>
          <a:off x="650855" y="1133856"/>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Financial Advisory</a:t>
          </a:r>
        </a:p>
      </dsp:txBody>
      <dsp:txXfrm>
        <a:off x="650855" y="1133856"/>
        <a:ext cx="797383" cy="398691"/>
      </dsp:txXfrm>
    </dsp:sp>
    <dsp:sp modelId="{A3BA518C-9A1C-D34E-B71C-6A43F7F4DCDC}">
      <dsp:nvSpPr>
        <dsp:cNvPr id="0" name=""/>
        <dsp:cNvSpPr/>
      </dsp:nvSpPr>
      <dsp:spPr>
        <a:xfrm>
          <a:off x="650855" y="1699998"/>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Underwriting</a:t>
          </a:r>
        </a:p>
      </dsp:txBody>
      <dsp:txXfrm>
        <a:off x="650855" y="1699998"/>
        <a:ext cx="797383" cy="398691"/>
      </dsp:txXfrm>
    </dsp:sp>
    <dsp:sp modelId="{B5939B93-6B4D-B34F-9C03-DE1EDC8AE1EB}">
      <dsp:nvSpPr>
        <dsp:cNvPr id="0" name=""/>
        <dsp:cNvSpPr/>
      </dsp:nvSpPr>
      <dsp:spPr>
        <a:xfrm>
          <a:off x="1416343" y="567713"/>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Institutional Client Services</a:t>
          </a:r>
        </a:p>
      </dsp:txBody>
      <dsp:txXfrm>
        <a:off x="1416343" y="567713"/>
        <a:ext cx="797383" cy="398691"/>
      </dsp:txXfrm>
    </dsp:sp>
    <dsp:sp modelId="{5F20AD22-3C46-FE41-A596-1E4AFF059C52}">
      <dsp:nvSpPr>
        <dsp:cNvPr id="0" name=""/>
        <dsp:cNvSpPr/>
      </dsp:nvSpPr>
      <dsp:spPr>
        <a:xfrm>
          <a:off x="1615689" y="1133856"/>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FICC Execution</a:t>
          </a:r>
        </a:p>
      </dsp:txBody>
      <dsp:txXfrm>
        <a:off x="1615689" y="1133856"/>
        <a:ext cx="797383" cy="398691"/>
      </dsp:txXfrm>
    </dsp:sp>
    <dsp:sp modelId="{976D866C-B0F7-E54A-891B-27E64F01A8A3}">
      <dsp:nvSpPr>
        <dsp:cNvPr id="0" name=""/>
        <dsp:cNvSpPr/>
      </dsp:nvSpPr>
      <dsp:spPr>
        <a:xfrm>
          <a:off x="1615689" y="1699998"/>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Equities</a:t>
          </a:r>
        </a:p>
      </dsp:txBody>
      <dsp:txXfrm>
        <a:off x="1615689" y="1699998"/>
        <a:ext cx="797383" cy="398691"/>
      </dsp:txXfrm>
    </dsp:sp>
    <dsp:sp modelId="{96DE901B-B0D4-6A45-B974-6A25D25B1D07}">
      <dsp:nvSpPr>
        <dsp:cNvPr id="0" name=""/>
        <dsp:cNvSpPr/>
      </dsp:nvSpPr>
      <dsp:spPr>
        <a:xfrm>
          <a:off x="2381177" y="567713"/>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Investing and Lending</a:t>
          </a:r>
        </a:p>
      </dsp:txBody>
      <dsp:txXfrm>
        <a:off x="2381177" y="567713"/>
        <a:ext cx="797383" cy="398691"/>
      </dsp:txXfrm>
    </dsp:sp>
    <dsp:sp modelId="{27FC5116-F966-E54B-B685-CD40153374F6}">
      <dsp:nvSpPr>
        <dsp:cNvPr id="0" name=""/>
        <dsp:cNvSpPr/>
      </dsp:nvSpPr>
      <dsp:spPr>
        <a:xfrm>
          <a:off x="3355372" y="567713"/>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Investment Management</a:t>
          </a:r>
        </a:p>
      </dsp:txBody>
      <dsp:txXfrm>
        <a:off x="3355372" y="567713"/>
        <a:ext cx="797383" cy="398691"/>
      </dsp:txXfrm>
    </dsp:sp>
    <dsp:sp modelId="{1C855152-BEB8-A340-8011-490C023D4B60}">
      <dsp:nvSpPr>
        <dsp:cNvPr id="0" name=""/>
        <dsp:cNvSpPr/>
      </dsp:nvSpPr>
      <dsp:spPr>
        <a:xfrm>
          <a:off x="3474437" y="1133856"/>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Management and Other Fees</a:t>
          </a:r>
        </a:p>
      </dsp:txBody>
      <dsp:txXfrm>
        <a:off x="3474437" y="1133856"/>
        <a:ext cx="797383" cy="398691"/>
      </dsp:txXfrm>
    </dsp:sp>
    <dsp:sp modelId="{89502DB9-BDEA-7241-8CC9-7D8F0F14AE43}">
      <dsp:nvSpPr>
        <dsp:cNvPr id="0" name=""/>
        <dsp:cNvSpPr/>
      </dsp:nvSpPr>
      <dsp:spPr>
        <a:xfrm>
          <a:off x="3474437" y="1699998"/>
          <a:ext cx="797383" cy="3986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baseline="0" dirty="0">
              <a:latin typeface="Garamond" panose="02020404030301010803" pitchFamily="18" charset="0"/>
            </a:rPr>
            <a:t>Transaction Revenues</a:t>
          </a:r>
        </a:p>
      </dsp:txBody>
      <dsp:txXfrm>
        <a:off x="3474437" y="1699998"/>
        <a:ext cx="797383" cy="398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B5922-88ED-AE40-B259-131D390EC8FF}">
      <dsp:nvSpPr>
        <dsp:cNvPr id="0" name=""/>
        <dsp:cNvSpPr/>
      </dsp:nvSpPr>
      <dsp:spPr>
        <a:xfrm>
          <a:off x="702" y="884860"/>
          <a:ext cx="826352" cy="330541"/>
        </a:xfrm>
        <a:prstGeom prst="homePlat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2016</a:t>
          </a:r>
        </a:p>
      </dsp:txBody>
      <dsp:txXfrm>
        <a:off x="702" y="884860"/>
        <a:ext cx="743717" cy="330541"/>
      </dsp:txXfrm>
    </dsp:sp>
    <dsp:sp modelId="{E822E1D7-1FCD-754C-AAF1-8D3FF9A3EC66}">
      <dsp:nvSpPr>
        <dsp:cNvPr id="0" name=""/>
        <dsp:cNvSpPr/>
      </dsp:nvSpPr>
      <dsp:spPr>
        <a:xfrm>
          <a:off x="661784"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2017</a:t>
          </a:r>
        </a:p>
      </dsp:txBody>
      <dsp:txXfrm>
        <a:off x="827055" y="884860"/>
        <a:ext cx="495811" cy="330541"/>
      </dsp:txXfrm>
    </dsp:sp>
    <dsp:sp modelId="{3E069C00-EAE4-1C47-BD61-A03FDDC7B88D}">
      <dsp:nvSpPr>
        <dsp:cNvPr id="0" name=""/>
        <dsp:cNvSpPr/>
      </dsp:nvSpPr>
      <dsp:spPr>
        <a:xfrm>
          <a:off x="1322866"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2018</a:t>
          </a:r>
        </a:p>
      </dsp:txBody>
      <dsp:txXfrm>
        <a:off x="1488137" y="884860"/>
        <a:ext cx="495811" cy="330541"/>
      </dsp:txXfrm>
    </dsp:sp>
    <dsp:sp modelId="{7BDC9F04-5251-BD4A-9E47-81A1E91DA2F7}">
      <dsp:nvSpPr>
        <dsp:cNvPr id="0" name=""/>
        <dsp:cNvSpPr/>
      </dsp:nvSpPr>
      <dsp:spPr>
        <a:xfrm>
          <a:off x="1983948"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2019</a:t>
          </a:r>
        </a:p>
      </dsp:txBody>
      <dsp:txXfrm>
        <a:off x="2149219" y="884860"/>
        <a:ext cx="495811" cy="330541"/>
      </dsp:txXfrm>
    </dsp:sp>
    <dsp:sp modelId="{9814BA92-EAE3-1E49-A59A-6A456F16DB3A}">
      <dsp:nvSpPr>
        <dsp:cNvPr id="0" name=""/>
        <dsp:cNvSpPr/>
      </dsp:nvSpPr>
      <dsp:spPr>
        <a:xfrm>
          <a:off x="2645030"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2020</a:t>
          </a:r>
        </a:p>
      </dsp:txBody>
      <dsp:txXfrm>
        <a:off x="2810301" y="884860"/>
        <a:ext cx="495811" cy="330541"/>
      </dsp:txXfrm>
    </dsp:sp>
    <dsp:sp modelId="{A480DB97-6C01-E34D-8706-6F63F3DB7D24}">
      <dsp:nvSpPr>
        <dsp:cNvPr id="0" name=""/>
        <dsp:cNvSpPr/>
      </dsp:nvSpPr>
      <dsp:spPr>
        <a:xfrm>
          <a:off x="3306112" y="884860"/>
          <a:ext cx="826352" cy="33054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2021</a:t>
          </a:r>
        </a:p>
      </dsp:txBody>
      <dsp:txXfrm>
        <a:off x="3471383" y="884860"/>
        <a:ext cx="495811" cy="330541"/>
      </dsp:txXfrm>
    </dsp:sp>
    <dsp:sp modelId="{595A5FB2-AFC5-DE4F-9728-0827503A6363}">
      <dsp:nvSpPr>
        <dsp:cNvPr id="0" name=""/>
        <dsp:cNvSpPr/>
      </dsp:nvSpPr>
      <dsp:spPr>
        <a:xfrm>
          <a:off x="3967195" y="884860"/>
          <a:ext cx="826352" cy="330541"/>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2022</a:t>
          </a:r>
        </a:p>
      </dsp:txBody>
      <dsp:txXfrm>
        <a:off x="4132466" y="884860"/>
        <a:ext cx="495811" cy="330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B5922-88ED-AE40-B259-131D390EC8FF}">
      <dsp:nvSpPr>
        <dsp:cNvPr id="0" name=""/>
        <dsp:cNvSpPr/>
      </dsp:nvSpPr>
      <dsp:spPr>
        <a:xfrm>
          <a:off x="702" y="884860"/>
          <a:ext cx="826352" cy="330541"/>
        </a:xfrm>
        <a:prstGeom prst="homePlat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2016</a:t>
          </a:r>
        </a:p>
      </dsp:txBody>
      <dsp:txXfrm>
        <a:off x="702" y="884860"/>
        <a:ext cx="743717" cy="330541"/>
      </dsp:txXfrm>
    </dsp:sp>
    <dsp:sp modelId="{E822E1D7-1FCD-754C-AAF1-8D3FF9A3EC66}">
      <dsp:nvSpPr>
        <dsp:cNvPr id="0" name=""/>
        <dsp:cNvSpPr/>
      </dsp:nvSpPr>
      <dsp:spPr>
        <a:xfrm>
          <a:off x="661784"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2017</a:t>
          </a:r>
        </a:p>
      </dsp:txBody>
      <dsp:txXfrm>
        <a:off x="827055" y="884860"/>
        <a:ext cx="495811" cy="330541"/>
      </dsp:txXfrm>
    </dsp:sp>
    <dsp:sp modelId="{3E069C00-EAE4-1C47-BD61-A03FDDC7B88D}">
      <dsp:nvSpPr>
        <dsp:cNvPr id="0" name=""/>
        <dsp:cNvSpPr/>
      </dsp:nvSpPr>
      <dsp:spPr>
        <a:xfrm>
          <a:off x="1322866"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2018</a:t>
          </a:r>
        </a:p>
      </dsp:txBody>
      <dsp:txXfrm>
        <a:off x="1488137" y="884860"/>
        <a:ext cx="495811" cy="330541"/>
      </dsp:txXfrm>
    </dsp:sp>
    <dsp:sp modelId="{7BDC9F04-5251-BD4A-9E47-81A1E91DA2F7}">
      <dsp:nvSpPr>
        <dsp:cNvPr id="0" name=""/>
        <dsp:cNvSpPr/>
      </dsp:nvSpPr>
      <dsp:spPr>
        <a:xfrm>
          <a:off x="1983948"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2019</a:t>
          </a:r>
        </a:p>
      </dsp:txBody>
      <dsp:txXfrm>
        <a:off x="2149219" y="884860"/>
        <a:ext cx="495811" cy="330541"/>
      </dsp:txXfrm>
    </dsp:sp>
    <dsp:sp modelId="{9814BA92-EAE3-1E49-A59A-6A456F16DB3A}">
      <dsp:nvSpPr>
        <dsp:cNvPr id="0" name=""/>
        <dsp:cNvSpPr/>
      </dsp:nvSpPr>
      <dsp:spPr>
        <a:xfrm>
          <a:off x="2645030" y="884860"/>
          <a:ext cx="826352" cy="33054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2020</a:t>
          </a:r>
        </a:p>
      </dsp:txBody>
      <dsp:txXfrm>
        <a:off x="2810301" y="884860"/>
        <a:ext cx="495811" cy="330541"/>
      </dsp:txXfrm>
    </dsp:sp>
    <dsp:sp modelId="{A480DB97-6C01-E34D-8706-6F63F3DB7D24}">
      <dsp:nvSpPr>
        <dsp:cNvPr id="0" name=""/>
        <dsp:cNvSpPr/>
      </dsp:nvSpPr>
      <dsp:spPr>
        <a:xfrm>
          <a:off x="3306112" y="884860"/>
          <a:ext cx="826352" cy="330541"/>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2021</a:t>
          </a:r>
        </a:p>
      </dsp:txBody>
      <dsp:txXfrm>
        <a:off x="3471383" y="884860"/>
        <a:ext cx="495811" cy="330541"/>
      </dsp:txXfrm>
    </dsp:sp>
    <dsp:sp modelId="{595A5FB2-AFC5-DE4F-9728-0827503A6363}">
      <dsp:nvSpPr>
        <dsp:cNvPr id="0" name=""/>
        <dsp:cNvSpPr/>
      </dsp:nvSpPr>
      <dsp:spPr>
        <a:xfrm>
          <a:off x="3967195" y="884860"/>
          <a:ext cx="826352" cy="330541"/>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2022</a:t>
          </a:r>
        </a:p>
      </dsp:txBody>
      <dsp:txXfrm>
        <a:off x="4132466" y="884860"/>
        <a:ext cx="495811" cy="330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B5922-88ED-AE40-B259-131D390EC8FF}">
      <dsp:nvSpPr>
        <dsp:cNvPr id="0" name=""/>
        <dsp:cNvSpPr/>
      </dsp:nvSpPr>
      <dsp:spPr>
        <a:xfrm>
          <a:off x="702" y="884860"/>
          <a:ext cx="826352" cy="330541"/>
        </a:xfrm>
        <a:prstGeom prst="homePlat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2016</a:t>
          </a:r>
        </a:p>
      </dsp:txBody>
      <dsp:txXfrm>
        <a:off x="702" y="884860"/>
        <a:ext cx="743717" cy="330541"/>
      </dsp:txXfrm>
    </dsp:sp>
    <dsp:sp modelId="{E822E1D7-1FCD-754C-AAF1-8D3FF9A3EC66}">
      <dsp:nvSpPr>
        <dsp:cNvPr id="0" name=""/>
        <dsp:cNvSpPr/>
      </dsp:nvSpPr>
      <dsp:spPr>
        <a:xfrm>
          <a:off x="661784"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2017</a:t>
          </a:r>
        </a:p>
      </dsp:txBody>
      <dsp:txXfrm>
        <a:off x="827055" y="884860"/>
        <a:ext cx="495811" cy="330541"/>
      </dsp:txXfrm>
    </dsp:sp>
    <dsp:sp modelId="{3E069C00-EAE4-1C47-BD61-A03FDDC7B88D}">
      <dsp:nvSpPr>
        <dsp:cNvPr id="0" name=""/>
        <dsp:cNvSpPr/>
      </dsp:nvSpPr>
      <dsp:spPr>
        <a:xfrm>
          <a:off x="1322866" y="884860"/>
          <a:ext cx="826352" cy="33054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2018</a:t>
          </a:r>
        </a:p>
      </dsp:txBody>
      <dsp:txXfrm>
        <a:off x="1488137" y="884860"/>
        <a:ext cx="495811" cy="330541"/>
      </dsp:txXfrm>
    </dsp:sp>
    <dsp:sp modelId="{7BDC9F04-5251-BD4A-9E47-81A1E91DA2F7}">
      <dsp:nvSpPr>
        <dsp:cNvPr id="0" name=""/>
        <dsp:cNvSpPr/>
      </dsp:nvSpPr>
      <dsp:spPr>
        <a:xfrm>
          <a:off x="1983948" y="884860"/>
          <a:ext cx="826352" cy="33054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2019</a:t>
          </a:r>
        </a:p>
      </dsp:txBody>
      <dsp:txXfrm>
        <a:off x="2149219" y="884860"/>
        <a:ext cx="495811" cy="330541"/>
      </dsp:txXfrm>
    </dsp:sp>
    <dsp:sp modelId="{9814BA92-EAE3-1E49-A59A-6A456F16DB3A}">
      <dsp:nvSpPr>
        <dsp:cNvPr id="0" name=""/>
        <dsp:cNvSpPr/>
      </dsp:nvSpPr>
      <dsp:spPr>
        <a:xfrm>
          <a:off x="2645030" y="884860"/>
          <a:ext cx="826352" cy="330541"/>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2020</a:t>
          </a:r>
        </a:p>
      </dsp:txBody>
      <dsp:txXfrm>
        <a:off x="2810301" y="884860"/>
        <a:ext cx="495811" cy="330541"/>
      </dsp:txXfrm>
    </dsp:sp>
    <dsp:sp modelId="{A480DB97-6C01-E34D-8706-6F63F3DB7D24}">
      <dsp:nvSpPr>
        <dsp:cNvPr id="0" name=""/>
        <dsp:cNvSpPr/>
      </dsp:nvSpPr>
      <dsp:spPr>
        <a:xfrm>
          <a:off x="3306112" y="884860"/>
          <a:ext cx="826352" cy="330541"/>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2021</a:t>
          </a:r>
        </a:p>
      </dsp:txBody>
      <dsp:txXfrm>
        <a:off x="3471383" y="884860"/>
        <a:ext cx="495811" cy="330541"/>
      </dsp:txXfrm>
    </dsp:sp>
    <dsp:sp modelId="{595A5FB2-AFC5-DE4F-9728-0827503A6363}">
      <dsp:nvSpPr>
        <dsp:cNvPr id="0" name=""/>
        <dsp:cNvSpPr/>
      </dsp:nvSpPr>
      <dsp:spPr>
        <a:xfrm>
          <a:off x="3967195" y="884860"/>
          <a:ext cx="826352" cy="330541"/>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Garamond" panose="02020404030301010803" pitchFamily="18" charset="0"/>
            </a:rPr>
            <a:t>2022</a:t>
          </a:r>
        </a:p>
      </dsp:txBody>
      <dsp:txXfrm>
        <a:off x="4132466" y="884860"/>
        <a:ext cx="495811" cy="3305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E4BB9-560D-42BD-AE92-3457D948F71B}" type="datetimeFigureOut">
              <a:rPr lang="en-US" smtClean="0"/>
              <a:t>4/30/20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7BB82-85E6-4632-83A1-EDF6339122D5}" type="slidenum">
              <a:rPr lang="en-US" smtClean="0"/>
              <a:t>‹#›</a:t>
            </a:fld>
            <a:endParaRPr lang="en-US"/>
          </a:p>
        </p:txBody>
      </p:sp>
    </p:spTree>
    <p:extLst>
      <p:ext uri="{BB962C8B-B14F-4D97-AF65-F5344CB8AC3E}">
        <p14:creationId xmlns:p14="http://schemas.microsoft.com/office/powerpoint/2010/main" val="138372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JPM excess reserves – 45%</a:t>
            </a:r>
          </a:p>
          <a:p>
            <a:r>
              <a:rPr lang="en-US" dirty="0"/>
              <a:t>Regulators – Fed (BHCs), Office of the Comptroller of Currency, FDIC, State Regulators, FHFA</a:t>
            </a:r>
          </a:p>
          <a:p>
            <a:r>
              <a:rPr lang="en-US" dirty="0"/>
              <a:t>https://</a:t>
            </a:r>
            <a:r>
              <a:rPr lang="en-US" dirty="0" err="1"/>
              <a:t>americanstaffing.net</a:t>
            </a:r>
            <a:r>
              <a:rPr lang="en-US" dirty="0"/>
              <a:t>/staffing-research-data/</a:t>
            </a:r>
            <a:r>
              <a:rPr lang="en-US" dirty="0" err="1"/>
              <a:t>asa</a:t>
            </a:r>
            <a:r>
              <a:rPr lang="en-US" dirty="0"/>
              <a:t>-data-dashboard/</a:t>
            </a:r>
            <a:r>
              <a:rPr lang="en-US" dirty="0" err="1"/>
              <a:t>gdp</a:t>
            </a:r>
            <a:r>
              <a:rPr lang="en-US" dirty="0"/>
              <a:t>-quarterly-projections/ </a:t>
            </a:r>
          </a:p>
          <a:p>
            <a:endParaRPr lang="en-US" dirty="0"/>
          </a:p>
        </p:txBody>
      </p:sp>
      <p:sp>
        <p:nvSpPr>
          <p:cNvPr id="4" name="Slide Number Placeholder 3"/>
          <p:cNvSpPr>
            <a:spLocks noGrp="1"/>
          </p:cNvSpPr>
          <p:nvPr>
            <p:ph type="sldNum" sz="quarter" idx="5"/>
          </p:nvPr>
        </p:nvSpPr>
        <p:spPr/>
        <p:txBody>
          <a:bodyPr/>
          <a:lstStyle/>
          <a:p>
            <a:fld id="{BB67BB82-85E6-4632-83A1-EDF6339122D5}" type="slidenum">
              <a:rPr lang="en-US" smtClean="0"/>
              <a:t>5</a:t>
            </a:fld>
            <a:endParaRPr lang="en-US"/>
          </a:p>
        </p:txBody>
      </p:sp>
    </p:spTree>
    <p:extLst>
      <p:ext uri="{BB962C8B-B14F-4D97-AF65-F5344CB8AC3E}">
        <p14:creationId xmlns:p14="http://schemas.microsoft.com/office/powerpoint/2010/main" val="393855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Marcus expenditures – startup acquisitions, cloud storage space, tech talent hiring. Launched without a collection team, since hired one</a:t>
            </a:r>
          </a:p>
          <a:p>
            <a:endParaRPr lang="en-US" dirty="0"/>
          </a:p>
        </p:txBody>
      </p:sp>
      <p:sp>
        <p:nvSpPr>
          <p:cNvPr id="4" name="Slide Number Placeholder 3"/>
          <p:cNvSpPr>
            <a:spLocks noGrp="1"/>
          </p:cNvSpPr>
          <p:nvPr>
            <p:ph type="sldNum" sz="quarter" idx="5"/>
          </p:nvPr>
        </p:nvSpPr>
        <p:spPr/>
        <p:txBody>
          <a:bodyPr/>
          <a:lstStyle/>
          <a:p>
            <a:fld id="{BB67BB82-85E6-4632-83A1-EDF6339122D5}" type="slidenum">
              <a:rPr lang="en-US" smtClean="0"/>
              <a:t>6</a:t>
            </a:fld>
            <a:endParaRPr lang="en-US"/>
          </a:p>
        </p:txBody>
      </p:sp>
    </p:spTree>
    <p:extLst>
      <p:ext uri="{BB962C8B-B14F-4D97-AF65-F5344CB8AC3E}">
        <p14:creationId xmlns:p14="http://schemas.microsoft.com/office/powerpoint/2010/main" val="317965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BB67BB82-85E6-4632-83A1-EDF6339122D5}" type="slidenum">
              <a:rPr lang="en-US" smtClean="0"/>
              <a:t>10</a:t>
            </a:fld>
            <a:endParaRPr lang="en-US"/>
          </a:p>
        </p:txBody>
      </p:sp>
    </p:spTree>
    <p:extLst>
      <p:ext uri="{BB962C8B-B14F-4D97-AF65-F5344CB8AC3E}">
        <p14:creationId xmlns:p14="http://schemas.microsoft.com/office/powerpoint/2010/main" val="101408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Blank_Good">
    <p:spTree>
      <p:nvGrpSpPr>
        <p:cNvPr id="1" name=""/>
        <p:cNvGrpSpPr/>
        <p:nvPr/>
      </p:nvGrpSpPr>
      <p:grpSpPr>
        <a:xfrm>
          <a:off x="0" y="0"/>
          <a:ext cx="0" cy="0"/>
          <a:chOff x="0" y="0"/>
          <a:chExt cx="0" cy="0"/>
        </a:xfrm>
      </p:grpSpPr>
      <p:sp>
        <p:nvSpPr>
          <p:cNvPr id="2" name="Title 1"/>
          <p:cNvSpPr>
            <a:spLocks noGrp="1"/>
          </p:cNvSpPr>
          <p:nvPr>
            <p:ph type="title"/>
          </p:nvPr>
        </p:nvSpPr>
        <p:spPr>
          <a:xfrm>
            <a:off x="570470" y="439272"/>
            <a:ext cx="10060459" cy="400991"/>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7874A26-DBDA-41BE-A46E-E82D1A09C412}" type="slidenum">
              <a:rPr lang="en-US" smtClean="0"/>
              <a:t>‹#›</a:t>
            </a:fld>
            <a:endParaRPr lang="en-US"/>
          </a:p>
        </p:txBody>
      </p:sp>
      <p:sp>
        <p:nvSpPr>
          <p:cNvPr id="6" name="Footer Placeholder 8"/>
          <p:cNvSpPr>
            <a:spLocks noGrp="1"/>
          </p:cNvSpPr>
          <p:nvPr>
            <p:ph type="ftr" sz="quarter" idx="3"/>
          </p:nvPr>
        </p:nvSpPr>
        <p:spPr>
          <a:xfrm>
            <a:off x="570470" y="6241021"/>
            <a:ext cx="6491417" cy="548757"/>
          </a:xfrm>
          <a:prstGeom prst="rect">
            <a:avLst/>
          </a:prstGeom>
        </p:spPr>
        <p:txBody>
          <a:bodyPr vert="horz" lIns="91440" tIns="45720" rIns="91440" bIns="45720" rtlCol="0" anchor="ctr"/>
          <a:lstStyle>
            <a:lvl1pPr algn="l">
              <a:defRPr sz="1000">
                <a:solidFill>
                  <a:schemeClr val="tx1">
                    <a:tint val="75000"/>
                  </a:schemeClr>
                </a:solidFill>
                <a:latin typeface="Garamond" panose="02020404030301010803" pitchFamily="18" charset="0"/>
                <a:cs typeface="Garamond" panose="02020404030301010803" pitchFamily="18" charset="0"/>
              </a:defRPr>
            </a:lvl1pPr>
          </a:lstStyle>
          <a:p>
            <a:endParaRPr lang="en-US" dirty="0"/>
          </a:p>
        </p:txBody>
      </p:sp>
    </p:spTree>
    <p:extLst>
      <p:ext uri="{BB962C8B-B14F-4D97-AF65-F5344CB8AC3E}">
        <p14:creationId xmlns:p14="http://schemas.microsoft.com/office/powerpoint/2010/main" val="204273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874A26-DBDA-41BE-A46E-E82D1A09C412}" type="slidenum">
              <a:rPr lang="en-US" smtClean="0"/>
              <a:t>‹#›</a:t>
            </a:fld>
            <a:endParaRPr lang="en-US" dirty="0"/>
          </a:p>
        </p:txBody>
      </p:sp>
    </p:spTree>
    <p:extLst>
      <p:ext uri="{BB962C8B-B14F-4D97-AF65-F5344CB8AC3E}">
        <p14:creationId xmlns:p14="http://schemas.microsoft.com/office/powerpoint/2010/main" val="380994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ur Quadrant">
    <p:spTree>
      <p:nvGrpSpPr>
        <p:cNvPr id="1" name=""/>
        <p:cNvGrpSpPr/>
        <p:nvPr/>
      </p:nvGrpSpPr>
      <p:grpSpPr>
        <a:xfrm>
          <a:off x="0" y="0"/>
          <a:ext cx="0" cy="0"/>
          <a:chOff x="0" y="0"/>
          <a:chExt cx="0" cy="0"/>
        </a:xfrm>
      </p:grpSpPr>
      <p:sp>
        <p:nvSpPr>
          <p:cNvPr id="2" name="Title 1"/>
          <p:cNvSpPr>
            <a:spLocks noGrp="1"/>
          </p:cNvSpPr>
          <p:nvPr>
            <p:ph type="title"/>
          </p:nvPr>
        </p:nvSpPr>
        <p:spPr>
          <a:xfrm>
            <a:off x="577680" y="409404"/>
            <a:ext cx="11043850" cy="508086"/>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7874A26-DBDA-41BE-A46E-E82D1A09C412}" type="slidenum">
              <a:rPr lang="en-US" smtClean="0"/>
              <a:t>‹#›</a:t>
            </a:fld>
            <a:endParaRPr lang="en-US"/>
          </a:p>
        </p:txBody>
      </p:sp>
      <p:sp>
        <p:nvSpPr>
          <p:cNvPr id="6" name="Footer Placeholder 8"/>
          <p:cNvSpPr>
            <a:spLocks noGrp="1"/>
          </p:cNvSpPr>
          <p:nvPr>
            <p:ph type="ftr" sz="quarter" idx="3"/>
          </p:nvPr>
        </p:nvSpPr>
        <p:spPr>
          <a:xfrm>
            <a:off x="577680" y="6241021"/>
            <a:ext cx="6491417" cy="548757"/>
          </a:xfrm>
          <a:prstGeom prst="rect">
            <a:avLst/>
          </a:prstGeom>
        </p:spPr>
        <p:txBody>
          <a:bodyPr vert="horz" lIns="91440" tIns="45720" rIns="91440" bIns="45720" rtlCol="0" anchor="ctr"/>
          <a:lstStyle>
            <a:lvl1pPr algn="l">
              <a:defRPr sz="1000">
                <a:solidFill>
                  <a:schemeClr val="tx1">
                    <a:tint val="75000"/>
                  </a:schemeClr>
                </a:solidFill>
                <a:latin typeface="Garamond" panose="02020404030301010803" pitchFamily="18" charset="0"/>
                <a:cs typeface="Garamond" panose="02020404030301010803" pitchFamily="18" charset="0"/>
              </a:defRPr>
            </a:lvl1pPr>
          </a:lstStyle>
          <a:p>
            <a:endParaRPr lang="en-US" dirty="0"/>
          </a:p>
        </p:txBody>
      </p:sp>
      <p:cxnSp>
        <p:nvCxnSpPr>
          <p:cNvPr id="4" name="Straight Connector 3"/>
          <p:cNvCxnSpPr/>
          <p:nvPr userDrawn="1"/>
        </p:nvCxnSpPr>
        <p:spPr>
          <a:xfrm>
            <a:off x="577680" y="1219200"/>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827108" y="3735861"/>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827108" y="1219200"/>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77680" y="3735861"/>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77680" y="986579"/>
            <a:ext cx="2759075" cy="198437"/>
          </a:xfrm>
        </p:spPr>
        <p:txBody>
          <a:bodyPr>
            <a:noAutofit/>
          </a:bodyPr>
          <a:lstStyle>
            <a:lvl1pPr marL="0" indent="0">
              <a:buFontTx/>
              <a:buNone/>
              <a:defRPr sz="1400" baseline="0"/>
            </a:lvl1pPr>
          </a:lstStyle>
          <a:p>
            <a:pPr lvl="0"/>
            <a:r>
              <a:rPr lang="en-US" dirty="0"/>
              <a:t>Edit for Title</a:t>
            </a:r>
          </a:p>
        </p:txBody>
      </p:sp>
      <p:sp>
        <p:nvSpPr>
          <p:cNvPr id="14" name="Text Placeholder 12"/>
          <p:cNvSpPr>
            <a:spLocks noGrp="1"/>
          </p:cNvSpPr>
          <p:nvPr>
            <p:ph type="body" sz="quarter" idx="14" hasCustomPrompt="1"/>
          </p:nvPr>
        </p:nvSpPr>
        <p:spPr>
          <a:xfrm>
            <a:off x="6827108" y="986579"/>
            <a:ext cx="2759075" cy="198437"/>
          </a:xfrm>
        </p:spPr>
        <p:txBody>
          <a:bodyPr>
            <a:noAutofit/>
          </a:bodyPr>
          <a:lstStyle>
            <a:lvl1pPr marL="0" indent="0">
              <a:buFontTx/>
              <a:buNone/>
              <a:defRPr sz="1400" baseline="0"/>
            </a:lvl1pPr>
          </a:lstStyle>
          <a:p>
            <a:pPr lvl="0"/>
            <a:r>
              <a:rPr lang="en-US" dirty="0"/>
              <a:t>Edit for Title</a:t>
            </a:r>
          </a:p>
        </p:txBody>
      </p:sp>
      <p:sp>
        <p:nvSpPr>
          <p:cNvPr id="18" name="Text Placeholder 12"/>
          <p:cNvSpPr>
            <a:spLocks noGrp="1"/>
          </p:cNvSpPr>
          <p:nvPr>
            <p:ph type="body" sz="quarter" idx="15" hasCustomPrompt="1"/>
          </p:nvPr>
        </p:nvSpPr>
        <p:spPr>
          <a:xfrm>
            <a:off x="577680" y="3491738"/>
            <a:ext cx="2759075" cy="198437"/>
          </a:xfrm>
        </p:spPr>
        <p:txBody>
          <a:bodyPr>
            <a:noAutofit/>
          </a:bodyPr>
          <a:lstStyle>
            <a:lvl1pPr marL="0" indent="0">
              <a:buFontTx/>
              <a:buNone/>
              <a:defRPr sz="1400" baseline="0"/>
            </a:lvl1pPr>
          </a:lstStyle>
          <a:p>
            <a:pPr lvl="0"/>
            <a:r>
              <a:rPr lang="en-US" dirty="0"/>
              <a:t>Edit for Title</a:t>
            </a:r>
          </a:p>
        </p:txBody>
      </p:sp>
      <p:sp>
        <p:nvSpPr>
          <p:cNvPr id="19" name="Text Placeholder 12"/>
          <p:cNvSpPr>
            <a:spLocks noGrp="1"/>
          </p:cNvSpPr>
          <p:nvPr>
            <p:ph type="body" sz="quarter" idx="16" hasCustomPrompt="1"/>
          </p:nvPr>
        </p:nvSpPr>
        <p:spPr>
          <a:xfrm>
            <a:off x="6827108" y="3491738"/>
            <a:ext cx="2759075" cy="198437"/>
          </a:xfrm>
        </p:spPr>
        <p:txBody>
          <a:bodyPr>
            <a:noAutofit/>
          </a:bodyPr>
          <a:lstStyle>
            <a:lvl1pPr marL="0" indent="0">
              <a:buFontTx/>
              <a:buNone/>
              <a:defRPr sz="1400" baseline="0"/>
            </a:lvl1pPr>
          </a:lstStyle>
          <a:p>
            <a:pPr lvl="0"/>
            <a:r>
              <a:rPr lang="en-US" dirty="0"/>
              <a:t>Edit for Title</a:t>
            </a:r>
          </a:p>
        </p:txBody>
      </p:sp>
      <p:sp>
        <p:nvSpPr>
          <p:cNvPr id="21" name="Text Placeholder 20"/>
          <p:cNvSpPr>
            <a:spLocks noGrp="1"/>
          </p:cNvSpPr>
          <p:nvPr>
            <p:ph type="body" sz="quarter" idx="17"/>
          </p:nvPr>
        </p:nvSpPr>
        <p:spPr>
          <a:xfrm>
            <a:off x="577850" y="1301750"/>
            <a:ext cx="4794250" cy="2100263"/>
          </a:xfrm>
        </p:spPr>
        <p:txBody>
          <a:bodyPr/>
          <a:lstStyle>
            <a:lvl2pPr marL="401638" indent="-171450" defTabSz="457200">
              <a:tabLst>
                <a:tab pos="1427163" algn="l"/>
              </a:tabLst>
              <a:defRPr/>
            </a:lvl2pPr>
            <a:lvl3pPr marL="573088" indent="-169863">
              <a:tabLst>
                <a:tab pos="1427163" algn="l"/>
              </a:tabLst>
              <a:defRPr/>
            </a:lvl3pPr>
          </a:lstStyle>
          <a:p>
            <a:pPr lvl="0"/>
            <a:r>
              <a:rPr lang="en-US" dirty="0"/>
              <a:t>Edit Master text styles</a:t>
            </a:r>
          </a:p>
          <a:p>
            <a:pPr lvl="1"/>
            <a:r>
              <a:rPr lang="en-US" dirty="0"/>
              <a:t>Second level</a:t>
            </a:r>
          </a:p>
          <a:p>
            <a:pPr lvl="2"/>
            <a:r>
              <a:rPr lang="en-US" dirty="0"/>
              <a:t>Third level</a:t>
            </a:r>
          </a:p>
        </p:txBody>
      </p:sp>
      <p:sp>
        <p:nvSpPr>
          <p:cNvPr id="23" name="Text Placeholder 20"/>
          <p:cNvSpPr>
            <a:spLocks noGrp="1"/>
          </p:cNvSpPr>
          <p:nvPr>
            <p:ph type="body" sz="quarter" idx="18"/>
          </p:nvPr>
        </p:nvSpPr>
        <p:spPr>
          <a:xfrm>
            <a:off x="6827280" y="1301749"/>
            <a:ext cx="4794250" cy="2100263"/>
          </a:xfrm>
        </p:spPr>
        <p:txBody>
          <a:bodyPr/>
          <a:lstStyle>
            <a:lvl2pPr marL="401638" indent="-171450" defTabSz="457200">
              <a:tabLst>
                <a:tab pos="1427163" algn="l"/>
              </a:tabLst>
              <a:defRPr/>
            </a:lvl2pPr>
            <a:lvl3pPr marL="573088" indent="-169863">
              <a:tabLst>
                <a:tab pos="1427163" algn="l"/>
              </a:tabLst>
              <a:defRPr/>
            </a:lvl3pPr>
          </a:lstStyle>
          <a:p>
            <a:pPr lvl="0"/>
            <a:r>
              <a:rPr lang="en-US" dirty="0"/>
              <a:t>Edit Master text styles</a:t>
            </a:r>
          </a:p>
          <a:p>
            <a:pPr lvl="1"/>
            <a:r>
              <a:rPr lang="en-US" dirty="0"/>
              <a:t>Second level</a:t>
            </a:r>
          </a:p>
          <a:p>
            <a:pPr lvl="2"/>
            <a:r>
              <a:rPr lang="en-US" dirty="0"/>
              <a:t>Third level</a:t>
            </a:r>
          </a:p>
        </p:txBody>
      </p:sp>
      <p:sp>
        <p:nvSpPr>
          <p:cNvPr id="24" name="Text Placeholder 20"/>
          <p:cNvSpPr>
            <a:spLocks noGrp="1"/>
          </p:cNvSpPr>
          <p:nvPr>
            <p:ph type="body" sz="quarter" idx="19"/>
          </p:nvPr>
        </p:nvSpPr>
        <p:spPr>
          <a:xfrm>
            <a:off x="577850" y="3822597"/>
            <a:ext cx="4794250" cy="2100263"/>
          </a:xfrm>
        </p:spPr>
        <p:txBody>
          <a:bodyPr/>
          <a:lstStyle>
            <a:lvl2pPr marL="401638" indent="-171450" defTabSz="457200">
              <a:tabLst>
                <a:tab pos="1427163" algn="l"/>
              </a:tabLst>
              <a:defRPr/>
            </a:lvl2pPr>
            <a:lvl3pPr marL="573088" indent="-169863">
              <a:tabLst>
                <a:tab pos="1427163" algn="l"/>
              </a:tabLst>
              <a:defRPr/>
            </a:lvl3pPr>
          </a:lstStyle>
          <a:p>
            <a:pPr lvl="0"/>
            <a:r>
              <a:rPr lang="en-US" dirty="0"/>
              <a:t>Edit Master text styles</a:t>
            </a:r>
          </a:p>
          <a:p>
            <a:pPr lvl="1"/>
            <a:r>
              <a:rPr lang="en-US" dirty="0"/>
              <a:t>Second level</a:t>
            </a:r>
          </a:p>
          <a:p>
            <a:pPr lvl="2"/>
            <a:r>
              <a:rPr lang="en-US" dirty="0"/>
              <a:t>Third level</a:t>
            </a:r>
          </a:p>
        </p:txBody>
      </p:sp>
      <p:sp>
        <p:nvSpPr>
          <p:cNvPr id="25" name="Text Placeholder 20"/>
          <p:cNvSpPr>
            <a:spLocks noGrp="1"/>
          </p:cNvSpPr>
          <p:nvPr>
            <p:ph type="body" sz="quarter" idx="20"/>
          </p:nvPr>
        </p:nvSpPr>
        <p:spPr>
          <a:xfrm>
            <a:off x="6827280" y="3822596"/>
            <a:ext cx="4794250" cy="2100263"/>
          </a:xfrm>
        </p:spPr>
        <p:txBody>
          <a:bodyPr/>
          <a:lstStyle>
            <a:lvl2pPr marL="401638" indent="-171450" defTabSz="457200">
              <a:tabLst>
                <a:tab pos="1427163" algn="l"/>
              </a:tabLst>
              <a:defRPr/>
            </a:lvl2pPr>
            <a:lvl3pPr marL="573088" indent="-169863">
              <a:tabLst>
                <a:tab pos="1427163" algn="l"/>
              </a:tabLs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383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7874A26-DBDA-41BE-A46E-E82D1A09C412}"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563697" y="237424"/>
            <a:ext cx="2357995" cy="559268"/>
          </a:xfrm>
          <a:prstGeom prst="rect">
            <a:avLst/>
          </a:prstGeom>
        </p:spPr>
      </p:pic>
    </p:spTree>
    <p:extLst>
      <p:ext uri="{BB962C8B-B14F-4D97-AF65-F5344CB8AC3E}">
        <p14:creationId xmlns:p14="http://schemas.microsoft.com/office/powerpoint/2010/main" val="24278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874A26-DBDA-41BE-A46E-E82D1A09C412}" type="slidenum">
              <a:rPr lang="en-US" smtClean="0"/>
              <a:t>‹#›</a:t>
            </a:fld>
            <a:endParaRPr lang="en-US"/>
          </a:p>
        </p:txBody>
      </p:sp>
    </p:spTree>
    <p:extLst>
      <p:ext uri="{BB962C8B-B14F-4D97-AF65-F5344CB8AC3E}">
        <p14:creationId xmlns:p14="http://schemas.microsoft.com/office/powerpoint/2010/main" val="330175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874A26-DBDA-41BE-A46E-E82D1A09C412}" type="slidenum">
              <a:rPr lang="en-US" smtClean="0"/>
              <a:t>‹#›</a:t>
            </a:fld>
            <a:endParaRPr lang="en-US"/>
          </a:p>
        </p:txBody>
      </p:sp>
    </p:spTree>
    <p:extLst>
      <p:ext uri="{BB962C8B-B14F-4D97-AF65-F5344CB8AC3E}">
        <p14:creationId xmlns:p14="http://schemas.microsoft.com/office/powerpoint/2010/main" val="92313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874A26-DBDA-41BE-A46E-E82D1A09C412}" type="slidenum">
              <a:rPr lang="en-US" smtClean="0"/>
              <a:t>‹#›</a:t>
            </a:fld>
            <a:endParaRPr lang="en-US"/>
          </a:p>
        </p:txBody>
      </p:sp>
    </p:spTree>
    <p:extLst>
      <p:ext uri="{BB962C8B-B14F-4D97-AF65-F5344CB8AC3E}">
        <p14:creationId xmlns:p14="http://schemas.microsoft.com/office/powerpoint/2010/main" val="198851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7874A26-DBDA-41BE-A46E-E82D1A09C412}" type="slidenum">
              <a:rPr lang="en-US" smtClean="0"/>
              <a:t>‹#›</a:t>
            </a:fld>
            <a:endParaRPr lang="en-US"/>
          </a:p>
        </p:txBody>
      </p:sp>
    </p:spTree>
    <p:extLst>
      <p:ext uri="{BB962C8B-B14F-4D97-AF65-F5344CB8AC3E}">
        <p14:creationId xmlns:p14="http://schemas.microsoft.com/office/powerpoint/2010/main" val="155642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7874A26-DBDA-41BE-A46E-E82D1A09C412}" type="slidenum">
              <a:rPr lang="en-US" smtClean="0"/>
              <a:t>‹#›</a:t>
            </a:fld>
            <a:endParaRPr lang="en-US"/>
          </a:p>
        </p:txBody>
      </p:sp>
    </p:spTree>
    <p:extLst>
      <p:ext uri="{BB962C8B-B14F-4D97-AF65-F5344CB8AC3E}">
        <p14:creationId xmlns:p14="http://schemas.microsoft.com/office/powerpoint/2010/main" val="117972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874A26-DBDA-41BE-A46E-E82D1A09C412}" type="slidenum">
              <a:rPr lang="en-US" smtClean="0"/>
              <a:t>‹#›</a:t>
            </a:fld>
            <a:endParaRPr lang="en-US"/>
          </a:p>
        </p:txBody>
      </p:sp>
    </p:spTree>
    <p:extLst>
      <p:ext uri="{BB962C8B-B14F-4D97-AF65-F5344CB8AC3E}">
        <p14:creationId xmlns:p14="http://schemas.microsoft.com/office/powerpoint/2010/main" val="78889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470" y="216846"/>
            <a:ext cx="10060459" cy="50808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0471" y="952415"/>
            <a:ext cx="1105106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935730" y="6356350"/>
            <a:ext cx="685800"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17874A26-DBDA-41BE-A46E-E82D1A09C412}" type="slidenum">
              <a:rPr lang="en-US" smtClean="0"/>
              <a:pPr/>
              <a:t>‹#›</a:t>
            </a:fld>
            <a:endParaRPr lang="en-US" dirty="0"/>
          </a:p>
        </p:txBody>
      </p:sp>
      <p:pic>
        <p:nvPicPr>
          <p:cNvPr id="8" name="Picture 7"/>
          <p:cNvPicPr>
            <a:picLocks noChangeAspect="1"/>
          </p:cNvPicPr>
          <p:nvPr userDrawn="1"/>
        </p:nvPicPr>
        <p:blipFill>
          <a:blip r:embed="rId12"/>
          <a:stretch>
            <a:fillRect/>
          </a:stretch>
        </p:blipFill>
        <p:spPr>
          <a:xfrm>
            <a:off x="11018456" y="170597"/>
            <a:ext cx="603074" cy="603074"/>
          </a:xfrm>
          <a:prstGeom prst="rect">
            <a:avLst/>
          </a:prstGeom>
        </p:spPr>
      </p:pic>
      <p:cxnSp>
        <p:nvCxnSpPr>
          <p:cNvPr id="10" name="Straight Connector 9"/>
          <p:cNvCxnSpPr/>
          <p:nvPr userDrawn="1"/>
        </p:nvCxnSpPr>
        <p:spPr>
          <a:xfrm>
            <a:off x="570470" y="815547"/>
            <a:ext cx="11051060" cy="0"/>
          </a:xfrm>
          <a:prstGeom prst="line">
            <a:avLst/>
          </a:prstGeom>
          <a:ln w="28575">
            <a:solidFill>
              <a:srgbClr val="C997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66434" y="6190736"/>
            <a:ext cx="11055096" cy="0"/>
          </a:xfrm>
          <a:prstGeom prst="line">
            <a:avLst/>
          </a:prstGeom>
          <a:ln w="28575">
            <a:solidFill>
              <a:srgbClr val="0C237D"/>
            </a:solidFill>
          </a:ln>
        </p:spPr>
        <p:style>
          <a:lnRef idx="1">
            <a:schemeClr val="accent1"/>
          </a:lnRef>
          <a:fillRef idx="0">
            <a:schemeClr val="accent1"/>
          </a:fillRef>
          <a:effectRef idx="0">
            <a:schemeClr val="accent1"/>
          </a:effectRef>
          <a:fontRef idx="minor">
            <a:schemeClr val="tx1"/>
          </a:fontRef>
        </p:style>
      </p:cxnSp>
      <p:sp>
        <p:nvSpPr>
          <p:cNvPr id="15" name="Footer Placeholder 8"/>
          <p:cNvSpPr>
            <a:spLocks noGrp="1"/>
          </p:cNvSpPr>
          <p:nvPr>
            <p:ph type="ftr" sz="quarter" idx="3"/>
          </p:nvPr>
        </p:nvSpPr>
        <p:spPr>
          <a:xfrm>
            <a:off x="566434" y="6241021"/>
            <a:ext cx="6491417" cy="548757"/>
          </a:xfrm>
          <a:prstGeom prst="rect">
            <a:avLst/>
          </a:prstGeom>
        </p:spPr>
        <p:txBody>
          <a:bodyPr vert="horz" lIns="91440" tIns="45720" rIns="91440" bIns="45720" rtlCol="0" anchor="ctr"/>
          <a:lstStyle>
            <a:lvl1pPr algn="l">
              <a:defRPr sz="1000">
                <a:solidFill>
                  <a:schemeClr val="tx1">
                    <a:tint val="75000"/>
                  </a:schemeClr>
                </a:solidFill>
                <a:latin typeface="Garamond" panose="02020404030301010803" pitchFamily="18" charset="0"/>
                <a:cs typeface="Garamond" panose="02020404030301010803" pitchFamily="18" charset="0"/>
              </a:defRPr>
            </a:lvl1pPr>
          </a:lstStyle>
          <a:p>
            <a:endParaRPr lang="en-US" dirty="0"/>
          </a:p>
        </p:txBody>
      </p:sp>
      <p:pic>
        <p:nvPicPr>
          <p:cNvPr id="17" name="Picture 16" descr="C:\Users\proy\Desktop\NDIC Logo.jp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64195" y="6227806"/>
            <a:ext cx="1767416" cy="561972"/>
          </a:xfrm>
          <a:prstGeom prst="rect">
            <a:avLst/>
          </a:prstGeom>
          <a:noFill/>
          <a:ln>
            <a:noFill/>
          </a:ln>
        </p:spPr>
      </p:pic>
    </p:spTree>
    <p:extLst>
      <p:ext uri="{BB962C8B-B14F-4D97-AF65-F5344CB8AC3E}">
        <p14:creationId xmlns:p14="http://schemas.microsoft.com/office/powerpoint/2010/main" val="1489813914"/>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49" r:id="rId3"/>
    <p:sldLayoutId id="2147483650" r:id="rId4"/>
    <p:sldLayoutId id="2147483651" r:id="rId5"/>
    <p:sldLayoutId id="2147483652" r:id="rId6"/>
    <p:sldLayoutId id="2147483653"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2400" kern="1200">
          <a:solidFill>
            <a:schemeClr val="tx1"/>
          </a:solidFill>
          <a:latin typeface="Garamond" panose="02020404030301010803" pitchFamily="18" charset="0"/>
          <a:ea typeface="+mj-ea"/>
          <a:cs typeface="+mj-cs"/>
        </a:defRPr>
      </a:lvl1pPr>
    </p:titleStyle>
    <p:body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454C4-D743-474B-91A2-25C979BCC070}"/>
              </a:ext>
            </a:extLst>
          </p:cNvPr>
          <p:cNvPicPr>
            <a:picLocks noChangeAspect="1"/>
          </p:cNvPicPr>
          <p:nvPr/>
        </p:nvPicPr>
        <p:blipFill>
          <a:blip r:embed="rId2"/>
          <a:stretch>
            <a:fillRect/>
          </a:stretch>
        </p:blipFill>
        <p:spPr>
          <a:xfrm>
            <a:off x="1981200" y="960121"/>
            <a:ext cx="8183880" cy="4537321"/>
          </a:xfrm>
          <a:prstGeom prst="rect">
            <a:avLst/>
          </a:prstGeom>
        </p:spPr>
      </p:pic>
      <p:sp>
        <p:nvSpPr>
          <p:cNvPr id="2" name="Title 1"/>
          <p:cNvSpPr>
            <a:spLocks noGrp="1"/>
          </p:cNvSpPr>
          <p:nvPr>
            <p:ph type="title"/>
          </p:nvPr>
        </p:nvSpPr>
        <p:spPr/>
        <p:txBody>
          <a:bodyPr>
            <a:normAutofit/>
          </a:bodyPr>
          <a:lstStyle/>
          <a:p>
            <a:r>
              <a:rPr lang="en-US" dirty="0"/>
              <a:t>Portfolio Returns</a:t>
            </a:r>
          </a:p>
        </p:txBody>
      </p:sp>
      <p:sp>
        <p:nvSpPr>
          <p:cNvPr id="4" name="Rectangle 3"/>
          <p:cNvSpPr/>
          <p:nvPr/>
        </p:nvSpPr>
        <p:spPr>
          <a:xfrm>
            <a:off x="8204886" y="74142"/>
            <a:ext cx="1334530" cy="6260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1F92963-4C7E-432B-891F-F3F920316E99}"/>
              </a:ext>
            </a:extLst>
          </p:cNvPr>
          <p:cNvSpPr txBox="1"/>
          <p:nvPr/>
        </p:nvSpPr>
        <p:spPr>
          <a:xfrm>
            <a:off x="9402416" y="2608723"/>
            <a:ext cx="914400" cy="276999"/>
          </a:xfrm>
          <a:prstGeom prst="rect">
            <a:avLst/>
          </a:prstGeom>
          <a:noFill/>
        </p:spPr>
        <p:txBody>
          <a:bodyPr wrap="square" rtlCol="0">
            <a:spAutoFit/>
          </a:bodyPr>
          <a:lstStyle/>
          <a:p>
            <a:pPr algn="ctr"/>
            <a:r>
              <a:rPr lang="en-US" sz="1200" b="1" dirty="0">
                <a:solidFill>
                  <a:schemeClr val="accent1"/>
                </a:solidFill>
              </a:rPr>
              <a:t>(13.9%)</a:t>
            </a:r>
          </a:p>
        </p:txBody>
      </p:sp>
      <p:sp>
        <p:nvSpPr>
          <p:cNvPr id="25" name="TextBox 24">
            <a:extLst>
              <a:ext uri="{FF2B5EF4-FFF2-40B4-BE49-F238E27FC236}">
                <a16:creationId xmlns:a16="http://schemas.microsoft.com/office/drawing/2014/main" id="{2F4470F1-47EE-4DFB-99F3-2E0D8953E447}"/>
              </a:ext>
            </a:extLst>
          </p:cNvPr>
          <p:cNvSpPr txBox="1"/>
          <p:nvPr/>
        </p:nvSpPr>
        <p:spPr>
          <a:xfrm>
            <a:off x="9402416" y="2232594"/>
            <a:ext cx="914400" cy="276999"/>
          </a:xfrm>
          <a:prstGeom prst="rect">
            <a:avLst/>
          </a:prstGeom>
          <a:noFill/>
        </p:spPr>
        <p:txBody>
          <a:bodyPr wrap="square" rtlCol="0">
            <a:spAutoFit/>
          </a:bodyPr>
          <a:lstStyle/>
          <a:p>
            <a:pPr algn="ctr"/>
            <a:r>
              <a:rPr lang="en-US" sz="1200" b="1" dirty="0">
                <a:solidFill>
                  <a:schemeClr val="accent2"/>
                </a:solidFill>
              </a:rPr>
              <a:t>(9.9%)</a:t>
            </a:r>
          </a:p>
        </p:txBody>
      </p:sp>
      <p:sp>
        <p:nvSpPr>
          <p:cNvPr id="26" name="Slide Number Placeholder 3">
            <a:extLst>
              <a:ext uri="{FF2B5EF4-FFF2-40B4-BE49-F238E27FC236}">
                <a16:creationId xmlns:a16="http://schemas.microsoft.com/office/drawing/2014/main" id="{A1A292A8-564A-49A0-A946-79CCEFFEFDEE}"/>
              </a:ext>
            </a:extLst>
          </p:cNvPr>
          <p:cNvSpPr>
            <a:spLocks noGrp="1"/>
          </p:cNvSpPr>
          <p:nvPr>
            <p:ph type="sldNum" sz="quarter" idx="12"/>
          </p:nvPr>
        </p:nvSpPr>
        <p:spPr>
          <a:xfrm>
            <a:off x="8077200" y="6356351"/>
            <a:ext cx="2133600" cy="365125"/>
          </a:xfrm>
        </p:spPr>
        <p:txBody>
          <a:bodyPr/>
          <a:lstStyle/>
          <a:p>
            <a:fld id="{190E589F-905B-3945-8CF8-2E5B8B7D5CF4}" type="slidenum">
              <a:rPr lang="en-US" smtClean="0"/>
              <a:t>1</a:t>
            </a:fld>
            <a:endParaRPr lang="en-US"/>
          </a:p>
        </p:txBody>
      </p:sp>
    </p:spTree>
    <p:extLst>
      <p:ext uri="{BB962C8B-B14F-4D97-AF65-F5344CB8AC3E}">
        <p14:creationId xmlns:p14="http://schemas.microsoft.com/office/powerpoint/2010/main" val="375021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1b. Portfolio Exposure</a:t>
            </a:r>
          </a:p>
        </p:txBody>
      </p:sp>
      <p:sp>
        <p:nvSpPr>
          <p:cNvPr id="3" name="Slide Number Placeholder 2"/>
          <p:cNvSpPr>
            <a:spLocks noGrp="1"/>
          </p:cNvSpPr>
          <p:nvPr>
            <p:ph type="sldNum" sz="quarter" idx="12"/>
          </p:nvPr>
        </p:nvSpPr>
        <p:spPr/>
        <p:txBody>
          <a:bodyPr/>
          <a:lstStyle/>
          <a:p>
            <a:fld id="{17874A26-DBDA-41BE-A46E-E82D1A09C412}" type="slidenum">
              <a:rPr lang="en-US" smtClean="0"/>
              <a:t>10</a:t>
            </a:fld>
            <a:endParaRPr lang="en-US"/>
          </a:p>
        </p:txBody>
      </p:sp>
      <p:sp>
        <p:nvSpPr>
          <p:cNvPr id="4" name="Footer Placeholder 3"/>
          <p:cNvSpPr>
            <a:spLocks noGrp="1"/>
          </p:cNvSpPr>
          <p:nvPr>
            <p:ph type="ftr" sz="quarter" idx="3"/>
          </p:nvPr>
        </p:nvSpPr>
        <p:spPr/>
        <p:txBody>
          <a:bodyPr/>
          <a:lstStyle/>
          <a:p>
            <a:r>
              <a:rPr lang="en-US" dirty="0"/>
              <a:t>Source: NDIC Website, </a:t>
            </a:r>
            <a:r>
              <a:rPr lang="en-US" dirty="0" err="1"/>
              <a:t>Sibilis</a:t>
            </a:r>
            <a:r>
              <a:rPr lang="en-US" dirty="0"/>
              <a:t> Research</a:t>
            </a:r>
          </a:p>
        </p:txBody>
      </p:sp>
      <p:cxnSp>
        <p:nvCxnSpPr>
          <p:cNvPr id="10" name="Straight Connector 9"/>
          <p:cNvCxnSpPr/>
          <p:nvPr/>
        </p:nvCxnSpPr>
        <p:spPr>
          <a:xfrm>
            <a:off x="577680" y="1339608"/>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sp>
        <p:nvSpPr>
          <p:cNvPr id="12" name="Text Placeholder 6"/>
          <p:cNvSpPr txBox="1">
            <a:spLocks/>
          </p:cNvSpPr>
          <p:nvPr/>
        </p:nvSpPr>
        <p:spPr>
          <a:xfrm>
            <a:off x="570470" y="1107459"/>
            <a:ext cx="4441145" cy="232149"/>
          </a:xfrm>
          <a:prstGeom prst="rect">
            <a:avLst/>
          </a:prstGeom>
        </p:spPr>
        <p:txBody>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Investment Club Portfolio Weightings</a:t>
            </a:r>
          </a:p>
        </p:txBody>
      </p:sp>
      <p:cxnSp>
        <p:nvCxnSpPr>
          <p:cNvPr id="14" name="Straight Connector 13"/>
          <p:cNvCxnSpPr/>
          <p:nvPr/>
        </p:nvCxnSpPr>
        <p:spPr>
          <a:xfrm>
            <a:off x="6749880" y="1339608"/>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sp>
        <p:nvSpPr>
          <p:cNvPr id="15" name="Text Placeholder 6"/>
          <p:cNvSpPr txBox="1">
            <a:spLocks/>
          </p:cNvSpPr>
          <p:nvPr/>
        </p:nvSpPr>
        <p:spPr>
          <a:xfrm>
            <a:off x="6749880" y="1107459"/>
            <a:ext cx="4441145" cy="232149"/>
          </a:xfrm>
          <a:prstGeom prst="rect">
            <a:avLst/>
          </a:prstGeom>
        </p:spPr>
        <p:txBody>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Implications</a:t>
            </a:r>
          </a:p>
        </p:txBody>
      </p:sp>
      <p:graphicFrame>
        <p:nvGraphicFramePr>
          <p:cNvPr id="18" name="Chart 17">
            <a:extLst>
              <a:ext uri="{FF2B5EF4-FFF2-40B4-BE49-F238E27FC236}">
                <a16:creationId xmlns:a16="http://schemas.microsoft.com/office/drawing/2014/main" id="{022D6B1C-7E1A-094E-B884-B0343C887B7F}"/>
              </a:ext>
            </a:extLst>
          </p:cNvPr>
          <p:cNvGraphicFramePr>
            <a:graphicFrameLocks/>
          </p:cNvGraphicFramePr>
          <p:nvPr>
            <p:extLst>
              <p:ext uri="{D42A27DB-BD31-4B8C-83A1-F6EECF244321}">
                <p14:modId xmlns:p14="http://schemas.microsoft.com/office/powerpoint/2010/main" val="2780545809"/>
              </p:ext>
            </p:extLst>
          </p:nvPr>
        </p:nvGraphicFramePr>
        <p:xfrm>
          <a:off x="577680" y="1604108"/>
          <a:ext cx="4864441" cy="391427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9">
            <a:extLst>
              <a:ext uri="{FF2B5EF4-FFF2-40B4-BE49-F238E27FC236}">
                <a16:creationId xmlns:a16="http://schemas.microsoft.com/office/drawing/2014/main" id="{BF844ED2-8919-BC41-AADE-2252BD2648E9}"/>
              </a:ext>
            </a:extLst>
          </p:cNvPr>
          <p:cNvSpPr txBox="1">
            <a:spLocks/>
          </p:cNvSpPr>
          <p:nvPr/>
        </p:nvSpPr>
        <p:spPr>
          <a:xfrm>
            <a:off x="6749880" y="1714783"/>
            <a:ext cx="4794422" cy="1714217"/>
          </a:xfrm>
          <a:prstGeom prst="rect">
            <a:avLst/>
          </a:prstGeom>
        </p:spPr>
        <p:txBody>
          <a:bodyPr>
            <a:normAutofit/>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As it currently stands, 26% of the Investment Club portfolio is in Tech, Media, and Telecom</a:t>
            </a:r>
          </a:p>
          <a:p>
            <a:r>
              <a:rPr lang="en-US" sz="1400" dirty="0"/>
              <a:t>The club’s only financials holdings are through passive indices</a:t>
            </a:r>
          </a:p>
          <a:p>
            <a:r>
              <a:rPr lang="en-US" sz="1400" dirty="0"/>
              <a:t>Adding GS to the portfolio should probably add diversification benefits as well as providing exposure to </a:t>
            </a:r>
          </a:p>
        </p:txBody>
      </p:sp>
      <p:graphicFrame>
        <p:nvGraphicFramePr>
          <p:cNvPr id="5" name="Table 4">
            <a:extLst>
              <a:ext uri="{FF2B5EF4-FFF2-40B4-BE49-F238E27FC236}">
                <a16:creationId xmlns:a16="http://schemas.microsoft.com/office/drawing/2014/main" id="{11355B17-0CE4-434C-94C6-053952BF7784}"/>
              </a:ext>
            </a:extLst>
          </p:cNvPr>
          <p:cNvGraphicFramePr>
            <a:graphicFrameLocks noGrp="1"/>
          </p:cNvGraphicFramePr>
          <p:nvPr>
            <p:extLst>
              <p:ext uri="{D42A27DB-BD31-4B8C-83A1-F6EECF244321}">
                <p14:modId xmlns:p14="http://schemas.microsoft.com/office/powerpoint/2010/main" val="2777540460"/>
              </p:ext>
            </p:extLst>
          </p:nvPr>
        </p:nvGraphicFramePr>
        <p:xfrm>
          <a:off x="6749879" y="3963876"/>
          <a:ext cx="4794423" cy="1786665"/>
        </p:xfrm>
        <a:graphic>
          <a:graphicData uri="http://schemas.openxmlformats.org/drawingml/2006/table">
            <a:tbl>
              <a:tblPr firstRow="1" bandRow="1">
                <a:tableStyleId>{5C22544A-7EE6-4342-B048-85BDC9FD1C3A}</a:tableStyleId>
              </a:tblPr>
              <a:tblGrid>
                <a:gridCol w="921245">
                  <a:extLst>
                    <a:ext uri="{9D8B030D-6E8A-4147-A177-3AD203B41FA5}">
                      <a16:colId xmlns:a16="http://schemas.microsoft.com/office/drawing/2014/main" val="2537154360"/>
                    </a:ext>
                  </a:extLst>
                </a:gridCol>
                <a:gridCol w="1475966">
                  <a:extLst>
                    <a:ext uri="{9D8B030D-6E8A-4147-A177-3AD203B41FA5}">
                      <a16:colId xmlns:a16="http://schemas.microsoft.com/office/drawing/2014/main" val="27891024"/>
                    </a:ext>
                  </a:extLst>
                </a:gridCol>
                <a:gridCol w="1198606">
                  <a:extLst>
                    <a:ext uri="{9D8B030D-6E8A-4147-A177-3AD203B41FA5}">
                      <a16:colId xmlns:a16="http://schemas.microsoft.com/office/drawing/2014/main" val="2137901904"/>
                    </a:ext>
                  </a:extLst>
                </a:gridCol>
                <a:gridCol w="1198606">
                  <a:extLst>
                    <a:ext uri="{9D8B030D-6E8A-4147-A177-3AD203B41FA5}">
                      <a16:colId xmlns:a16="http://schemas.microsoft.com/office/drawing/2014/main" val="2615163812"/>
                    </a:ext>
                  </a:extLst>
                </a:gridCol>
              </a:tblGrid>
              <a:tr h="771897">
                <a:tc>
                  <a:txBody>
                    <a:bodyPr/>
                    <a:lstStyle/>
                    <a:p>
                      <a:r>
                        <a:rPr lang="en-US" sz="1400" dirty="0">
                          <a:latin typeface="Garamond" panose="02020404030301010803" pitchFamily="18" charset="0"/>
                        </a:rPr>
                        <a:t>Index</a:t>
                      </a:r>
                    </a:p>
                  </a:txBody>
                  <a:tcPr anchor="ctr"/>
                </a:tc>
                <a:tc>
                  <a:txBody>
                    <a:bodyPr/>
                    <a:lstStyle/>
                    <a:p>
                      <a:r>
                        <a:rPr lang="en-US" sz="1400" dirty="0">
                          <a:latin typeface="Garamond" panose="02020404030301010803" pitchFamily="18" charset="0"/>
                        </a:rPr>
                        <a:t>Financials Index Weight</a:t>
                      </a:r>
                    </a:p>
                  </a:txBody>
                  <a:tcPr anchor="ctr"/>
                </a:tc>
                <a:tc>
                  <a:txBody>
                    <a:bodyPr/>
                    <a:lstStyle/>
                    <a:p>
                      <a:r>
                        <a:rPr lang="en-US" sz="1400" dirty="0">
                          <a:latin typeface="Garamond" panose="02020404030301010803" pitchFamily="18" charset="0"/>
                        </a:rPr>
                        <a:t>NDIC Portfolio Weight</a:t>
                      </a:r>
                    </a:p>
                  </a:txBody>
                  <a:tcPr anchor="ctr"/>
                </a:tc>
                <a:tc>
                  <a:txBody>
                    <a:bodyPr/>
                    <a:lstStyle/>
                    <a:p>
                      <a:r>
                        <a:rPr lang="en-US" sz="1400" dirty="0">
                          <a:latin typeface="Garamond" panose="02020404030301010803" pitchFamily="18" charset="0"/>
                        </a:rPr>
                        <a:t>NDIC Financials Exposure</a:t>
                      </a:r>
                    </a:p>
                  </a:txBody>
                  <a:tcPr anchor="ctr"/>
                </a:tc>
                <a:extLst>
                  <a:ext uri="{0D108BD9-81ED-4DB2-BD59-A6C34878D82A}">
                    <a16:rowId xmlns:a16="http://schemas.microsoft.com/office/drawing/2014/main" val="3184931875"/>
                  </a:ext>
                </a:extLst>
              </a:tr>
              <a:tr h="496608">
                <a:tc>
                  <a:txBody>
                    <a:bodyPr/>
                    <a:lstStyle/>
                    <a:p>
                      <a:r>
                        <a:rPr lang="en-US" sz="1400" dirty="0">
                          <a:latin typeface="Garamond" panose="02020404030301010803" pitchFamily="18" charset="0"/>
                        </a:rPr>
                        <a:t>S&amp;P 500</a:t>
                      </a:r>
                    </a:p>
                  </a:txBody>
                  <a:tcPr anchor="ctr"/>
                </a:tc>
                <a:tc>
                  <a:txBody>
                    <a:bodyPr/>
                    <a:lstStyle/>
                    <a:p>
                      <a:pPr algn="r"/>
                      <a:r>
                        <a:rPr lang="en-US" sz="1400" dirty="0">
                          <a:latin typeface="Garamond" panose="02020404030301010803" pitchFamily="18" charset="0"/>
                        </a:rPr>
                        <a:t>12.94%</a:t>
                      </a:r>
                    </a:p>
                  </a:txBody>
                  <a:tcPr anchor="ctr"/>
                </a:tc>
                <a:tc>
                  <a:txBody>
                    <a:bodyPr/>
                    <a:lstStyle/>
                    <a:p>
                      <a:pPr algn="r"/>
                      <a:r>
                        <a:rPr lang="en-US" sz="1400" dirty="0">
                          <a:latin typeface="Garamond" panose="02020404030301010803" pitchFamily="18" charset="0"/>
                        </a:rPr>
                        <a:t>25.47%</a:t>
                      </a:r>
                    </a:p>
                  </a:txBody>
                  <a:tcPr anchor="ctr"/>
                </a:tc>
                <a:tc>
                  <a:txBody>
                    <a:bodyPr/>
                    <a:lstStyle/>
                    <a:p>
                      <a:pPr algn="r"/>
                      <a:r>
                        <a:rPr lang="en-US" sz="1400" dirty="0">
                          <a:latin typeface="Garamond" panose="02020404030301010803" pitchFamily="18" charset="0"/>
                        </a:rPr>
                        <a:t>3.30%</a:t>
                      </a:r>
                    </a:p>
                  </a:txBody>
                  <a:tcPr anchor="ctr"/>
                </a:tc>
                <a:extLst>
                  <a:ext uri="{0D108BD9-81ED-4DB2-BD59-A6C34878D82A}">
                    <a16:rowId xmlns:a16="http://schemas.microsoft.com/office/drawing/2014/main" val="3560771935"/>
                  </a:ext>
                </a:extLst>
              </a:tr>
              <a:tr h="496608">
                <a:tc>
                  <a:txBody>
                    <a:bodyPr/>
                    <a:lstStyle/>
                    <a:p>
                      <a:r>
                        <a:rPr lang="en-US" sz="1400" dirty="0">
                          <a:latin typeface="Garamond" panose="02020404030301010803" pitchFamily="18" charset="0"/>
                        </a:rPr>
                        <a:t>Russell 2000</a:t>
                      </a:r>
                    </a:p>
                  </a:txBody>
                  <a:tcPr anchor="ctr"/>
                </a:tc>
                <a:tc>
                  <a:txBody>
                    <a:bodyPr/>
                    <a:lstStyle/>
                    <a:p>
                      <a:pPr algn="r"/>
                      <a:r>
                        <a:rPr lang="en-US" sz="1400" dirty="0">
                          <a:latin typeface="Garamond" panose="02020404030301010803" pitchFamily="18" charset="0"/>
                        </a:rPr>
                        <a:t>17.59%</a:t>
                      </a:r>
                    </a:p>
                  </a:txBody>
                  <a:tcPr anchor="ctr"/>
                </a:tc>
                <a:tc>
                  <a:txBody>
                    <a:bodyPr/>
                    <a:lstStyle/>
                    <a:p>
                      <a:pPr algn="r"/>
                      <a:r>
                        <a:rPr lang="en-US" sz="1400" dirty="0">
                          <a:latin typeface="Garamond" panose="02020404030301010803" pitchFamily="18" charset="0"/>
                        </a:rPr>
                        <a:t>15.11%</a:t>
                      </a:r>
                    </a:p>
                  </a:txBody>
                  <a:tcPr anchor="ctr"/>
                </a:tc>
                <a:tc>
                  <a:txBody>
                    <a:bodyPr/>
                    <a:lstStyle/>
                    <a:p>
                      <a:pPr algn="r"/>
                      <a:r>
                        <a:rPr lang="en-US" sz="1400" dirty="0">
                          <a:latin typeface="Garamond" panose="02020404030301010803" pitchFamily="18" charset="0"/>
                        </a:rPr>
                        <a:t>2.66%</a:t>
                      </a:r>
                    </a:p>
                  </a:txBody>
                  <a:tcPr anchor="ctr"/>
                </a:tc>
                <a:extLst>
                  <a:ext uri="{0D108BD9-81ED-4DB2-BD59-A6C34878D82A}">
                    <a16:rowId xmlns:a16="http://schemas.microsoft.com/office/drawing/2014/main" val="342795180"/>
                  </a:ext>
                </a:extLst>
              </a:tr>
            </a:tbl>
          </a:graphicData>
        </a:graphic>
      </p:graphicFrame>
      <p:cxnSp>
        <p:nvCxnSpPr>
          <p:cNvPr id="20" name="Straight Connector 19">
            <a:extLst>
              <a:ext uri="{FF2B5EF4-FFF2-40B4-BE49-F238E27FC236}">
                <a16:creationId xmlns:a16="http://schemas.microsoft.com/office/drawing/2014/main" id="{20EACA64-D934-A94A-89AE-C5BB92CA627C}"/>
              </a:ext>
            </a:extLst>
          </p:cNvPr>
          <p:cNvCxnSpPr/>
          <p:nvPr/>
        </p:nvCxnSpPr>
        <p:spPr>
          <a:xfrm>
            <a:off x="6749879" y="3703751"/>
            <a:ext cx="4794422" cy="0"/>
          </a:xfrm>
          <a:prstGeom prst="line">
            <a:avLst/>
          </a:prstGeom>
          <a:ln w="19050">
            <a:solidFill>
              <a:srgbClr val="0C237D"/>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884EB125-7577-734D-BA9E-533B029B614C}"/>
              </a:ext>
            </a:extLst>
          </p:cNvPr>
          <p:cNvSpPr txBox="1">
            <a:spLocks/>
          </p:cNvSpPr>
          <p:nvPr/>
        </p:nvSpPr>
        <p:spPr>
          <a:xfrm>
            <a:off x="6749880" y="3444393"/>
            <a:ext cx="4441145" cy="232149"/>
          </a:xfrm>
          <a:prstGeom prst="rect">
            <a:avLst/>
          </a:prstGeom>
        </p:spPr>
        <p:txBody>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NDIC Financials Exposure</a:t>
            </a:r>
          </a:p>
        </p:txBody>
      </p:sp>
    </p:spTree>
    <p:extLst>
      <p:ext uri="{BB962C8B-B14F-4D97-AF65-F5344CB8AC3E}">
        <p14:creationId xmlns:p14="http://schemas.microsoft.com/office/powerpoint/2010/main" val="342891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Marcus is poised for explosive growth</a:t>
            </a:r>
          </a:p>
        </p:txBody>
      </p:sp>
      <p:sp>
        <p:nvSpPr>
          <p:cNvPr id="3" name="Slide Number Placeholder 2"/>
          <p:cNvSpPr>
            <a:spLocks noGrp="1"/>
          </p:cNvSpPr>
          <p:nvPr>
            <p:ph type="sldNum" sz="quarter" idx="12"/>
          </p:nvPr>
        </p:nvSpPr>
        <p:spPr/>
        <p:txBody>
          <a:bodyPr/>
          <a:lstStyle/>
          <a:p>
            <a:fld id="{17874A26-DBDA-41BE-A46E-E82D1A09C412}" type="slidenum">
              <a:rPr lang="en-US" smtClean="0"/>
              <a:t>11</a:t>
            </a:fld>
            <a:endParaRPr lang="en-US"/>
          </a:p>
        </p:txBody>
      </p:sp>
      <p:sp>
        <p:nvSpPr>
          <p:cNvPr id="4" name="Footer Placeholder 3"/>
          <p:cNvSpPr>
            <a:spLocks noGrp="1"/>
          </p:cNvSpPr>
          <p:nvPr>
            <p:ph type="ftr" sz="quarter" idx="3"/>
          </p:nvPr>
        </p:nvSpPr>
        <p:spPr/>
        <p:txBody>
          <a:bodyPr/>
          <a:lstStyle/>
          <a:p>
            <a:r>
              <a:rPr lang="en-US" dirty="0"/>
              <a:t>Sources: Marcus website, investor materials, company filings, Bloomberg</a:t>
            </a:r>
          </a:p>
        </p:txBody>
      </p:sp>
      <p:sp>
        <p:nvSpPr>
          <p:cNvPr id="5" name="Text Placeholder 4"/>
          <p:cNvSpPr>
            <a:spLocks noGrp="1"/>
          </p:cNvSpPr>
          <p:nvPr>
            <p:ph type="body" sz="quarter" idx="13"/>
          </p:nvPr>
        </p:nvSpPr>
        <p:spPr/>
        <p:txBody>
          <a:bodyPr/>
          <a:lstStyle/>
          <a:p>
            <a:r>
              <a:rPr lang="en-US" dirty="0"/>
              <a:t>Marcus Summarized</a:t>
            </a:r>
          </a:p>
        </p:txBody>
      </p:sp>
      <p:sp>
        <p:nvSpPr>
          <p:cNvPr id="6" name="Text Placeholder 5"/>
          <p:cNvSpPr>
            <a:spLocks noGrp="1"/>
          </p:cNvSpPr>
          <p:nvPr>
            <p:ph type="body" sz="quarter" idx="14"/>
          </p:nvPr>
        </p:nvSpPr>
        <p:spPr/>
        <p:txBody>
          <a:bodyPr/>
          <a:lstStyle/>
          <a:p>
            <a:r>
              <a:rPr lang="en-US" dirty="0"/>
              <a:t>Marcus Deposits</a:t>
            </a:r>
          </a:p>
        </p:txBody>
      </p:sp>
      <p:sp>
        <p:nvSpPr>
          <p:cNvPr id="7" name="Text Placeholder 6"/>
          <p:cNvSpPr>
            <a:spLocks noGrp="1"/>
          </p:cNvSpPr>
          <p:nvPr>
            <p:ph type="body" sz="quarter" idx="15"/>
          </p:nvPr>
        </p:nvSpPr>
        <p:spPr>
          <a:xfrm>
            <a:off x="577680" y="3491738"/>
            <a:ext cx="4650006" cy="244124"/>
          </a:xfrm>
        </p:spPr>
        <p:txBody>
          <a:bodyPr/>
          <a:lstStyle/>
          <a:p>
            <a:r>
              <a:rPr lang="en-US" dirty="0"/>
              <a:t>Advantages Marcus Offers GS</a:t>
            </a:r>
          </a:p>
        </p:txBody>
      </p:sp>
      <p:sp>
        <p:nvSpPr>
          <p:cNvPr id="8" name="Text Placeholder 7"/>
          <p:cNvSpPr>
            <a:spLocks noGrp="1"/>
          </p:cNvSpPr>
          <p:nvPr>
            <p:ph type="body" sz="quarter" idx="16"/>
          </p:nvPr>
        </p:nvSpPr>
        <p:spPr>
          <a:xfrm>
            <a:off x="6827108" y="3491738"/>
            <a:ext cx="4787041" cy="244124"/>
          </a:xfrm>
        </p:spPr>
        <p:txBody>
          <a:bodyPr/>
          <a:lstStyle/>
          <a:p>
            <a:r>
              <a:rPr lang="en-US" dirty="0"/>
              <a:t>Displeasure With Marcus </a:t>
            </a:r>
          </a:p>
        </p:txBody>
      </p:sp>
      <p:sp>
        <p:nvSpPr>
          <p:cNvPr id="9" name="Text Placeholder 8"/>
          <p:cNvSpPr>
            <a:spLocks noGrp="1"/>
          </p:cNvSpPr>
          <p:nvPr>
            <p:ph type="body" sz="quarter" idx="17"/>
          </p:nvPr>
        </p:nvSpPr>
        <p:spPr/>
        <p:txBody>
          <a:bodyPr>
            <a:normAutofit lnSpcReduction="10000"/>
          </a:bodyPr>
          <a:lstStyle/>
          <a:p>
            <a:r>
              <a:rPr lang="en-US" dirty="0"/>
              <a:t>Marcus was opened in 2016 as part of Goldman’s push into consumer banking, and is a source of market mispricing</a:t>
            </a:r>
          </a:p>
          <a:p>
            <a:r>
              <a:rPr lang="en-US" dirty="0"/>
              <a:t>Currently the platform offers savings accounts insured by the FDIC and no fee, fixed-rate personal loans up to $40,000</a:t>
            </a:r>
          </a:p>
          <a:p>
            <a:r>
              <a:rPr lang="en-US" dirty="0"/>
              <a:t>Marcus currently resembles a challenger bank in this respect:</a:t>
            </a:r>
          </a:p>
          <a:p>
            <a:pPr lvl="1"/>
            <a:r>
              <a:rPr lang="en-US" dirty="0"/>
              <a:t>The savings accounts offer a competitive interest rate (currently 1.55%) to attract customers into switching</a:t>
            </a:r>
          </a:p>
          <a:p>
            <a:pPr lvl="1"/>
            <a:r>
              <a:rPr lang="en-US" dirty="0"/>
              <a:t>Closely related to Goldman’s push into credit cards – consumers can more easily obtain an Apple Card than they can other credit cards</a:t>
            </a:r>
          </a:p>
          <a:p>
            <a:r>
              <a:rPr lang="en-US" dirty="0"/>
              <a:t>Net revenues from the consumer bank are growing at about 7-8% p.a.</a:t>
            </a:r>
          </a:p>
        </p:txBody>
      </p:sp>
      <p:sp>
        <p:nvSpPr>
          <p:cNvPr id="11" name="Text Placeholder 10">
            <a:extLst>
              <a:ext uri="{FF2B5EF4-FFF2-40B4-BE49-F238E27FC236}">
                <a16:creationId xmlns:a16="http://schemas.microsoft.com/office/drawing/2014/main" id="{9073AE72-0946-064A-92FC-588ADD587234}"/>
              </a:ext>
            </a:extLst>
          </p:cNvPr>
          <p:cNvSpPr>
            <a:spLocks noGrp="1"/>
          </p:cNvSpPr>
          <p:nvPr>
            <p:ph type="body" sz="quarter" idx="20"/>
          </p:nvPr>
        </p:nvSpPr>
        <p:spPr>
          <a:xfrm>
            <a:off x="6827280" y="3896349"/>
            <a:ext cx="4794250" cy="2100263"/>
          </a:xfrm>
        </p:spPr>
        <p:txBody>
          <a:bodyPr>
            <a:normAutofit lnSpcReduction="10000"/>
          </a:bodyPr>
          <a:lstStyle/>
          <a:p>
            <a:r>
              <a:rPr lang="en-US" dirty="0"/>
              <a:t>There was significant negative coverage about Marcus in late 2019, keeping GS stock depressed while other bank shares surged</a:t>
            </a:r>
          </a:p>
          <a:p>
            <a:r>
              <a:rPr lang="en-US" dirty="0"/>
              <a:t>The bank has invested billions in the platform and investors have been unhappy without seeing any returns – investments include spending big on tech talent and acquiring startups</a:t>
            </a:r>
          </a:p>
          <a:p>
            <a:r>
              <a:rPr lang="en-US" dirty="0"/>
              <a:t>Once the bank begins turning a profit on Marcus, margins will be low due to the high interest rates quoted to savers – not easy to reduce</a:t>
            </a:r>
          </a:p>
          <a:p>
            <a:r>
              <a:rPr lang="en-US" dirty="0"/>
              <a:t>Marcus actually launched without a credit collection team for non-performing loans, leading to early embarrassment – a team has since been staffed to do this</a:t>
            </a:r>
          </a:p>
        </p:txBody>
      </p:sp>
      <p:sp>
        <p:nvSpPr>
          <p:cNvPr id="13" name="Rectangle 12">
            <a:extLst>
              <a:ext uri="{FF2B5EF4-FFF2-40B4-BE49-F238E27FC236}">
                <a16:creationId xmlns:a16="http://schemas.microsoft.com/office/drawing/2014/main" id="{D3BEDDAB-7DDF-7D49-9755-705AFD42368A}"/>
              </a:ext>
            </a:extLst>
          </p:cNvPr>
          <p:cNvSpPr/>
          <p:nvPr/>
        </p:nvSpPr>
        <p:spPr>
          <a:xfrm>
            <a:off x="570470" y="3899852"/>
            <a:ext cx="225442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No legacy products or high-cost branch infrastructure</a:t>
            </a:r>
          </a:p>
        </p:txBody>
      </p:sp>
      <p:sp>
        <p:nvSpPr>
          <p:cNvPr id="17" name="Rectangle 16">
            <a:extLst>
              <a:ext uri="{FF2B5EF4-FFF2-40B4-BE49-F238E27FC236}">
                <a16:creationId xmlns:a16="http://schemas.microsoft.com/office/drawing/2014/main" id="{D437F249-8B24-6842-98CF-2DDEAF5A7327}"/>
              </a:ext>
            </a:extLst>
          </p:cNvPr>
          <p:cNvSpPr/>
          <p:nvPr/>
        </p:nvSpPr>
        <p:spPr>
          <a:xfrm>
            <a:off x="577680" y="5069792"/>
            <a:ext cx="225442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Ability to leverage balance sheet</a:t>
            </a:r>
          </a:p>
        </p:txBody>
      </p:sp>
      <p:sp>
        <p:nvSpPr>
          <p:cNvPr id="18" name="Rectangle 17">
            <a:extLst>
              <a:ext uri="{FF2B5EF4-FFF2-40B4-BE49-F238E27FC236}">
                <a16:creationId xmlns:a16="http://schemas.microsoft.com/office/drawing/2014/main" id="{A2BBDED9-5035-B24E-BF4E-A2C80FE8FF97}"/>
              </a:ext>
            </a:extLst>
          </p:cNvPr>
          <p:cNvSpPr/>
          <p:nvPr/>
        </p:nvSpPr>
        <p:spPr>
          <a:xfrm>
            <a:off x="3110301" y="5069792"/>
            <a:ext cx="225442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Opportunity to grow into new business for more durable earnings</a:t>
            </a:r>
          </a:p>
        </p:txBody>
      </p:sp>
      <p:sp>
        <p:nvSpPr>
          <p:cNvPr id="19" name="Rectangle 18">
            <a:extLst>
              <a:ext uri="{FF2B5EF4-FFF2-40B4-BE49-F238E27FC236}">
                <a16:creationId xmlns:a16="http://schemas.microsoft.com/office/drawing/2014/main" id="{9A2BF0A3-AFDF-C647-AEB2-C9C43B0579EF}"/>
              </a:ext>
            </a:extLst>
          </p:cNvPr>
          <p:cNvSpPr/>
          <p:nvPr/>
        </p:nvSpPr>
        <p:spPr>
          <a:xfrm>
            <a:off x="3106956" y="3903454"/>
            <a:ext cx="225442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Strong technology and risk management</a:t>
            </a:r>
          </a:p>
        </p:txBody>
      </p:sp>
      <p:graphicFrame>
        <p:nvGraphicFramePr>
          <p:cNvPr id="20" name="Chart 19">
            <a:extLst>
              <a:ext uri="{FF2B5EF4-FFF2-40B4-BE49-F238E27FC236}">
                <a16:creationId xmlns:a16="http://schemas.microsoft.com/office/drawing/2014/main" id="{77791FF3-53CD-634B-9FE9-C525F53636A5}"/>
              </a:ext>
            </a:extLst>
          </p:cNvPr>
          <p:cNvGraphicFramePr>
            <a:graphicFrameLocks/>
          </p:cNvGraphicFramePr>
          <p:nvPr>
            <p:extLst>
              <p:ext uri="{D42A27DB-BD31-4B8C-83A1-F6EECF244321}">
                <p14:modId xmlns:p14="http://schemas.microsoft.com/office/powerpoint/2010/main" val="3831548769"/>
              </p:ext>
            </p:extLst>
          </p:nvPr>
        </p:nvGraphicFramePr>
        <p:xfrm>
          <a:off x="6827108" y="1330931"/>
          <a:ext cx="4787041" cy="2098069"/>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Arrow Connector 20">
            <a:extLst>
              <a:ext uri="{FF2B5EF4-FFF2-40B4-BE49-F238E27FC236}">
                <a16:creationId xmlns:a16="http://schemas.microsoft.com/office/drawing/2014/main" id="{7B44711F-CE37-534E-93D7-B540F33DE790}"/>
              </a:ext>
            </a:extLst>
          </p:cNvPr>
          <p:cNvCxnSpPr/>
          <p:nvPr/>
        </p:nvCxnSpPr>
        <p:spPr>
          <a:xfrm flipV="1">
            <a:off x="7766462" y="1567543"/>
            <a:ext cx="3325091" cy="605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C471A3-3551-154D-96DD-BB5BC9F5FF12}"/>
              </a:ext>
            </a:extLst>
          </p:cNvPr>
          <p:cNvSpPr txBox="1"/>
          <p:nvPr/>
        </p:nvSpPr>
        <p:spPr>
          <a:xfrm rot="21021391">
            <a:off x="8803589" y="1479203"/>
            <a:ext cx="1594089" cy="276999"/>
          </a:xfrm>
          <a:prstGeom prst="rect">
            <a:avLst/>
          </a:prstGeom>
          <a:noFill/>
        </p:spPr>
        <p:txBody>
          <a:bodyPr wrap="square" rtlCol="0">
            <a:spAutoFit/>
          </a:bodyPr>
          <a:lstStyle/>
          <a:p>
            <a:r>
              <a:rPr lang="en-US" sz="1200" dirty="0">
                <a:latin typeface="Garamond" panose="02020404030301010803" pitchFamily="18" charset="0"/>
              </a:rPr>
              <a:t>CAGR: 23.06%</a:t>
            </a:r>
          </a:p>
        </p:txBody>
      </p:sp>
    </p:spTree>
    <p:extLst>
      <p:ext uri="{BB962C8B-B14F-4D97-AF65-F5344CB8AC3E}">
        <p14:creationId xmlns:p14="http://schemas.microsoft.com/office/powerpoint/2010/main" val="134754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EE1A3E90-D9AD-B342-A261-F5C81F9A18A8}"/>
              </a:ext>
            </a:extLst>
          </p:cNvPr>
          <p:cNvGraphicFramePr/>
          <p:nvPr>
            <p:extLst>
              <p:ext uri="{D42A27DB-BD31-4B8C-83A1-F6EECF244321}">
                <p14:modId xmlns:p14="http://schemas.microsoft.com/office/powerpoint/2010/main" val="1449175184"/>
              </p:ext>
            </p:extLst>
          </p:nvPr>
        </p:nvGraphicFramePr>
        <p:xfrm>
          <a:off x="6827108" y="4658519"/>
          <a:ext cx="4794250" cy="210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3. Implementation of CECL</a:t>
            </a:r>
          </a:p>
        </p:txBody>
      </p:sp>
      <p:sp>
        <p:nvSpPr>
          <p:cNvPr id="3" name="Slide Number Placeholder 2"/>
          <p:cNvSpPr>
            <a:spLocks noGrp="1"/>
          </p:cNvSpPr>
          <p:nvPr>
            <p:ph type="sldNum" sz="quarter" idx="12"/>
          </p:nvPr>
        </p:nvSpPr>
        <p:spPr/>
        <p:txBody>
          <a:bodyPr/>
          <a:lstStyle/>
          <a:p>
            <a:fld id="{17874A26-DBDA-41BE-A46E-E82D1A09C412}" type="slidenum">
              <a:rPr lang="en-US" smtClean="0"/>
              <a:t>12</a:t>
            </a:fld>
            <a:endParaRPr lang="en-US"/>
          </a:p>
        </p:txBody>
      </p:sp>
      <p:sp>
        <p:nvSpPr>
          <p:cNvPr id="4" name="Footer Placeholder 3"/>
          <p:cNvSpPr>
            <a:spLocks noGrp="1"/>
          </p:cNvSpPr>
          <p:nvPr>
            <p:ph type="ftr" sz="quarter" idx="3"/>
          </p:nvPr>
        </p:nvSpPr>
        <p:spPr/>
        <p:txBody>
          <a:bodyPr/>
          <a:lstStyle/>
          <a:p>
            <a:r>
              <a:rPr lang="en-US" dirty="0"/>
              <a:t>Sources: Department of Defense, Wall Street Journal, New York Times, Washington Post, </a:t>
            </a:r>
            <a:r>
              <a:rPr lang="en-US" dirty="0" err="1"/>
              <a:t>ALLL.com</a:t>
            </a:r>
            <a:endParaRPr lang="en-US" dirty="0"/>
          </a:p>
        </p:txBody>
      </p:sp>
      <p:sp>
        <p:nvSpPr>
          <p:cNvPr id="5" name="Text Placeholder 4"/>
          <p:cNvSpPr>
            <a:spLocks noGrp="1"/>
          </p:cNvSpPr>
          <p:nvPr>
            <p:ph type="body" sz="quarter" idx="13"/>
          </p:nvPr>
        </p:nvSpPr>
        <p:spPr>
          <a:xfrm>
            <a:off x="577680" y="986579"/>
            <a:ext cx="3372020" cy="198437"/>
          </a:xfrm>
        </p:spPr>
        <p:txBody>
          <a:bodyPr/>
          <a:lstStyle/>
          <a:p>
            <a:r>
              <a:rPr lang="en-US" dirty="0"/>
              <a:t>Allowances and Provisions for Loan Losses</a:t>
            </a:r>
          </a:p>
        </p:txBody>
      </p:sp>
      <p:sp>
        <p:nvSpPr>
          <p:cNvPr id="6" name="Text Placeholder 5"/>
          <p:cNvSpPr>
            <a:spLocks noGrp="1"/>
          </p:cNvSpPr>
          <p:nvPr>
            <p:ph type="body" sz="quarter" idx="14"/>
          </p:nvPr>
        </p:nvSpPr>
        <p:spPr/>
        <p:txBody>
          <a:bodyPr/>
          <a:lstStyle/>
          <a:p>
            <a:r>
              <a:rPr lang="en-US" dirty="0"/>
              <a:t>CECL Regime</a:t>
            </a:r>
          </a:p>
        </p:txBody>
      </p:sp>
      <p:sp>
        <p:nvSpPr>
          <p:cNvPr id="7" name="Text Placeholder 6"/>
          <p:cNvSpPr>
            <a:spLocks noGrp="1"/>
          </p:cNvSpPr>
          <p:nvPr>
            <p:ph type="body" sz="quarter" idx="15"/>
          </p:nvPr>
        </p:nvSpPr>
        <p:spPr>
          <a:xfrm>
            <a:off x="577680" y="3491738"/>
            <a:ext cx="4650006" cy="244124"/>
          </a:xfrm>
        </p:spPr>
        <p:txBody>
          <a:bodyPr/>
          <a:lstStyle/>
          <a:p>
            <a:r>
              <a:rPr lang="en-US" dirty="0"/>
              <a:t>Where the mispricing comes from</a:t>
            </a:r>
          </a:p>
        </p:txBody>
      </p:sp>
      <p:sp>
        <p:nvSpPr>
          <p:cNvPr id="8" name="Text Placeholder 7"/>
          <p:cNvSpPr>
            <a:spLocks noGrp="1"/>
          </p:cNvSpPr>
          <p:nvPr>
            <p:ph type="body" sz="quarter" idx="16"/>
          </p:nvPr>
        </p:nvSpPr>
        <p:spPr>
          <a:xfrm>
            <a:off x="6827108" y="3491738"/>
            <a:ext cx="4787041" cy="244124"/>
          </a:xfrm>
        </p:spPr>
        <p:txBody>
          <a:bodyPr/>
          <a:lstStyle/>
          <a:p>
            <a:r>
              <a:rPr lang="en-US" dirty="0"/>
              <a:t>Implementation Timeline</a:t>
            </a:r>
          </a:p>
        </p:txBody>
      </p:sp>
      <p:sp>
        <p:nvSpPr>
          <p:cNvPr id="9" name="Text Placeholder 8"/>
          <p:cNvSpPr>
            <a:spLocks noGrp="1"/>
          </p:cNvSpPr>
          <p:nvPr>
            <p:ph type="body" sz="quarter" idx="17"/>
          </p:nvPr>
        </p:nvSpPr>
        <p:spPr/>
        <p:txBody>
          <a:bodyPr>
            <a:normAutofit/>
          </a:bodyPr>
          <a:lstStyle/>
          <a:p>
            <a:r>
              <a:rPr lang="en-US" dirty="0"/>
              <a:t>When a bank takes deposits, it turns around and lends the money to businesses and individuals who need it</a:t>
            </a:r>
          </a:p>
          <a:p>
            <a:r>
              <a:rPr lang="en-US" dirty="0"/>
              <a:t>In the normal course of business, some loans may be uncollectible and must be written off – cost of </a:t>
            </a:r>
            <a:r>
              <a:rPr lang="en-US" b="1" dirty="0"/>
              <a:t>doing business</a:t>
            </a:r>
          </a:p>
          <a:p>
            <a:r>
              <a:rPr lang="en-US" dirty="0"/>
              <a:t>Factors that contribute to bad loans are the composition of the bank’s portfolio, its risk management strategy, and </a:t>
            </a:r>
            <a:r>
              <a:rPr lang="en-US" b="1" dirty="0"/>
              <a:t>macroeconomic factors</a:t>
            </a:r>
          </a:p>
          <a:p>
            <a:r>
              <a:rPr lang="en-US" dirty="0"/>
              <a:t>Historically banks recognized these losses with current accounting, only incurring a loss when it became probable it had already occurred</a:t>
            </a:r>
          </a:p>
        </p:txBody>
      </p:sp>
      <p:sp>
        <p:nvSpPr>
          <p:cNvPr id="16" name="Text Placeholder 10">
            <a:extLst>
              <a:ext uri="{FF2B5EF4-FFF2-40B4-BE49-F238E27FC236}">
                <a16:creationId xmlns:a16="http://schemas.microsoft.com/office/drawing/2014/main" id="{A87F5BEE-F132-C347-B31F-4399161AE7B1}"/>
              </a:ext>
            </a:extLst>
          </p:cNvPr>
          <p:cNvSpPr txBox="1">
            <a:spLocks/>
          </p:cNvSpPr>
          <p:nvPr/>
        </p:nvSpPr>
        <p:spPr>
          <a:xfrm>
            <a:off x="577680" y="3896634"/>
            <a:ext cx="4650006" cy="2100263"/>
          </a:xfrm>
          <a:prstGeom prst="rect">
            <a:avLst/>
          </a:prstGeom>
        </p:spPr>
        <p:txBody>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Many traders do not understand CECL, which could lead to overselling of bank stocks when earnings decrease</a:t>
            </a:r>
          </a:p>
          <a:p>
            <a:r>
              <a:rPr lang="en-US" dirty="0"/>
              <a:t>Retail investors, simple algorithmic traders, passive strategies, etc. make up a sizable portion of the stock market (30% for retail alone)</a:t>
            </a:r>
          </a:p>
          <a:p>
            <a:r>
              <a:rPr lang="en-US" dirty="0"/>
              <a:t>CECL is pro-cyclical, meaning that expenses increase during bad times and decrease during good times, exacerbating downturns</a:t>
            </a:r>
          </a:p>
          <a:p>
            <a:r>
              <a:rPr lang="en-US" dirty="0"/>
              <a:t>Many bankers and accountants are arguing that CECL be suspended due to coronavirus fallout</a:t>
            </a:r>
          </a:p>
          <a:p>
            <a:r>
              <a:rPr lang="en-US" dirty="0"/>
              <a:t>CECL should regardless provide safety against any further loan losses</a:t>
            </a:r>
          </a:p>
        </p:txBody>
      </p:sp>
      <p:sp>
        <p:nvSpPr>
          <p:cNvPr id="13" name="Text Placeholder 10">
            <a:extLst>
              <a:ext uri="{FF2B5EF4-FFF2-40B4-BE49-F238E27FC236}">
                <a16:creationId xmlns:a16="http://schemas.microsoft.com/office/drawing/2014/main" id="{42E7CC79-2DC5-9E4F-BEE1-93846E471AB0}"/>
              </a:ext>
            </a:extLst>
          </p:cNvPr>
          <p:cNvSpPr txBox="1">
            <a:spLocks/>
          </p:cNvSpPr>
          <p:nvPr/>
        </p:nvSpPr>
        <p:spPr>
          <a:xfrm>
            <a:off x="6819900" y="1301750"/>
            <a:ext cx="4650006" cy="2100263"/>
          </a:xfrm>
          <a:prstGeom prst="rect">
            <a:avLst/>
          </a:prstGeom>
        </p:spPr>
        <p:txBody>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AutoNum type="arabicPeriod"/>
            </a:pPr>
            <a:r>
              <a:rPr lang="en-US" dirty="0"/>
              <a:t>Bank makes a loan</a:t>
            </a:r>
          </a:p>
          <a:p>
            <a:pPr marL="228600" indent="-228600">
              <a:buAutoNum type="arabicPeriod"/>
            </a:pPr>
            <a:r>
              <a:rPr lang="en-US" dirty="0"/>
              <a:t>Bank provisions for future credit losses</a:t>
            </a:r>
          </a:p>
          <a:p>
            <a:pPr marL="228600" indent="-228600">
              <a:buAutoNum type="arabicPeriod"/>
            </a:pPr>
            <a:r>
              <a:rPr lang="en-US" dirty="0"/>
              <a:t>If the value of the loan changes:</a:t>
            </a:r>
          </a:p>
          <a:p>
            <a:pPr marL="398463" lvl="1" indent="-228600">
              <a:buAutoNum type="arabicPeriod"/>
            </a:pPr>
            <a:r>
              <a:rPr lang="en-US" dirty="0"/>
              <a:t>+ </a:t>
            </a:r>
            <a:r>
              <a:rPr lang="en-US" dirty="0" err="1"/>
              <a:t>unprovisioned</a:t>
            </a:r>
            <a:r>
              <a:rPr lang="en-US" dirty="0"/>
              <a:t> current period charge offs</a:t>
            </a:r>
          </a:p>
          <a:p>
            <a:pPr marL="398463" lvl="1" indent="-228600">
              <a:buAutoNum type="arabicPeriod"/>
            </a:pPr>
            <a:r>
              <a:rPr lang="en-US" dirty="0"/>
              <a:t>– recoveries of previously charged off loans</a:t>
            </a:r>
          </a:p>
          <a:p>
            <a:pPr marL="228600" indent="-228600">
              <a:buAutoNum type="arabicPeriod"/>
            </a:pPr>
            <a:r>
              <a:rPr lang="en-US" dirty="0"/>
              <a:t>  Result is that period’s Provision for Credit Losses</a:t>
            </a:r>
          </a:p>
          <a:p>
            <a:pPr marL="228600" indent="-228600">
              <a:buAutoNum type="arabicPeriod"/>
            </a:pPr>
            <a:r>
              <a:rPr lang="en-US" dirty="0"/>
              <a:t>On the balance sheet, add net charge offs and Provision for Credit Losses to Allowance for Loan Loss Reserves</a:t>
            </a:r>
          </a:p>
        </p:txBody>
      </p:sp>
      <p:graphicFrame>
        <p:nvGraphicFramePr>
          <p:cNvPr id="17" name="Diagram 16">
            <a:extLst>
              <a:ext uri="{FF2B5EF4-FFF2-40B4-BE49-F238E27FC236}">
                <a16:creationId xmlns:a16="http://schemas.microsoft.com/office/drawing/2014/main" id="{994D8E06-2575-CF4C-A5A9-A6D67A1872FF}"/>
              </a:ext>
            </a:extLst>
          </p:cNvPr>
          <p:cNvGraphicFramePr/>
          <p:nvPr>
            <p:extLst>
              <p:ext uri="{D42A27DB-BD31-4B8C-83A1-F6EECF244321}">
                <p14:modId xmlns:p14="http://schemas.microsoft.com/office/powerpoint/2010/main" val="1600612187"/>
              </p:ext>
            </p:extLst>
          </p:nvPr>
        </p:nvGraphicFramePr>
        <p:xfrm>
          <a:off x="6827108" y="3975180"/>
          <a:ext cx="4794250" cy="21002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A5FEF058-DCF7-AC4E-83F7-848DCA0C4A97}"/>
              </a:ext>
            </a:extLst>
          </p:cNvPr>
          <p:cNvGraphicFramePr/>
          <p:nvPr>
            <p:extLst>
              <p:ext uri="{D42A27DB-BD31-4B8C-83A1-F6EECF244321}">
                <p14:modId xmlns:p14="http://schemas.microsoft.com/office/powerpoint/2010/main" val="1013833940"/>
              </p:ext>
            </p:extLst>
          </p:nvPr>
        </p:nvGraphicFramePr>
        <p:xfrm>
          <a:off x="6819728" y="3291842"/>
          <a:ext cx="4794250" cy="21002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TextBox 18">
            <a:extLst>
              <a:ext uri="{FF2B5EF4-FFF2-40B4-BE49-F238E27FC236}">
                <a16:creationId xmlns:a16="http://schemas.microsoft.com/office/drawing/2014/main" id="{8CDA82D1-0758-FD4D-9193-DA15A18EA27E}"/>
              </a:ext>
            </a:extLst>
          </p:cNvPr>
          <p:cNvSpPr txBox="1"/>
          <p:nvPr/>
        </p:nvSpPr>
        <p:spPr>
          <a:xfrm>
            <a:off x="6765479" y="3959963"/>
            <a:ext cx="2216290" cy="276999"/>
          </a:xfrm>
          <a:prstGeom prst="rect">
            <a:avLst/>
          </a:prstGeom>
          <a:noFill/>
        </p:spPr>
        <p:txBody>
          <a:bodyPr wrap="square" rtlCol="0">
            <a:spAutoFit/>
          </a:bodyPr>
          <a:lstStyle/>
          <a:p>
            <a:r>
              <a:rPr lang="en-US" sz="1200" dirty="0">
                <a:latin typeface="Garamond" panose="02020404030301010803" pitchFamily="18" charset="0"/>
              </a:rPr>
              <a:t>SEC filing institutions</a:t>
            </a:r>
          </a:p>
        </p:txBody>
      </p:sp>
      <p:sp>
        <p:nvSpPr>
          <p:cNvPr id="20" name="TextBox 19">
            <a:extLst>
              <a:ext uri="{FF2B5EF4-FFF2-40B4-BE49-F238E27FC236}">
                <a16:creationId xmlns:a16="http://schemas.microsoft.com/office/drawing/2014/main" id="{4D63EA4E-B6C3-4145-9550-CBE6428B6F6E}"/>
              </a:ext>
            </a:extLst>
          </p:cNvPr>
          <p:cNvSpPr txBox="1"/>
          <p:nvPr/>
        </p:nvSpPr>
        <p:spPr>
          <a:xfrm>
            <a:off x="6765479" y="4643302"/>
            <a:ext cx="2958453" cy="276999"/>
          </a:xfrm>
          <a:prstGeom prst="rect">
            <a:avLst/>
          </a:prstGeom>
          <a:noFill/>
        </p:spPr>
        <p:txBody>
          <a:bodyPr wrap="square" rtlCol="0">
            <a:spAutoFit/>
          </a:bodyPr>
          <a:lstStyle/>
          <a:p>
            <a:r>
              <a:rPr lang="en-US" sz="1200" dirty="0">
                <a:latin typeface="Garamond" panose="02020404030301010803" pitchFamily="18" charset="0"/>
              </a:rPr>
              <a:t>Non-SEC filing public entities</a:t>
            </a:r>
          </a:p>
        </p:txBody>
      </p:sp>
      <p:sp>
        <p:nvSpPr>
          <p:cNvPr id="21" name="TextBox 20">
            <a:extLst>
              <a:ext uri="{FF2B5EF4-FFF2-40B4-BE49-F238E27FC236}">
                <a16:creationId xmlns:a16="http://schemas.microsoft.com/office/drawing/2014/main" id="{88F8EFA9-5EC6-6445-AAC8-43BFB55B9773}"/>
              </a:ext>
            </a:extLst>
          </p:cNvPr>
          <p:cNvSpPr txBox="1"/>
          <p:nvPr/>
        </p:nvSpPr>
        <p:spPr>
          <a:xfrm>
            <a:off x="6765477" y="5331976"/>
            <a:ext cx="2958453" cy="276999"/>
          </a:xfrm>
          <a:prstGeom prst="rect">
            <a:avLst/>
          </a:prstGeom>
          <a:noFill/>
        </p:spPr>
        <p:txBody>
          <a:bodyPr wrap="square" rtlCol="0">
            <a:spAutoFit/>
          </a:bodyPr>
          <a:lstStyle/>
          <a:p>
            <a:r>
              <a:rPr lang="en-US" sz="1200" dirty="0">
                <a:latin typeface="Garamond" panose="02020404030301010803" pitchFamily="18" charset="0"/>
              </a:rPr>
              <a:t>All other entities and non-profits</a:t>
            </a:r>
          </a:p>
        </p:txBody>
      </p:sp>
      <p:sp>
        <p:nvSpPr>
          <p:cNvPr id="22" name="TextBox 21">
            <a:extLst>
              <a:ext uri="{FF2B5EF4-FFF2-40B4-BE49-F238E27FC236}">
                <a16:creationId xmlns:a16="http://schemas.microsoft.com/office/drawing/2014/main" id="{6D0A5D5E-17C6-5C47-9A04-A60B90CE5DFA}"/>
              </a:ext>
            </a:extLst>
          </p:cNvPr>
          <p:cNvSpPr txBox="1"/>
          <p:nvPr/>
        </p:nvSpPr>
        <p:spPr>
          <a:xfrm>
            <a:off x="8672406" y="4461063"/>
            <a:ext cx="1248342" cy="230832"/>
          </a:xfrm>
          <a:prstGeom prst="rect">
            <a:avLst/>
          </a:prstGeom>
          <a:noFill/>
        </p:spPr>
        <p:txBody>
          <a:bodyPr wrap="square" rtlCol="0">
            <a:spAutoFit/>
          </a:bodyPr>
          <a:lstStyle/>
          <a:p>
            <a:r>
              <a:rPr lang="en-US" sz="900" dirty="0">
                <a:latin typeface="Garamond" panose="02020404030301010803" pitchFamily="18" charset="0"/>
              </a:rPr>
              <a:t>Model Validation</a:t>
            </a:r>
          </a:p>
        </p:txBody>
      </p:sp>
      <p:sp>
        <p:nvSpPr>
          <p:cNvPr id="23" name="TextBox 22">
            <a:extLst>
              <a:ext uri="{FF2B5EF4-FFF2-40B4-BE49-F238E27FC236}">
                <a16:creationId xmlns:a16="http://schemas.microsoft.com/office/drawing/2014/main" id="{3EF7E651-CA47-B748-BAC3-A312EF486DAC}"/>
              </a:ext>
            </a:extLst>
          </p:cNvPr>
          <p:cNvSpPr txBox="1"/>
          <p:nvPr/>
        </p:nvSpPr>
        <p:spPr>
          <a:xfrm>
            <a:off x="9972029" y="4461063"/>
            <a:ext cx="1248342" cy="230832"/>
          </a:xfrm>
          <a:prstGeom prst="rect">
            <a:avLst/>
          </a:prstGeom>
          <a:noFill/>
        </p:spPr>
        <p:txBody>
          <a:bodyPr wrap="square" rtlCol="0">
            <a:spAutoFit/>
          </a:bodyPr>
          <a:lstStyle/>
          <a:p>
            <a:r>
              <a:rPr lang="en-US" sz="900" dirty="0">
                <a:latin typeface="Garamond" panose="02020404030301010803" pitchFamily="18" charset="0"/>
              </a:rPr>
              <a:t>Full Implementation</a:t>
            </a:r>
          </a:p>
        </p:txBody>
      </p:sp>
      <p:sp>
        <p:nvSpPr>
          <p:cNvPr id="24" name="TextBox 23">
            <a:extLst>
              <a:ext uri="{FF2B5EF4-FFF2-40B4-BE49-F238E27FC236}">
                <a16:creationId xmlns:a16="http://schemas.microsoft.com/office/drawing/2014/main" id="{C9B1AE4C-4EAB-C643-9D18-CDFC08E6FC2A}"/>
              </a:ext>
            </a:extLst>
          </p:cNvPr>
          <p:cNvSpPr txBox="1"/>
          <p:nvPr/>
        </p:nvSpPr>
        <p:spPr>
          <a:xfrm>
            <a:off x="7856330" y="4465056"/>
            <a:ext cx="1248342" cy="230832"/>
          </a:xfrm>
          <a:prstGeom prst="rect">
            <a:avLst/>
          </a:prstGeom>
          <a:noFill/>
        </p:spPr>
        <p:txBody>
          <a:bodyPr wrap="square" rtlCol="0">
            <a:spAutoFit/>
          </a:bodyPr>
          <a:lstStyle/>
          <a:p>
            <a:r>
              <a:rPr lang="en-US" sz="900" dirty="0">
                <a:latin typeface="Garamond" panose="02020404030301010803" pitchFamily="18" charset="0"/>
              </a:rPr>
              <a:t>Planning</a:t>
            </a:r>
          </a:p>
        </p:txBody>
      </p:sp>
    </p:spTree>
    <p:extLst>
      <p:ext uri="{BB962C8B-B14F-4D97-AF65-F5344CB8AC3E}">
        <p14:creationId xmlns:p14="http://schemas.microsoft.com/office/powerpoint/2010/main" val="52147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0DF3-A2E7-6D43-BE3D-B840DB8FCFBD}"/>
              </a:ext>
            </a:extLst>
          </p:cNvPr>
          <p:cNvSpPr>
            <a:spLocks noGrp="1"/>
          </p:cNvSpPr>
          <p:nvPr>
            <p:ph type="title"/>
          </p:nvPr>
        </p:nvSpPr>
        <p:spPr/>
        <p:txBody>
          <a:bodyPr/>
          <a:lstStyle/>
          <a:p>
            <a:r>
              <a:rPr lang="en-US" dirty="0"/>
              <a:t>Risks</a:t>
            </a:r>
          </a:p>
        </p:txBody>
      </p:sp>
      <p:graphicFrame>
        <p:nvGraphicFramePr>
          <p:cNvPr id="7" name="Content Placeholder 6">
            <a:extLst>
              <a:ext uri="{FF2B5EF4-FFF2-40B4-BE49-F238E27FC236}">
                <a16:creationId xmlns:a16="http://schemas.microsoft.com/office/drawing/2014/main" id="{747105F4-FD7E-9B41-80C1-EE12A36789E2}"/>
              </a:ext>
            </a:extLst>
          </p:cNvPr>
          <p:cNvGraphicFramePr>
            <a:graphicFrameLocks noGrp="1"/>
          </p:cNvGraphicFramePr>
          <p:nvPr>
            <p:ph idx="1"/>
            <p:extLst>
              <p:ext uri="{D42A27DB-BD31-4B8C-83A1-F6EECF244321}">
                <p14:modId xmlns:p14="http://schemas.microsoft.com/office/powerpoint/2010/main" val="3633454012"/>
              </p:ext>
            </p:extLst>
          </p:nvPr>
        </p:nvGraphicFramePr>
        <p:xfrm>
          <a:off x="569913" y="952499"/>
          <a:ext cx="11052176" cy="4252526"/>
        </p:xfrm>
        <a:graphic>
          <a:graphicData uri="http://schemas.openxmlformats.org/drawingml/2006/table">
            <a:tbl>
              <a:tblPr firstRow="1" bandRow="1">
                <a:tableStyleId>{5C22544A-7EE6-4342-B048-85BDC9FD1C3A}</a:tableStyleId>
              </a:tblPr>
              <a:tblGrid>
                <a:gridCol w="5526088">
                  <a:extLst>
                    <a:ext uri="{9D8B030D-6E8A-4147-A177-3AD203B41FA5}">
                      <a16:colId xmlns:a16="http://schemas.microsoft.com/office/drawing/2014/main" val="1431322188"/>
                    </a:ext>
                  </a:extLst>
                </a:gridCol>
                <a:gridCol w="5526088">
                  <a:extLst>
                    <a:ext uri="{9D8B030D-6E8A-4147-A177-3AD203B41FA5}">
                      <a16:colId xmlns:a16="http://schemas.microsoft.com/office/drawing/2014/main" val="390099964"/>
                    </a:ext>
                  </a:extLst>
                </a:gridCol>
              </a:tblGrid>
              <a:tr h="590063">
                <a:tc>
                  <a:txBody>
                    <a:bodyPr/>
                    <a:lstStyle/>
                    <a:p>
                      <a:r>
                        <a:rPr lang="en-US" dirty="0">
                          <a:latin typeface="Garamond" panose="02020404030301010803" pitchFamily="18" charset="0"/>
                        </a:rPr>
                        <a:t>Key Risks</a:t>
                      </a:r>
                    </a:p>
                  </a:txBody>
                  <a:tcPr>
                    <a:solidFill>
                      <a:srgbClr val="0C237D"/>
                    </a:solidFill>
                  </a:tcPr>
                </a:tc>
                <a:tc>
                  <a:txBody>
                    <a:bodyPr/>
                    <a:lstStyle/>
                    <a:p>
                      <a:r>
                        <a:rPr lang="en-US" dirty="0">
                          <a:latin typeface="Garamond" panose="02020404030301010803" pitchFamily="18" charset="0"/>
                        </a:rPr>
                        <a:t>Mitigants</a:t>
                      </a:r>
                    </a:p>
                  </a:txBody>
                  <a:tcPr>
                    <a:solidFill>
                      <a:srgbClr val="0C237D"/>
                    </a:solidFill>
                  </a:tcPr>
                </a:tc>
                <a:extLst>
                  <a:ext uri="{0D108BD9-81ED-4DB2-BD59-A6C34878D82A}">
                    <a16:rowId xmlns:a16="http://schemas.microsoft.com/office/drawing/2014/main" val="3487455219"/>
                  </a:ext>
                </a:extLst>
              </a:tr>
              <a:tr h="727475">
                <a:tc>
                  <a:txBody>
                    <a:bodyPr/>
                    <a:lstStyle/>
                    <a:p>
                      <a:r>
                        <a:rPr lang="en-US" sz="1200" dirty="0">
                          <a:latin typeface="Garamond" panose="02020404030301010803" pitchFamily="18" charset="0"/>
                        </a:rPr>
                        <a:t>Lockdown lasts longer than anticipated and more businesses and consumers default on debt service, enter delinquency, or declare bankruptcy</a:t>
                      </a:r>
                    </a:p>
                  </a:txBody>
                  <a:tcPr/>
                </a:tc>
                <a:tc>
                  <a:txBody>
                    <a:bodyPr/>
                    <a:lstStyle/>
                    <a:p>
                      <a:r>
                        <a:rPr lang="en-US" sz="1200" dirty="0">
                          <a:latin typeface="Garamond" panose="02020404030301010803" pitchFamily="18" charset="0"/>
                        </a:rPr>
                        <a:t>GS is well-capitalized and can halt buybacks before cutting or suspending dividend payments if need be</a:t>
                      </a:r>
                    </a:p>
                  </a:txBody>
                  <a:tcPr/>
                </a:tc>
                <a:extLst>
                  <a:ext uri="{0D108BD9-81ED-4DB2-BD59-A6C34878D82A}">
                    <a16:rowId xmlns:a16="http://schemas.microsoft.com/office/drawing/2014/main" val="3090651112"/>
                  </a:ext>
                </a:extLst>
              </a:tr>
              <a:tr h="752563">
                <a:tc>
                  <a:txBody>
                    <a:bodyPr/>
                    <a:lstStyle/>
                    <a:p>
                      <a:r>
                        <a:rPr lang="en-US" sz="1200" dirty="0">
                          <a:latin typeface="Garamond" panose="02020404030301010803" pitchFamily="18" charset="0"/>
                        </a:rPr>
                        <a:t>The American consumer is in worse financial shape than the American corporation following the recovery and will build up savings at a lower rate</a:t>
                      </a:r>
                    </a:p>
                  </a:txBody>
                  <a:tcPr/>
                </a:tc>
                <a:tc>
                  <a:txBody>
                    <a:bodyPr/>
                    <a:lstStyle/>
                    <a:p>
                      <a:r>
                        <a:rPr lang="en-US" sz="1200" dirty="0">
                          <a:latin typeface="Garamond" panose="02020404030301010803" pitchFamily="18" charset="0"/>
                        </a:rPr>
                        <a:t>Marcus’ high savings rates should still prove capable of stealing market share from other banks, like Bank of America (0.03% savings rates)</a:t>
                      </a:r>
                    </a:p>
                  </a:txBody>
                  <a:tcPr/>
                </a:tc>
                <a:extLst>
                  <a:ext uri="{0D108BD9-81ED-4DB2-BD59-A6C34878D82A}">
                    <a16:rowId xmlns:a16="http://schemas.microsoft.com/office/drawing/2014/main" val="890460859"/>
                  </a:ext>
                </a:extLst>
              </a:tr>
              <a:tr h="727475">
                <a:tc>
                  <a:txBody>
                    <a:bodyPr/>
                    <a:lstStyle/>
                    <a:p>
                      <a:r>
                        <a:rPr lang="en-US" sz="1200" dirty="0">
                          <a:latin typeface="Garamond" panose="02020404030301010803" pitchFamily="18" charset="0"/>
                        </a:rPr>
                        <a:t>My interpretation of CECL is wrong</a:t>
                      </a:r>
                    </a:p>
                  </a:txBody>
                  <a:tcPr/>
                </a:tc>
                <a:tc>
                  <a:txBody>
                    <a:bodyPr/>
                    <a:lstStyle/>
                    <a:p>
                      <a:r>
                        <a:rPr lang="en-US" sz="1200" dirty="0">
                          <a:latin typeface="Garamond" panose="02020404030301010803" pitchFamily="18" charset="0"/>
                        </a:rPr>
                        <a:t>My model stipulates for Provision for Loan Loss expenses doubling next quarter as GDP falls further, even though the probability of this happening is extremely low. </a:t>
                      </a:r>
                    </a:p>
                  </a:txBody>
                  <a:tcPr/>
                </a:tc>
                <a:extLst>
                  <a:ext uri="{0D108BD9-81ED-4DB2-BD59-A6C34878D82A}">
                    <a16:rowId xmlns:a16="http://schemas.microsoft.com/office/drawing/2014/main" val="2691358815"/>
                  </a:ext>
                </a:extLst>
              </a:tr>
              <a:tr h="727475">
                <a:tc>
                  <a:txBody>
                    <a:bodyPr/>
                    <a:lstStyle/>
                    <a:p>
                      <a:r>
                        <a:rPr lang="en-US" sz="1200" dirty="0">
                          <a:latin typeface="Garamond" panose="02020404030301010803" pitchFamily="18" charset="0"/>
                        </a:rPr>
                        <a:t>1MDB scandal results in further provisions for litigation</a:t>
                      </a:r>
                    </a:p>
                  </a:txBody>
                  <a:tcPr/>
                </a:tc>
                <a:tc>
                  <a:txBody>
                    <a:bodyPr/>
                    <a:lstStyle/>
                    <a:p>
                      <a:r>
                        <a:rPr lang="en-US" sz="1200" dirty="0">
                          <a:latin typeface="Garamond" panose="02020404030301010803" pitchFamily="18" charset="0"/>
                        </a:rPr>
                        <a:t>GS estimates that a settlement will be around $2 billion, which is best-case, although it is widely assumed the $1.1 billion the company set aside in 4Q 2019 will be enough</a:t>
                      </a:r>
                    </a:p>
                  </a:txBody>
                  <a:tcPr/>
                </a:tc>
                <a:extLst>
                  <a:ext uri="{0D108BD9-81ED-4DB2-BD59-A6C34878D82A}">
                    <a16:rowId xmlns:a16="http://schemas.microsoft.com/office/drawing/2014/main" val="2824761543"/>
                  </a:ext>
                </a:extLst>
              </a:tr>
              <a:tr h="727475">
                <a:tc>
                  <a:txBody>
                    <a:bodyPr/>
                    <a:lstStyle/>
                    <a:p>
                      <a:r>
                        <a:rPr lang="en-US" sz="1200" dirty="0">
                          <a:latin typeface="Garamond" panose="02020404030301010803" pitchFamily="18" charset="0"/>
                        </a:rPr>
                        <a:t>A prolonged period of deflation could erode returns from the loan portfolio by flattening the yield curve and compressing the net income margin</a:t>
                      </a:r>
                    </a:p>
                  </a:txBody>
                  <a:tcPr/>
                </a:tc>
                <a:tc>
                  <a:txBody>
                    <a:bodyPr/>
                    <a:lstStyle/>
                    <a:p>
                      <a:r>
                        <a:rPr lang="en-US" sz="1200" dirty="0">
                          <a:latin typeface="Garamond" panose="02020404030301010803" pitchFamily="18" charset="0"/>
                        </a:rPr>
                        <a:t>If deflation is here to stay (not likely), this shouldn’t prove too much of an issue because fixed rate debt will increase in value, likely offsetting or exceeding losses. Cost of Equity would also decrease. </a:t>
                      </a:r>
                    </a:p>
                  </a:txBody>
                  <a:tcPr/>
                </a:tc>
                <a:extLst>
                  <a:ext uri="{0D108BD9-81ED-4DB2-BD59-A6C34878D82A}">
                    <a16:rowId xmlns:a16="http://schemas.microsoft.com/office/drawing/2014/main" val="1901243108"/>
                  </a:ext>
                </a:extLst>
              </a:tr>
            </a:tbl>
          </a:graphicData>
        </a:graphic>
      </p:graphicFrame>
      <p:sp>
        <p:nvSpPr>
          <p:cNvPr id="4" name="Footer Placeholder 3">
            <a:extLst>
              <a:ext uri="{FF2B5EF4-FFF2-40B4-BE49-F238E27FC236}">
                <a16:creationId xmlns:a16="http://schemas.microsoft.com/office/drawing/2014/main" id="{A38C8260-A959-944F-ABD5-5525FD927A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C731C3-D991-CD46-B953-D038312ED115}"/>
              </a:ext>
            </a:extLst>
          </p:cNvPr>
          <p:cNvSpPr>
            <a:spLocks noGrp="1"/>
          </p:cNvSpPr>
          <p:nvPr>
            <p:ph type="sldNum" sz="quarter" idx="12"/>
          </p:nvPr>
        </p:nvSpPr>
        <p:spPr/>
        <p:txBody>
          <a:bodyPr/>
          <a:lstStyle/>
          <a:p>
            <a:fld id="{17874A26-DBDA-41BE-A46E-E82D1A09C412}" type="slidenum">
              <a:rPr lang="en-US" smtClean="0"/>
              <a:t>13</a:t>
            </a:fld>
            <a:endParaRPr lang="en-US"/>
          </a:p>
        </p:txBody>
      </p:sp>
    </p:spTree>
    <p:extLst>
      <p:ext uri="{BB962C8B-B14F-4D97-AF65-F5344CB8AC3E}">
        <p14:creationId xmlns:p14="http://schemas.microsoft.com/office/powerpoint/2010/main" val="164881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Recommendation</a:t>
            </a:r>
          </a:p>
        </p:txBody>
      </p:sp>
      <p:sp>
        <p:nvSpPr>
          <p:cNvPr id="3" name="Slide Number Placeholder 2"/>
          <p:cNvSpPr>
            <a:spLocks noGrp="1"/>
          </p:cNvSpPr>
          <p:nvPr>
            <p:ph type="sldNum" sz="quarter" idx="12"/>
          </p:nvPr>
        </p:nvSpPr>
        <p:spPr/>
        <p:txBody>
          <a:bodyPr/>
          <a:lstStyle/>
          <a:p>
            <a:fld id="{17874A26-DBDA-41BE-A46E-E82D1A09C412}" type="slidenum">
              <a:rPr lang="en-US" smtClean="0"/>
              <a:t>14</a:t>
            </a:fld>
            <a:endParaRPr lang="en-US"/>
          </a:p>
        </p:txBody>
      </p:sp>
      <p:sp>
        <p:nvSpPr>
          <p:cNvPr id="4" name="Footer Placeholder 3"/>
          <p:cNvSpPr>
            <a:spLocks noGrp="1"/>
          </p:cNvSpPr>
          <p:nvPr>
            <p:ph type="ftr" sz="quarter" idx="3"/>
          </p:nvPr>
        </p:nvSpPr>
        <p:spPr/>
        <p:txBody>
          <a:bodyPr/>
          <a:lstStyle/>
          <a:p>
            <a:endParaRPr lang="en-US" dirty="0"/>
          </a:p>
        </p:txBody>
      </p:sp>
      <p:sp>
        <p:nvSpPr>
          <p:cNvPr id="7" name="TextBox 6"/>
          <p:cNvSpPr txBox="1"/>
          <p:nvPr/>
        </p:nvSpPr>
        <p:spPr>
          <a:xfrm>
            <a:off x="4612432" y="3433666"/>
            <a:ext cx="2967135" cy="1200329"/>
          </a:xfrm>
          <a:prstGeom prst="rect">
            <a:avLst/>
          </a:prstGeom>
          <a:noFill/>
          <a:ln w="12700">
            <a:solidFill>
              <a:schemeClr val="tx1"/>
            </a:solidFill>
            <a:prstDash val="lgDash"/>
          </a:ln>
        </p:spPr>
        <p:txBody>
          <a:bodyPr wrap="square" rtlCol="0">
            <a:spAutoFit/>
          </a:bodyPr>
          <a:lstStyle/>
          <a:p>
            <a:pPr algn="ctr"/>
            <a:r>
              <a:rPr lang="en-US" u="sng" dirty="0">
                <a:latin typeface="Garamond" panose="02020404030301010803" pitchFamily="18" charset="0"/>
              </a:rPr>
              <a:t>Base Case</a:t>
            </a:r>
          </a:p>
          <a:p>
            <a:pPr algn="ctr"/>
            <a:r>
              <a:rPr lang="en-US" dirty="0">
                <a:latin typeface="Garamond" panose="02020404030301010803" pitchFamily="18" charset="0"/>
              </a:rPr>
              <a:t>Price Target - $201.18</a:t>
            </a:r>
          </a:p>
          <a:p>
            <a:pPr algn="ctr"/>
            <a:r>
              <a:rPr lang="en-US" dirty="0">
                <a:latin typeface="Garamond" panose="02020404030301010803" pitchFamily="18" charset="0"/>
              </a:rPr>
              <a:t>Upside – 5.9% </a:t>
            </a:r>
          </a:p>
          <a:p>
            <a:endParaRPr lang="en-US" dirty="0">
              <a:latin typeface="Garamond" panose="02020404030301010803" pitchFamily="18" charset="0"/>
            </a:endParaRPr>
          </a:p>
        </p:txBody>
      </p:sp>
      <p:sp>
        <p:nvSpPr>
          <p:cNvPr id="8" name="TextBox 7"/>
          <p:cNvSpPr txBox="1"/>
          <p:nvPr/>
        </p:nvSpPr>
        <p:spPr>
          <a:xfrm>
            <a:off x="1337387" y="3433666"/>
            <a:ext cx="2967135" cy="1200329"/>
          </a:xfrm>
          <a:prstGeom prst="rect">
            <a:avLst/>
          </a:prstGeom>
          <a:noFill/>
          <a:ln w="12700">
            <a:solidFill>
              <a:schemeClr val="tx1"/>
            </a:solidFill>
            <a:prstDash val="lgDash"/>
          </a:ln>
        </p:spPr>
        <p:txBody>
          <a:bodyPr wrap="square" rtlCol="0">
            <a:spAutoFit/>
          </a:bodyPr>
          <a:lstStyle/>
          <a:p>
            <a:pPr algn="ctr"/>
            <a:r>
              <a:rPr lang="en-US" u="sng" dirty="0">
                <a:latin typeface="Garamond" panose="02020404030301010803" pitchFamily="18" charset="0"/>
              </a:rPr>
              <a:t>Downside</a:t>
            </a:r>
          </a:p>
          <a:p>
            <a:pPr algn="ctr"/>
            <a:r>
              <a:rPr lang="en-US" dirty="0">
                <a:latin typeface="Garamond" panose="02020404030301010803" pitchFamily="18" charset="0"/>
              </a:rPr>
              <a:t>Price Target - $165.94</a:t>
            </a:r>
          </a:p>
          <a:p>
            <a:pPr algn="ctr"/>
            <a:r>
              <a:rPr lang="en-US" dirty="0">
                <a:latin typeface="Garamond" panose="02020404030301010803" pitchFamily="18" charset="0"/>
              </a:rPr>
              <a:t>Downside – 12.7% </a:t>
            </a:r>
          </a:p>
          <a:p>
            <a:endParaRPr lang="en-US" dirty="0">
              <a:latin typeface="Garamond" panose="02020404030301010803" pitchFamily="18" charset="0"/>
            </a:endParaRPr>
          </a:p>
        </p:txBody>
      </p:sp>
      <p:sp>
        <p:nvSpPr>
          <p:cNvPr id="11" name="TextBox 10"/>
          <p:cNvSpPr txBox="1"/>
          <p:nvPr/>
        </p:nvSpPr>
        <p:spPr>
          <a:xfrm>
            <a:off x="7884368" y="3433666"/>
            <a:ext cx="2967135" cy="1200329"/>
          </a:xfrm>
          <a:prstGeom prst="rect">
            <a:avLst/>
          </a:prstGeom>
          <a:noFill/>
          <a:ln w="12700">
            <a:solidFill>
              <a:schemeClr val="tx1"/>
            </a:solidFill>
            <a:prstDash val="lgDash"/>
          </a:ln>
        </p:spPr>
        <p:txBody>
          <a:bodyPr wrap="square" rtlCol="0">
            <a:spAutoFit/>
          </a:bodyPr>
          <a:lstStyle/>
          <a:p>
            <a:pPr algn="ctr"/>
            <a:r>
              <a:rPr lang="en-US" u="sng" dirty="0">
                <a:latin typeface="Garamond" panose="02020404030301010803" pitchFamily="18" charset="0"/>
              </a:rPr>
              <a:t>Upside Case</a:t>
            </a:r>
          </a:p>
          <a:p>
            <a:pPr algn="ctr"/>
            <a:r>
              <a:rPr lang="en-US" dirty="0">
                <a:latin typeface="Garamond" panose="02020404030301010803" pitchFamily="18" charset="0"/>
              </a:rPr>
              <a:t>Price Target - $277.01</a:t>
            </a:r>
          </a:p>
          <a:p>
            <a:pPr algn="ctr"/>
            <a:r>
              <a:rPr lang="en-US" dirty="0">
                <a:latin typeface="Garamond" panose="02020404030301010803" pitchFamily="18" charset="0"/>
              </a:rPr>
              <a:t>Upside – 45.8% </a:t>
            </a:r>
          </a:p>
          <a:p>
            <a:endParaRPr lang="en-US" dirty="0">
              <a:latin typeface="Garamond" panose="02020404030301010803" pitchFamily="18" charset="0"/>
            </a:endParaRPr>
          </a:p>
        </p:txBody>
      </p:sp>
      <p:sp>
        <p:nvSpPr>
          <p:cNvPr id="12" name="TextBox 11"/>
          <p:cNvSpPr txBox="1"/>
          <p:nvPr/>
        </p:nvSpPr>
        <p:spPr>
          <a:xfrm>
            <a:off x="1338941" y="4914288"/>
            <a:ext cx="9514116" cy="738664"/>
          </a:xfrm>
          <a:prstGeom prst="rect">
            <a:avLst/>
          </a:prstGeom>
          <a:noFill/>
        </p:spPr>
        <p:txBody>
          <a:bodyPr wrap="square" rtlCol="0">
            <a:spAutoFit/>
          </a:bodyPr>
          <a:lstStyle/>
          <a:p>
            <a:r>
              <a:rPr lang="en-US" sz="1400" b="1" dirty="0">
                <a:latin typeface="Garamond" panose="02020404030301010803" pitchFamily="18" charset="0"/>
              </a:rPr>
              <a:t>The Goldman Sachs Group, Inc. (NYSE: GS) </a:t>
            </a:r>
            <a:r>
              <a:rPr lang="en-US" sz="1400" dirty="0">
                <a:latin typeface="Garamond" panose="02020404030301010803" pitchFamily="18" charset="0"/>
              </a:rPr>
              <a:t>is undervalued due to uncertainty regarding Covid-19, misconceptions regarding newly implemented regulations, and an overly pessimistic view on the consumer bank. The market is failing to price in the unique position Goldman is in during these next couple of years as a high-growth investment bank. I recommend a </a:t>
            </a:r>
            <a:r>
              <a:rPr lang="en-US" sz="1400" u="sng" dirty="0">
                <a:latin typeface="Garamond" panose="02020404030301010803" pitchFamily="18" charset="0"/>
              </a:rPr>
              <a:t>buy</a:t>
            </a:r>
            <a:r>
              <a:rPr lang="en-US" sz="1400" dirty="0">
                <a:latin typeface="Garamond" panose="02020404030301010803" pitchFamily="18" charset="0"/>
              </a:rPr>
              <a:t>.</a:t>
            </a:r>
            <a:r>
              <a:rPr lang="en-US" sz="1400" b="1" dirty="0">
                <a:latin typeface="Garamond" panose="02020404030301010803" pitchFamily="18" charset="0"/>
              </a:rPr>
              <a:t> </a:t>
            </a:r>
          </a:p>
        </p:txBody>
      </p:sp>
      <p:pic>
        <p:nvPicPr>
          <p:cNvPr id="10" name="Picture 9">
            <a:extLst>
              <a:ext uri="{FF2B5EF4-FFF2-40B4-BE49-F238E27FC236}">
                <a16:creationId xmlns:a16="http://schemas.microsoft.com/office/drawing/2014/main" id="{30DFB750-F711-B947-A512-F5F152993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563" y="700952"/>
            <a:ext cx="4538871" cy="3025914"/>
          </a:xfrm>
          <a:prstGeom prst="rect">
            <a:avLst/>
          </a:prstGeom>
        </p:spPr>
      </p:pic>
    </p:spTree>
    <p:extLst>
      <p:ext uri="{BB962C8B-B14F-4D97-AF65-F5344CB8AC3E}">
        <p14:creationId xmlns:p14="http://schemas.microsoft.com/office/powerpoint/2010/main" val="121743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a:t>
            </a:r>
          </a:p>
        </p:txBody>
      </p:sp>
      <p:sp>
        <p:nvSpPr>
          <p:cNvPr id="3" name="Slide Number Placeholder 2"/>
          <p:cNvSpPr>
            <a:spLocks noGrp="1"/>
          </p:cNvSpPr>
          <p:nvPr>
            <p:ph type="sldNum" sz="quarter" idx="12"/>
          </p:nvPr>
        </p:nvSpPr>
        <p:spPr/>
        <p:txBody>
          <a:bodyPr/>
          <a:lstStyle/>
          <a:p>
            <a:fld id="{17874A26-DBDA-41BE-A46E-E82D1A09C412}" type="slidenum">
              <a:rPr lang="en-US" smtClean="0"/>
              <a:t>15</a:t>
            </a:fld>
            <a:endParaRPr lang="en-US"/>
          </a:p>
        </p:txBody>
      </p:sp>
      <p:sp>
        <p:nvSpPr>
          <p:cNvPr id="4" name="Footer Placeholder 3"/>
          <p:cNvSpPr>
            <a:spLocks noGrp="1"/>
          </p:cNvSpPr>
          <p:nvPr>
            <p:ph type="ftr" sz="quarter" idx="3"/>
          </p:nvPr>
        </p:nvSpPr>
        <p:spPr/>
        <p:txBody>
          <a:bodyPr/>
          <a:lstStyle/>
          <a:p>
            <a:endParaRPr lang="en-US" dirty="0"/>
          </a:p>
        </p:txBody>
      </p:sp>
      <p:sp>
        <p:nvSpPr>
          <p:cNvPr id="5" name="Title 1"/>
          <p:cNvSpPr txBox="1">
            <a:spLocks/>
          </p:cNvSpPr>
          <p:nvPr/>
        </p:nvSpPr>
        <p:spPr>
          <a:xfrm>
            <a:off x="570470" y="3340146"/>
            <a:ext cx="10060459" cy="40099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2400" kern="1200">
                <a:solidFill>
                  <a:schemeClr val="tx1"/>
                </a:solidFill>
                <a:latin typeface="Garamond" panose="02020404030301010803" pitchFamily="18" charset="0"/>
                <a:ea typeface="+mj-ea"/>
                <a:cs typeface="+mj-cs"/>
              </a:defRPr>
            </a:lvl1pPr>
          </a:lstStyle>
          <a:p>
            <a:pPr algn="ctr"/>
            <a:r>
              <a:rPr lang="en-US" dirty="0"/>
              <a:t>Q &amp; A </a:t>
            </a:r>
          </a:p>
        </p:txBody>
      </p:sp>
    </p:spTree>
    <p:extLst>
      <p:ext uri="{BB962C8B-B14F-4D97-AF65-F5344CB8AC3E}">
        <p14:creationId xmlns:p14="http://schemas.microsoft.com/office/powerpoint/2010/main" val="23701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B29D-6A65-B743-9546-3B989A721F14}"/>
              </a:ext>
            </a:extLst>
          </p:cNvPr>
          <p:cNvSpPr>
            <a:spLocks noGrp="1"/>
          </p:cNvSpPr>
          <p:nvPr>
            <p:ph type="title"/>
          </p:nvPr>
        </p:nvSpPr>
        <p:spPr/>
        <p:txBody>
          <a:bodyPr/>
          <a:lstStyle/>
          <a:p>
            <a:r>
              <a:rPr lang="en-US" dirty="0"/>
              <a:t>Basel III Capital Requirements</a:t>
            </a:r>
          </a:p>
        </p:txBody>
      </p:sp>
      <p:sp>
        <p:nvSpPr>
          <p:cNvPr id="4" name="Footer Placeholder 3">
            <a:extLst>
              <a:ext uri="{FF2B5EF4-FFF2-40B4-BE49-F238E27FC236}">
                <a16:creationId xmlns:a16="http://schemas.microsoft.com/office/drawing/2014/main" id="{24D53E68-EB54-B64C-9F04-47A73FD3C1D3}"/>
              </a:ext>
            </a:extLst>
          </p:cNvPr>
          <p:cNvSpPr>
            <a:spLocks noGrp="1"/>
          </p:cNvSpPr>
          <p:nvPr>
            <p:ph type="ftr" sz="quarter" idx="11"/>
          </p:nvPr>
        </p:nvSpPr>
        <p:spPr>
          <a:xfrm>
            <a:off x="570470" y="6356350"/>
            <a:ext cx="7582930" cy="365125"/>
          </a:xfrm>
        </p:spPr>
        <p:txBody>
          <a:bodyPr/>
          <a:lstStyle/>
          <a:p>
            <a:r>
              <a:rPr lang="en-US" dirty="0"/>
              <a:t>Source: Breaking Into Wall Street</a:t>
            </a:r>
          </a:p>
        </p:txBody>
      </p:sp>
      <p:sp>
        <p:nvSpPr>
          <p:cNvPr id="5" name="Slide Number Placeholder 4">
            <a:extLst>
              <a:ext uri="{FF2B5EF4-FFF2-40B4-BE49-F238E27FC236}">
                <a16:creationId xmlns:a16="http://schemas.microsoft.com/office/drawing/2014/main" id="{05A2E389-6BE7-DE42-B128-C787E3382F18}"/>
              </a:ext>
            </a:extLst>
          </p:cNvPr>
          <p:cNvSpPr>
            <a:spLocks noGrp="1"/>
          </p:cNvSpPr>
          <p:nvPr>
            <p:ph type="sldNum" sz="quarter" idx="12"/>
          </p:nvPr>
        </p:nvSpPr>
        <p:spPr/>
        <p:txBody>
          <a:bodyPr/>
          <a:lstStyle/>
          <a:p>
            <a:fld id="{17874A26-DBDA-41BE-A46E-E82D1A09C412}" type="slidenum">
              <a:rPr lang="en-US" smtClean="0"/>
              <a:t>16</a:t>
            </a:fld>
            <a:endParaRPr lang="en-US"/>
          </a:p>
        </p:txBody>
      </p:sp>
      <p:pic>
        <p:nvPicPr>
          <p:cNvPr id="8" name="Picture 7">
            <a:extLst>
              <a:ext uri="{FF2B5EF4-FFF2-40B4-BE49-F238E27FC236}">
                <a16:creationId xmlns:a16="http://schemas.microsoft.com/office/drawing/2014/main" id="{5D9B0460-CFDF-4D47-AE07-0584A1636424}"/>
              </a:ext>
            </a:extLst>
          </p:cNvPr>
          <p:cNvPicPr>
            <a:picLocks noChangeAspect="1"/>
          </p:cNvPicPr>
          <p:nvPr/>
        </p:nvPicPr>
        <p:blipFill>
          <a:blip r:embed="rId2"/>
          <a:stretch>
            <a:fillRect/>
          </a:stretch>
        </p:blipFill>
        <p:spPr>
          <a:xfrm>
            <a:off x="2503102" y="961151"/>
            <a:ext cx="7185795" cy="4935697"/>
          </a:xfrm>
          <a:prstGeom prst="rect">
            <a:avLst/>
          </a:prstGeom>
        </p:spPr>
      </p:pic>
      <p:sp>
        <p:nvSpPr>
          <p:cNvPr id="9" name="TextBox 8">
            <a:extLst>
              <a:ext uri="{FF2B5EF4-FFF2-40B4-BE49-F238E27FC236}">
                <a16:creationId xmlns:a16="http://schemas.microsoft.com/office/drawing/2014/main" id="{AFE2159B-ADF3-4442-88D9-3D0D4BC2D20B}"/>
              </a:ext>
            </a:extLst>
          </p:cNvPr>
          <p:cNvSpPr txBox="1"/>
          <p:nvPr/>
        </p:nvSpPr>
        <p:spPr>
          <a:xfrm>
            <a:off x="2503102" y="5903928"/>
            <a:ext cx="6080066" cy="246221"/>
          </a:xfrm>
          <a:prstGeom prst="rect">
            <a:avLst/>
          </a:prstGeom>
          <a:noFill/>
        </p:spPr>
        <p:txBody>
          <a:bodyPr wrap="square" rtlCol="0">
            <a:spAutoFit/>
          </a:bodyPr>
          <a:lstStyle/>
          <a:p>
            <a:r>
              <a:rPr lang="en-US" sz="1000" dirty="0"/>
              <a:t>(1) The Conversion Buffer adds 2.5% to each of these numbers</a:t>
            </a:r>
          </a:p>
        </p:txBody>
      </p:sp>
      <p:sp>
        <p:nvSpPr>
          <p:cNvPr id="10" name="TextBox 9">
            <a:extLst>
              <a:ext uri="{FF2B5EF4-FFF2-40B4-BE49-F238E27FC236}">
                <a16:creationId xmlns:a16="http://schemas.microsoft.com/office/drawing/2014/main" id="{1DDE7A4D-33BA-FD45-84D2-8131E5AC01C8}"/>
              </a:ext>
            </a:extLst>
          </p:cNvPr>
          <p:cNvSpPr txBox="1"/>
          <p:nvPr/>
        </p:nvSpPr>
        <p:spPr>
          <a:xfrm>
            <a:off x="8875776" y="1316736"/>
            <a:ext cx="560832" cy="246221"/>
          </a:xfrm>
          <a:prstGeom prst="rect">
            <a:avLst/>
          </a:prstGeom>
          <a:noFill/>
        </p:spPr>
        <p:txBody>
          <a:bodyPr wrap="square" rtlCol="0">
            <a:spAutoFit/>
          </a:bodyPr>
          <a:lstStyle/>
          <a:p>
            <a:r>
              <a:rPr lang="en-US" sz="1000" dirty="0"/>
              <a:t>(1)</a:t>
            </a:r>
          </a:p>
        </p:txBody>
      </p:sp>
    </p:spTree>
    <p:extLst>
      <p:ext uri="{BB962C8B-B14F-4D97-AF65-F5344CB8AC3E}">
        <p14:creationId xmlns:p14="http://schemas.microsoft.com/office/powerpoint/2010/main" val="188415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Comparable Companies – Prior to Covid-19</a:t>
            </a:r>
          </a:p>
        </p:txBody>
      </p:sp>
      <p:sp>
        <p:nvSpPr>
          <p:cNvPr id="3" name="Slide Number Placeholder 2"/>
          <p:cNvSpPr>
            <a:spLocks noGrp="1"/>
          </p:cNvSpPr>
          <p:nvPr>
            <p:ph type="sldNum" sz="quarter" idx="12"/>
          </p:nvPr>
        </p:nvSpPr>
        <p:spPr/>
        <p:txBody>
          <a:bodyPr/>
          <a:lstStyle/>
          <a:p>
            <a:fld id="{17874A26-DBDA-41BE-A46E-E82D1A09C412}" type="slidenum">
              <a:rPr lang="en-US" smtClean="0"/>
              <a:t>17</a:t>
            </a:fld>
            <a:endParaRPr lang="en-US"/>
          </a:p>
        </p:txBody>
      </p:sp>
      <p:sp>
        <p:nvSpPr>
          <p:cNvPr id="4" name="Footer Placeholder 3"/>
          <p:cNvSpPr>
            <a:spLocks noGrp="1"/>
          </p:cNvSpPr>
          <p:nvPr>
            <p:ph type="ftr" sz="quarter" idx="3"/>
          </p:nvPr>
        </p:nvSpPr>
        <p:spPr/>
        <p:txBody>
          <a:bodyPr/>
          <a:lstStyle/>
          <a:p>
            <a:r>
              <a:rPr lang="en-US" dirty="0"/>
              <a:t>Source: Company Filings</a:t>
            </a:r>
          </a:p>
        </p:txBody>
      </p:sp>
      <p:pic>
        <p:nvPicPr>
          <p:cNvPr id="6" name="Picture 5">
            <a:extLst>
              <a:ext uri="{FF2B5EF4-FFF2-40B4-BE49-F238E27FC236}">
                <a16:creationId xmlns:a16="http://schemas.microsoft.com/office/drawing/2014/main" id="{8DF7EE44-2064-F74E-9CC7-4F7F51A58305}"/>
              </a:ext>
            </a:extLst>
          </p:cNvPr>
          <p:cNvPicPr>
            <a:picLocks noChangeAspect="1"/>
          </p:cNvPicPr>
          <p:nvPr/>
        </p:nvPicPr>
        <p:blipFill>
          <a:blip r:embed="rId2"/>
          <a:stretch>
            <a:fillRect/>
          </a:stretch>
        </p:blipFill>
        <p:spPr>
          <a:xfrm>
            <a:off x="570470" y="1752734"/>
            <a:ext cx="11051060" cy="2882248"/>
          </a:xfrm>
          <a:prstGeom prst="rect">
            <a:avLst/>
          </a:prstGeom>
        </p:spPr>
      </p:pic>
    </p:spTree>
    <p:extLst>
      <p:ext uri="{BB962C8B-B14F-4D97-AF65-F5344CB8AC3E}">
        <p14:creationId xmlns:p14="http://schemas.microsoft.com/office/powerpoint/2010/main" val="10601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Comparable Companies – Post Covid-19</a:t>
            </a:r>
          </a:p>
        </p:txBody>
      </p:sp>
      <p:sp>
        <p:nvSpPr>
          <p:cNvPr id="3" name="Slide Number Placeholder 2"/>
          <p:cNvSpPr>
            <a:spLocks noGrp="1"/>
          </p:cNvSpPr>
          <p:nvPr>
            <p:ph type="sldNum" sz="quarter" idx="12"/>
          </p:nvPr>
        </p:nvSpPr>
        <p:spPr/>
        <p:txBody>
          <a:bodyPr/>
          <a:lstStyle/>
          <a:p>
            <a:fld id="{17874A26-DBDA-41BE-A46E-E82D1A09C412}" type="slidenum">
              <a:rPr lang="en-US" smtClean="0"/>
              <a:t>18</a:t>
            </a:fld>
            <a:endParaRPr lang="en-US"/>
          </a:p>
        </p:txBody>
      </p:sp>
      <p:sp>
        <p:nvSpPr>
          <p:cNvPr id="4" name="Footer Placeholder 3"/>
          <p:cNvSpPr>
            <a:spLocks noGrp="1"/>
          </p:cNvSpPr>
          <p:nvPr>
            <p:ph type="ftr" sz="quarter" idx="3"/>
          </p:nvPr>
        </p:nvSpPr>
        <p:spPr/>
        <p:txBody>
          <a:bodyPr/>
          <a:lstStyle/>
          <a:p>
            <a:r>
              <a:rPr lang="en-US" dirty="0"/>
              <a:t>Source: Company Filings</a:t>
            </a:r>
          </a:p>
        </p:txBody>
      </p:sp>
      <p:pic>
        <p:nvPicPr>
          <p:cNvPr id="6" name="Picture 5">
            <a:extLst>
              <a:ext uri="{FF2B5EF4-FFF2-40B4-BE49-F238E27FC236}">
                <a16:creationId xmlns:a16="http://schemas.microsoft.com/office/drawing/2014/main" id="{13EA6C47-FB82-4040-9825-91D9B121DA24}"/>
              </a:ext>
            </a:extLst>
          </p:cNvPr>
          <p:cNvPicPr>
            <a:picLocks noChangeAspect="1"/>
          </p:cNvPicPr>
          <p:nvPr/>
        </p:nvPicPr>
        <p:blipFill>
          <a:blip r:embed="rId2"/>
          <a:stretch>
            <a:fillRect/>
          </a:stretch>
        </p:blipFill>
        <p:spPr>
          <a:xfrm>
            <a:off x="570470" y="2069725"/>
            <a:ext cx="11051060" cy="2718549"/>
          </a:xfrm>
          <a:prstGeom prst="rect">
            <a:avLst/>
          </a:prstGeom>
        </p:spPr>
      </p:pic>
    </p:spTree>
    <p:extLst>
      <p:ext uri="{BB962C8B-B14F-4D97-AF65-F5344CB8AC3E}">
        <p14:creationId xmlns:p14="http://schemas.microsoft.com/office/powerpoint/2010/main" val="69246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Yield Curve, 4/28/2020</a:t>
            </a:r>
          </a:p>
        </p:txBody>
      </p:sp>
      <p:sp>
        <p:nvSpPr>
          <p:cNvPr id="3" name="Slide Number Placeholder 2"/>
          <p:cNvSpPr>
            <a:spLocks noGrp="1"/>
          </p:cNvSpPr>
          <p:nvPr>
            <p:ph type="sldNum" sz="quarter" idx="12"/>
          </p:nvPr>
        </p:nvSpPr>
        <p:spPr/>
        <p:txBody>
          <a:bodyPr/>
          <a:lstStyle/>
          <a:p>
            <a:fld id="{17874A26-DBDA-41BE-A46E-E82D1A09C412}" type="slidenum">
              <a:rPr lang="en-US" smtClean="0"/>
              <a:t>19</a:t>
            </a:fld>
            <a:endParaRPr lang="en-US"/>
          </a:p>
        </p:txBody>
      </p:sp>
      <p:sp>
        <p:nvSpPr>
          <p:cNvPr id="4" name="Footer Placeholder 3"/>
          <p:cNvSpPr>
            <a:spLocks noGrp="1"/>
          </p:cNvSpPr>
          <p:nvPr>
            <p:ph type="ftr" sz="quarter" idx="3"/>
          </p:nvPr>
        </p:nvSpPr>
        <p:spPr/>
        <p:txBody>
          <a:bodyPr/>
          <a:lstStyle/>
          <a:p>
            <a:r>
              <a:rPr lang="en-US" dirty="0"/>
              <a:t>Source: Federal Reserve</a:t>
            </a:r>
          </a:p>
        </p:txBody>
      </p:sp>
      <p:graphicFrame>
        <p:nvGraphicFramePr>
          <p:cNvPr id="6" name="Chart 5">
            <a:extLst>
              <a:ext uri="{FF2B5EF4-FFF2-40B4-BE49-F238E27FC236}">
                <a16:creationId xmlns:a16="http://schemas.microsoft.com/office/drawing/2014/main" id="{9DCDE833-4A49-554F-867C-91A8D867C269}"/>
              </a:ext>
            </a:extLst>
          </p:cNvPr>
          <p:cNvGraphicFramePr>
            <a:graphicFrameLocks/>
          </p:cNvGraphicFramePr>
          <p:nvPr>
            <p:extLst>
              <p:ext uri="{D42A27DB-BD31-4B8C-83A1-F6EECF244321}">
                <p14:modId xmlns:p14="http://schemas.microsoft.com/office/powerpoint/2010/main" val="3635813284"/>
              </p:ext>
            </p:extLst>
          </p:nvPr>
        </p:nvGraphicFramePr>
        <p:xfrm>
          <a:off x="570469" y="1154487"/>
          <a:ext cx="11051061" cy="4664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925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Portfolio Composition</a:t>
            </a:r>
          </a:p>
        </p:txBody>
      </p:sp>
      <p:sp>
        <p:nvSpPr>
          <p:cNvPr id="4" name="Rectangle 3"/>
          <p:cNvSpPr/>
          <p:nvPr/>
        </p:nvSpPr>
        <p:spPr>
          <a:xfrm>
            <a:off x="8204886" y="74142"/>
            <a:ext cx="1334530" cy="6260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9A756BF0-9429-42B2-BF90-9152DBADD986}"/>
              </a:ext>
            </a:extLst>
          </p:cNvPr>
          <p:cNvSpPr>
            <a:spLocks noGrp="1"/>
          </p:cNvSpPr>
          <p:nvPr>
            <p:ph type="sldNum" sz="quarter" idx="12"/>
          </p:nvPr>
        </p:nvSpPr>
        <p:spPr>
          <a:xfrm>
            <a:off x="8077200" y="6356351"/>
            <a:ext cx="2133600" cy="365125"/>
          </a:xfrm>
        </p:spPr>
        <p:txBody>
          <a:bodyPr/>
          <a:lstStyle/>
          <a:p>
            <a:fld id="{190E589F-905B-3945-8CF8-2E5B8B7D5CF4}" type="slidenum">
              <a:rPr lang="en-US" smtClean="0"/>
              <a:t>2</a:t>
            </a:fld>
            <a:endParaRPr lang="en-US"/>
          </a:p>
        </p:txBody>
      </p:sp>
      <p:pic>
        <p:nvPicPr>
          <p:cNvPr id="8" name="Picture 7">
            <a:extLst>
              <a:ext uri="{FF2B5EF4-FFF2-40B4-BE49-F238E27FC236}">
                <a16:creationId xmlns:a16="http://schemas.microsoft.com/office/drawing/2014/main" id="{47E2EB00-6B78-4FFF-9EEE-B73C9157A777}"/>
              </a:ext>
            </a:extLst>
          </p:cNvPr>
          <p:cNvPicPr>
            <a:picLocks noChangeAspect="1"/>
          </p:cNvPicPr>
          <p:nvPr/>
        </p:nvPicPr>
        <p:blipFill>
          <a:blip r:embed="rId2"/>
          <a:stretch>
            <a:fillRect/>
          </a:stretch>
        </p:blipFill>
        <p:spPr>
          <a:xfrm>
            <a:off x="2004060" y="898980"/>
            <a:ext cx="8183880" cy="3682095"/>
          </a:xfrm>
          <a:prstGeom prst="rect">
            <a:avLst/>
          </a:prstGeom>
        </p:spPr>
      </p:pic>
      <p:pic>
        <p:nvPicPr>
          <p:cNvPr id="9" name="Picture 8">
            <a:extLst>
              <a:ext uri="{FF2B5EF4-FFF2-40B4-BE49-F238E27FC236}">
                <a16:creationId xmlns:a16="http://schemas.microsoft.com/office/drawing/2014/main" id="{D72548AD-3B1F-45F6-A6EC-4B9D6AE1C53A}"/>
              </a:ext>
            </a:extLst>
          </p:cNvPr>
          <p:cNvPicPr>
            <a:picLocks noChangeAspect="1"/>
          </p:cNvPicPr>
          <p:nvPr/>
        </p:nvPicPr>
        <p:blipFill>
          <a:blip r:embed="rId3"/>
          <a:stretch>
            <a:fillRect/>
          </a:stretch>
        </p:blipFill>
        <p:spPr>
          <a:xfrm>
            <a:off x="2004060" y="4846865"/>
            <a:ext cx="3517900" cy="800100"/>
          </a:xfrm>
          <a:prstGeom prst="rect">
            <a:avLst/>
          </a:prstGeom>
        </p:spPr>
      </p:pic>
      <p:pic>
        <p:nvPicPr>
          <p:cNvPr id="10" name="Picture 9">
            <a:extLst>
              <a:ext uri="{FF2B5EF4-FFF2-40B4-BE49-F238E27FC236}">
                <a16:creationId xmlns:a16="http://schemas.microsoft.com/office/drawing/2014/main" id="{96E150FF-0E66-460F-8773-8F78EB7A19B9}"/>
              </a:ext>
            </a:extLst>
          </p:cNvPr>
          <p:cNvPicPr>
            <a:picLocks noChangeAspect="1"/>
          </p:cNvPicPr>
          <p:nvPr/>
        </p:nvPicPr>
        <p:blipFill>
          <a:blip r:embed="rId4"/>
          <a:stretch>
            <a:fillRect/>
          </a:stretch>
        </p:blipFill>
        <p:spPr>
          <a:xfrm>
            <a:off x="6670040" y="4846865"/>
            <a:ext cx="3517900" cy="800100"/>
          </a:xfrm>
          <a:prstGeom prst="rect">
            <a:avLst/>
          </a:prstGeom>
        </p:spPr>
      </p:pic>
    </p:spTree>
    <p:extLst>
      <p:ext uri="{BB962C8B-B14F-4D97-AF65-F5344CB8AC3E}">
        <p14:creationId xmlns:p14="http://schemas.microsoft.com/office/powerpoint/2010/main" val="352054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Simplified Income Statement</a:t>
            </a:r>
          </a:p>
        </p:txBody>
      </p:sp>
      <p:sp>
        <p:nvSpPr>
          <p:cNvPr id="3" name="Slide Number Placeholder 2"/>
          <p:cNvSpPr>
            <a:spLocks noGrp="1"/>
          </p:cNvSpPr>
          <p:nvPr>
            <p:ph type="sldNum" sz="quarter" idx="12"/>
          </p:nvPr>
        </p:nvSpPr>
        <p:spPr/>
        <p:txBody>
          <a:bodyPr/>
          <a:lstStyle/>
          <a:p>
            <a:fld id="{17874A26-DBDA-41BE-A46E-E82D1A09C412}" type="slidenum">
              <a:rPr lang="en-US" smtClean="0"/>
              <a:t>20</a:t>
            </a:fld>
            <a:endParaRPr lang="en-US"/>
          </a:p>
        </p:txBody>
      </p:sp>
      <p:sp>
        <p:nvSpPr>
          <p:cNvPr id="4" name="Footer Placeholder 3"/>
          <p:cNvSpPr>
            <a:spLocks noGrp="1"/>
          </p:cNvSpPr>
          <p:nvPr>
            <p:ph type="ftr" sz="quarter" idx="3"/>
          </p:nvPr>
        </p:nvSpPr>
        <p:spPr/>
        <p:txBody>
          <a:bodyPr/>
          <a:lstStyle/>
          <a:p>
            <a:r>
              <a:rPr lang="en-US" dirty="0"/>
              <a:t>Source: Company Filings</a:t>
            </a:r>
          </a:p>
        </p:txBody>
      </p:sp>
      <p:pic>
        <p:nvPicPr>
          <p:cNvPr id="5" name="Picture 4">
            <a:extLst>
              <a:ext uri="{FF2B5EF4-FFF2-40B4-BE49-F238E27FC236}">
                <a16:creationId xmlns:a16="http://schemas.microsoft.com/office/drawing/2014/main" id="{1741374A-481D-2741-90E7-7BBE03D70577}"/>
              </a:ext>
            </a:extLst>
          </p:cNvPr>
          <p:cNvPicPr>
            <a:picLocks noChangeAspect="1"/>
          </p:cNvPicPr>
          <p:nvPr/>
        </p:nvPicPr>
        <p:blipFill>
          <a:blip r:embed="rId2"/>
          <a:stretch>
            <a:fillRect/>
          </a:stretch>
        </p:blipFill>
        <p:spPr>
          <a:xfrm>
            <a:off x="2586165" y="1031819"/>
            <a:ext cx="6181726" cy="5024507"/>
          </a:xfrm>
          <a:prstGeom prst="rect">
            <a:avLst/>
          </a:prstGeom>
        </p:spPr>
      </p:pic>
    </p:spTree>
    <p:extLst>
      <p:ext uri="{BB962C8B-B14F-4D97-AF65-F5344CB8AC3E}">
        <p14:creationId xmlns:p14="http://schemas.microsoft.com/office/powerpoint/2010/main" val="56261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Simplified Balance Sheet</a:t>
            </a:r>
          </a:p>
        </p:txBody>
      </p:sp>
      <p:sp>
        <p:nvSpPr>
          <p:cNvPr id="3" name="Slide Number Placeholder 2"/>
          <p:cNvSpPr>
            <a:spLocks noGrp="1"/>
          </p:cNvSpPr>
          <p:nvPr>
            <p:ph type="sldNum" sz="quarter" idx="12"/>
          </p:nvPr>
        </p:nvSpPr>
        <p:spPr/>
        <p:txBody>
          <a:bodyPr/>
          <a:lstStyle/>
          <a:p>
            <a:fld id="{17874A26-DBDA-41BE-A46E-E82D1A09C412}" type="slidenum">
              <a:rPr lang="en-US" smtClean="0"/>
              <a:t>21</a:t>
            </a:fld>
            <a:endParaRPr lang="en-US"/>
          </a:p>
        </p:txBody>
      </p:sp>
      <p:sp>
        <p:nvSpPr>
          <p:cNvPr id="4" name="Footer Placeholder 3"/>
          <p:cNvSpPr>
            <a:spLocks noGrp="1"/>
          </p:cNvSpPr>
          <p:nvPr>
            <p:ph type="ftr" sz="quarter" idx="3"/>
          </p:nvPr>
        </p:nvSpPr>
        <p:spPr/>
        <p:txBody>
          <a:bodyPr/>
          <a:lstStyle/>
          <a:p>
            <a:r>
              <a:rPr lang="en-US" dirty="0"/>
              <a:t>Source: Company Filings</a:t>
            </a:r>
          </a:p>
        </p:txBody>
      </p:sp>
      <p:pic>
        <p:nvPicPr>
          <p:cNvPr id="7" name="Picture 6">
            <a:extLst>
              <a:ext uri="{FF2B5EF4-FFF2-40B4-BE49-F238E27FC236}">
                <a16:creationId xmlns:a16="http://schemas.microsoft.com/office/drawing/2014/main" id="{F19C9F36-3818-BE46-98AB-764DC7968275}"/>
              </a:ext>
            </a:extLst>
          </p:cNvPr>
          <p:cNvPicPr>
            <a:picLocks noChangeAspect="1"/>
          </p:cNvPicPr>
          <p:nvPr/>
        </p:nvPicPr>
        <p:blipFill>
          <a:blip r:embed="rId2"/>
          <a:stretch>
            <a:fillRect/>
          </a:stretch>
        </p:blipFill>
        <p:spPr>
          <a:xfrm>
            <a:off x="3105788" y="1035050"/>
            <a:ext cx="5980423" cy="4787899"/>
          </a:xfrm>
          <a:prstGeom prst="rect">
            <a:avLst/>
          </a:prstGeom>
        </p:spPr>
      </p:pic>
    </p:spTree>
    <p:extLst>
      <p:ext uri="{BB962C8B-B14F-4D97-AF65-F5344CB8AC3E}">
        <p14:creationId xmlns:p14="http://schemas.microsoft.com/office/powerpoint/2010/main" val="243222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Valuation and Cases</a:t>
            </a:r>
          </a:p>
        </p:txBody>
      </p:sp>
      <p:sp>
        <p:nvSpPr>
          <p:cNvPr id="3" name="Slide Number Placeholder 2"/>
          <p:cNvSpPr>
            <a:spLocks noGrp="1"/>
          </p:cNvSpPr>
          <p:nvPr>
            <p:ph type="sldNum" sz="quarter" idx="12"/>
          </p:nvPr>
        </p:nvSpPr>
        <p:spPr/>
        <p:txBody>
          <a:bodyPr/>
          <a:lstStyle/>
          <a:p>
            <a:fld id="{17874A26-DBDA-41BE-A46E-E82D1A09C412}" type="slidenum">
              <a:rPr lang="en-US" smtClean="0"/>
              <a:t>22</a:t>
            </a:fld>
            <a:endParaRPr lang="en-US"/>
          </a:p>
        </p:txBody>
      </p:sp>
      <p:sp>
        <p:nvSpPr>
          <p:cNvPr id="4" name="Footer Placeholder 3"/>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BF5E0170-52E1-D847-BB82-BB9336FBD1DC}"/>
              </a:ext>
            </a:extLst>
          </p:cNvPr>
          <p:cNvPicPr>
            <a:picLocks noChangeAspect="1"/>
          </p:cNvPicPr>
          <p:nvPr/>
        </p:nvPicPr>
        <p:blipFill>
          <a:blip r:embed="rId2"/>
          <a:stretch>
            <a:fillRect/>
          </a:stretch>
        </p:blipFill>
        <p:spPr>
          <a:xfrm>
            <a:off x="570470" y="999547"/>
            <a:ext cx="3611753" cy="4858905"/>
          </a:xfrm>
          <a:prstGeom prst="rect">
            <a:avLst/>
          </a:prstGeom>
        </p:spPr>
      </p:pic>
      <p:pic>
        <p:nvPicPr>
          <p:cNvPr id="7" name="Picture 6">
            <a:extLst>
              <a:ext uri="{FF2B5EF4-FFF2-40B4-BE49-F238E27FC236}">
                <a16:creationId xmlns:a16="http://schemas.microsoft.com/office/drawing/2014/main" id="{E793CE6C-E915-A645-BF4F-6B70CF496A0F}"/>
              </a:ext>
            </a:extLst>
          </p:cNvPr>
          <p:cNvPicPr>
            <a:picLocks noChangeAspect="1"/>
          </p:cNvPicPr>
          <p:nvPr/>
        </p:nvPicPr>
        <p:blipFill>
          <a:blip r:embed="rId3"/>
          <a:stretch>
            <a:fillRect/>
          </a:stretch>
        </p:blipFill>
        <p:spPr>
          <a:xfrm>
            <a:off x="5218216" y="2933699"/>
            <a:ext cx="4724400" cy="990600"/>
          </a:xfrm>
          <a:prstGeom prst="rect">
            <a:avLst/>
          </a:prstGeom>
        </p:spPr>
      </p:pic>
    </p:spTree>
    <p:extLst>
      <p:ext uri="{BB962C8B-B14F-4D97-AF65-F5344CB8AC3E}">
        <p14:creationId xmlns:p14="http://schemas.microsoft.com/office/powerpoint/2010/main" val="345898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874A26-DBDA-41BE-A46E-E82D1A09C412}" type="slidenum">
              <a:rPr lang="en-US" smtClean="0"/>
              <a:t>3</a:t>
            </a:fld>
            <a:endParaRPr lang="en-US" dirty="0"/>
          </a:p>
        </p:txBody>
      </p:sp>
      <p:sp>
        <p:nvSpPr>
          <p:cNvPr id="8" name="TextBox 7"/>
          <p:cNvSpPr txBox="1"/>
          <p:nvPr/>
        </p:nvSpPr>
        <p:spPr>
          <a:xfrm>
            <a:off x="3826563" y="4025506"/>
            <a:ext cx="5573745" cy="1754326"/>
          </a:xfrm>
          <a:prstGeom prst="rect">
            <a:avLst/>
          </a:prstGeom>
          <a:noFill/>
        </p:spPr>
        <p:txBody>
          <a:bodyPr wrap="square" rtlCol="0">
            <a:spAutoFit/>
          </a:bodyPr>
          <a:lstStyle/>
          <a:p>
            <a:r>
              <a:rPr lang="en-US" sz="2400" dirty="0">
                <a:latin typeface="Garamond" panose="02020404030301010803" pitchFamily="18" charset="0"/>
              </a:rPr>
              <a:t>The Goldman Sachs Group, Inc.</a:t>
            </a:r>
          </a:p>
          <a:p>
            <a:r>
              <a:rPr lang="en-US" sz="2400" dirty="0">
                <a:latin typeface="Garamond" panose="02020404030301010803" pitchFamily="18" charset="0"/>
              </a:rPr>
              <a:t>NYSE: GS</a:t>
            </a:r>
          </a:p>
          <a:p>
            <a:r>
              <a:rPr lang="en-US" sz="2400" dirty="0">
                <a:latin typeface="Garamond" panose="02020404030301010803" pitchFamily="18" charset="0"/>
              </a:rPr>
              <a:t>Recommendation: </a:t>
            </a:r>
            <a:r>
              <a:rPr lang="en-US" sz="2400" dirty="0">
                <a:solidFill>
                  <a:srgbClr val="00B050"/>
                </a:solidFill>
                <a:latin typeface="Garamond" panose="02020404030301010803" pitchFamily="18" charset="0"/>
              </a:rPr>
              <a:t>BUY</a:t>
            </a:r>
          </a:p>
          <a:p>
            <a:pPr algn="ctr"/>
            <a:endParaRPr lang="en-US" dirty="0">
              <a:latin typeface="Garamond" panose="02020404030301010803" pitchFamily="18" charset="0"/>
            </a:endParaRPr>
          </a:p>
          <a:p>
            <a:r>
              <a:rPr lang="en-US" dirty="0">
                <a:latin typeface="Garamond" panose="02020404030301010803" pitchFamily="18" charset="0"/>
              </a:rPr>
              <a:t>Brian Kelley</a:t>
            </a:r>
          </a:p>
        </p:txBody>
      </p:sp>
      <p:pic>
        <p:nvPicPr>
          <p:cNvPr id="5" name="Picture 4">
            <a:extLst>
              <a:ext uri="{FF2B5EF4-FFF2-40B4-BE49-F238E27FC236}">
                <a16:creationId xmlns:a16="http://schemas.microsoft.com/office/drawing/2014/main" id="{63F6956F-79F9-AA45-A7D1-EED129C91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563" y="1319537"/>
            <a:ext cx="4538871" cy="3025914"/>
          </a:xfrm>
          <a:prstGeom prst="rect">
            <a:avLst/>
          </a:prstGeom>
        </p:spPr>
      </p:pic>
    </p:spTree>
    <p:extLst>
      <p:ext uri="{BB962C8B-B14F-4D97-AF65-F5344CB8AC3E}">
        <p14:creationId xmlns:p14="http://schemas.microsoft.com/office/powerpoint/2010/main" val="376334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Summary</a:t>
            </a:r>
          </a:p>
        </p:txBody>
      </p:sp>
      <p:sp>
        <p:nvSpPr>
          <p:cNvPr id="3" name="Slide Number Placeholder 2"/>
          <p:cNvSpPr>
            <a:spLocks noGrp="1"/>
          </p:cNvSpPr>
          <p:nvPr>
            <p:ph type="sldNum" sz="quarter" idx="12"/>
          </p:nvPr>
        </p:nvSpPr>
        <p:spPr/>
        <p:txBody>
          <a:bodyPr/>
          <a:lstStyle/>
          <a:p>
            <a:fld id="{17874A26-DBDA-41BE-A46E-E82D1A09C412}" type="slidenum">
              <a:rPr lang="en-US" smtClean="0"/>
              <a:t>4</a:t>
            </a:fld>
            <a:endParaRPr lang="en-US" dirty="0"/>
          </a:p>
        </p:txBody>
      </p:sp>
      <p:sp>
        <p:nvSpPr>
          <p:cNvPr id="4" name="Footer Placeholder 3"/>
          <p:cNvSpPr>
            <a:spLocks noGrp="1"/>
          </p:cNvSpPr>
          <p:nvPr>
            <p:ph type="ftr" sz="quarter" idx="3"/>
          </p:nvPr>
        </p:nvSpPr>
        <p:spPr/>
        <p:txBody>
          <a:bodyPr/>
          <a:lstStyle/>
          <a:p>
            <a:r>
              <a:rPr lang="en-US" dirty="0"/>
              <a:t>(1) Closing price of 4/29/2020</a:t>
            </a:r>
          </a:p>
        </p:txBody>
      </p:sp>
      <p:sp>
        <p:nvSpPr>
          <p:cNvPr id="5" name="Rectangle 4"/>
          <p:cNvSpPr/>
          <p:nvPr/>
        </p:nvSpPr>
        <p:spPr>
          <a:xfrm>
            <a:off x="570470" y="1025550"/>
            <a:ext cx="2026426" cy="709577"/>
          </a:xfrm>
          <a:prstGeom prst="rect">
            <a:avLst/>
          </a:prstGeom>
          <a:solidFill>
            <a:srgbClr val="0C237D"/>
          </a:solidFill>
          <a:ln>
            <a:solidFill>
              <a:srgbClr val="0C2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Industry Overview</a:t>
            </a:r>
          </a:p>
        </p:txBody>
      </p:sp>
      <p:sp>
        <p:nvSpPr>
          <p:cNvPr id="6" name="Rectangle 5"/>
          <p:cNvSpPr/>
          <p:nvPr/>
        </p:nvSpPr>
        <p:spPr>
          <a:xfrm>
            <a:off x="570470" y="2105701"/>
            <a:ext cx="2026426" cy="709577"/>
          </a:xfrm>
          <a:prstGeom prst="rect">
            <a:avLst/>
          </a:prstGeom>
          <a:solidFill>
            <a:srgbClr val="0C237D"/>
          </a:solidFill>
          <a:ln>
            <a:solidFill>
              <a:srgbClr val="0C2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Company Overview</a:t>
            </a:r>
          </a:p>
        </p:txBody>
      </p:sp>
      <p:sp>
        <p:nvSpPr>
          <p:cNvPr id="7" name="Rectangle 6"/>
          <p:cNvSpPr/>
          <p:nvPr/>
        </p:nvSpPr>
        <p:spPr>
          <a:xfrm>
            <a:off x="570470" y="3185852"/>
            <a:ext cx="2026426" cy="709577"/>
          </a:xfrm>
          <a:prstGeom prst="rect">
            <a:avLst/>
          </a:prstGeom>
          <a:solidFill>
            <a:srgbClr val="0C237D"/>
          </a:solidFill>
          <a:ln>
            <a:solidFill>
              <a:srgbClr val="0C2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Investment Thesis</a:t>
            </a:r>
          </a:p>
        </p:txBody>
      </p:sp>
      <p:sp>
        <p:nvSpPr>
          <p:cNvPr id="8" name="Rectangle 7"/>
          <p:cNvSpPr/>
          <p:nvPr/>
        </p:nvSpPr>
        <p:spPr>
          <a:xfrm>
            <a:off x="570470" y="4266003"/>
            <a:ext cx="2026426" cy="709577"/>
          </a:xfrm>
          <a:prstGeom prst="rect">
            <a:avLst/>
          </a:prstGeom>
          <a:solidFill>
            <a:srgbClr val="0C237D"/>
          </a:solidFill>
          <a:ln>
            <a:solidFill>
              <a:srgbClr val="0C2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Valuation</a:t>
            </a:r>
          </a:p>
        </p:txBody>
      </p:sp>
      <p:sp>
        <p:nvSpPr>
          <p:cNvPr id="9" name="Rectangle 8"/>
          <p:cNvSpPr/>
          <p:nvPr/>
        </p:nvSpPr>
        <p:spPr>
          <a:xfrm>
            <a:off x="570470" y="5346154"/>
            <a:ext cx="2026426" cy="709577"/>
          </a:xfrm>
          <a:prstGeom prst="rect">
            <a:avLst/>
          </a:prstGeom>
          <a:solidFill>
            <a:srgbClr val="0C237D"/>
          </a:solidFill>
          <a:ln>
            <a:solidFill>
              <a:srgbClr val="0C2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Risks</a:t>
            </a:r>
          </a:p>
        </p:txBody>
      </p:sp>
      <p:cxnSp>
        <p:nvCxnSpPr>
          <p:cNvPr id="17" name="Straight Connector 16"/>
          <p:cNvCxnSpPr/>
          <p:nvPr/>
        </p:nvCxnSpPr>
        <p:spPr>
          <a:xfrm>
            <a:off x="570470" y="1920414"/>
            <a:ext cx="110510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0470" y="3000565"/>
            <a:ext cx="110510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0470" y="4080716"/>
            <a:ext cx="110510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0470" y="5160867"/>
            <a:ext cx="110510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98648" y="1025549"/>
            <a:ext cx="8339328" cy="738664"/>
          </a:xfrm>
          <a:prstGeom prst="rect">
            <a:avLst/>
          </a:prstGeom>
          <a:noFill/>
        </p:spPr>
        <p:txBody>
          <a:bodyPr wrap="square" rtlCol="0">
            <a:spAutoFit/>
          </a:bodyPr>
          <a:lstStyle/>
          <a:p>
            <a:pPr marL="173038" indent="-173038">
              <a:buFont typeface="Arial" panose="020B0604020202020204" pitchFamily="34" charset="0"/>
              <a:buChar char="•"/>
            </a:pPr>
            <a:r>
              <a:rPr lang="en-US" sz="1400" dirty="0">
                <a:latin typeface="Garamond" panose="02020404030301010803" pitchFamily="18" charset="0"/>
              </a:rPr>
              <a:t>Overview of post-crisis regulation, implementation, and forward-looking predictions</a:t>
            </a:r>
          </a:p>
          <a:p>
            <a:pPr marL="173038" indent="-173038">
              <a:buFont typeface="Arial" panose="020B0604020202020204" pitchFamily="34" charset="0"/>
              <a:buChar char="•"/>
            </a:pPr>
            <a:r>
              <a:rPr lang="en-US" sz="1400" dirty="0">
                <a:latin typeface="Garamond" panose="02020404030301010803" pitchFamily="18" charset="0"/>
              </a:rPr>
              <a:t>Trend towards cost-cutting, electronification, and automation</a:t>
            </a:r>
          </a:p>
          <a:p>
            <a:pPr marL="173038" indent="-173038">
              <a:buFont typeface="Arial" panose="020B0604020202020204" pitchFamily="34" charset="0"/>
              <a:buChar char="•"/>
            </a:pPr>
            <a:r>
              <a:rPr lang="en-US" sz="1400" dirty="0">
                <a:latin typeface="Garamond" panose="02020404030301010803" pitchFamily="18" charset="0"/>
              </a:rPr>
              <a:t>Covid-19 impact on macroeconomic outlook and interest rates</a:t>
            </a:r>
          </a:p>
        </p:txBody>
      </p:sp>
      <p:sp>
        <p:nvSpPr>
          <p:cNvPr id="26" name="TextBox 25"/>
          <p:cNvSpPr txBox="1"/>
          <p:nvPr/>
        </p:nvSpPr>
        <p:spPr>
          <a:xfrm>
            <a:off x="2898648" y="2105699"/>
            <a:ext cx="8339328" cy="738664"/>
          </a:xfrm>
          <a:prstGeom prst="rect">
            <a:avLst/>
          </a:prstGeom>
          <a:noFill/>
        </p:spPr>
        <p:txBody>
          <a:bodyPr wrap="square" rtlCol="0">
            <a:spAutoFit/>
          </a:bodyPr>
          <a:lstStyle/>
          <a:p>
            <a:pPr marL="173038" indent="-173038">
              <a:buFont typeface="Arial" panose="020B0604020202020204" pitchFamily="34" charset="0"/>
              <a:buChar char="•"/>
            </a:pPr>
            <a:r>
              <a:rPr lang="en-US" sz="1400" dirty="0">
                <a:latin typeface="Garamond" panose="02020404030301010803" pitchFamily="18" charset="0"/>
              </a:rPr>
              <a:t>Goldman’s revenue streams primarily come from investment banking, trading, and consumer banking</a:t>
            </a:r>
          </a:p>
          <a:p>
            <a:pPr marL="173038" indent="-173038">
              <a:buFont typeface="Arial" panose="020B0604020202020204" pitchFamily="34" charset="0"/>
              <a:buChar char="•"/>
            </a:pPr>
            <a:r>
              <a:rPr lang="en-US" sz="1400" dirty="0">
                <a:latin typeface="Garamond" panose="02020404030301010803" pitchFamily="18" charset="0"/>
              </a:rPr>
              <a:t>Post-crisis strategy has largely focused on trimming market-based risk and focusing on investment banking</a:t>
            </a:r>
          </a:p>
          <a:p>
            <a:pPr marL="173038" indent="-173038">
              <a:buFont typeface="Arial" panose="020B0604020202020204" pitchFamily="34" charset="0"/>
              <a:buChar char="•"/>
            </a:pPr>
            <a:r>
              <a:rPr lang="en-US" sz="1400" dirty="0">
                <a:latin typeface="Garamond" panose="02020404030301010803" pitchFamily="18" charset="0"/>
              </a:rPr>
              <a:t>Industry leading investment banking deal flow and trading activities</a:t>
            </a:r>
          </a:p>
        </p:txBody>
      </p:sp>
      <p:sp>
        <p:nvSpPr>
          <p:cNvPr id="28" name="TextBox 27"/>
          <p:cNvSpPr txBox="1"/>
          <p:nvPr/>
        </p:nvSpPr>
        <p:spPr>
          <a:xfrm>
            <a:off x="2898648" y="3185849"/>
            <a:ext cx="8339328" cy="738664"/>
          </a:xfrm>
          <a:prstGeom prst="rect">
            <a:avLst/>
          </a:prstGeom>
          <a:noFill/>
        </p:spPr>
        <p:txBody>
          <a:bodyPr wrap="square" rtlCol="0">
            <a:spAutoFit/>
          </a:bodyPr>
          <a:lstStyle/>
          <a:p>
            <a:pPr marL="173038" indent="-173038">
              <a:buFont typeface="Arial" panose="020B0604020202020204" pitchFamily="34" charset="0"/>
              <a:buChar char="•"/>
            </a:pPr>
            <a:r>
              <a:rPr lang="en-US" sz="1400" dirty="0">
                <a:latin typeface="Garamond" panose="02020404030301010803" pitchFamily="18" charset="0"/>
              </a:rPr>
              <a:t>Goldman correct mix of business units market outlook – investment bank as a macro hedge</a:t>
            </a:r>
          </a:p>
          <a:p>
            <a:pPr marL="173038" indent="-173038">
              <a:buFont typeface="Arial" panose="020B0604020202020204" pitchFamily="34" charset="0"/>
              <a:buChar char="•"/>
            </a:pPr>
            <a:r>
              <a:rPr lang="en-US" sz="1400" dirty="0">
                <a:latin typeface="Garamond" panose="02020404030301010803" pitchFamily="18" charset="0"/>
              </a:rPr>
              <a:t>Challenger position as a consumer bank</a:t>
            </a:r>
          </a:p>
          <a:p>
            <a:pPr marL="173038" indent="-173038">
              <a:buFont typeface="Arial" panose="020B0604020202020204" pitchFamily="34" charset="0"/>
              <a:buChar char="•"/>
            </a:pPr>
            <a:r>
              <a:rPr lang="en-US" sz="1400" dirty="0">
                <a:latin typeface="Garamond" panose="02020404030301010803" pitchFamily="18" charset="0"/>
              </a:rPr>
              <a:t>CECL Implementation has lead to mispricing and pro-cyclical earnings</a:t>
            </a:r>
          </a:p>
        </p:txBody>
      </p:sp>
      <p:sp>
        <p:nvSpPr>
          <p:cNvPr id="29" name="TextBox 28"/>
          <p:cNvSpPr txBox="1"/>
          <p:nvPr/>
        </p:nvSpPr>
        <p:spPr>
          <a:xfrm>
            <a:off x="2898648" y="5346154"/>
            <a:ext cx="8339328" cy="738664"/>
          </a:xfrm>
          <a:prstGeom prst="rect">
            <a:avLst/>
          </a:prstGeom>
          <a:noFill/>
        </p:spPr>
        <p:txBody>
          <a:bodyPr wrap="square" rtlCol="0">
            <a:spAutoFit/>
          </a:bodyPr>
          <a:lstStyle/>
          <a:p>
            <a:pPr marL="173038" indent="-173038">
              <a:buFont typeface="Arial" panose="020B0604020202020204" pitchFamily="34" charset="0"/>
              <a:buChar char="•"/>
            </a:pPr>
            <a:r>
              <a:rPr lang="en-US" sz="1400" dirty="0">
                <a:latin typeface="Garamond" panose="02020404030301010803" pitchFamily="18" charset="0"/>
              </a:rPr>
              <a:t>Fallout from Covid-19 may last significantly longer than expected</a:t>
            </a:r>
          </a:p>
          <a:p>
            <a:pPr marL="173038" indent="-173038">
              <a:buFont typeface="Arial" panose="020B0604020202020204" pitchFamily="34" charset="0"/>
              <a:buChar char="•"/>
            </a:pPr>
            <a:r>
              <a:rPr lang="en-US" sz="1400" dirty="0">
                <a:latin typeface="Garamond" panose="02020404030301010803" pitchFamily="18" charset="0"/>
              </a:rPr>
              <a:t>A prolonged period of deflation could erode returns from the loan portfolio by flattening the yield curve</a:t>
            </a:r>
          </a:p>
          <a:p>
            <a:pPr marL="173038" indent="-173038">
              <a:buFont typeface="Arial" panose="020B0604020202020204" pitchFamily="34" charset="0"/>
              <a:buChar char="•"/>
            </a:pPr>
            <a:r>
              <a:rPr lang="en-US" sz="1400" dirty="0">
                <a:latin typeface="Garamond" panose="02020404030301010803" pitchFamily="18" charset="0"/>
              </a:rPr>
              <a:t>Consumer woes post Covid-19 harm growth in that sector</a:t>
            </a:r>
          </a:p>
        </p:txBody>
      </p:sp>
      <p:sp>
        <p:nvSpPr>
          <p:cNvPr id="20" name="TextBox 19"/>
          <p:cNvSpPr txBox="1"/>
          <p:nvPr/>
        </p:nvSpPr>
        <p:spPr>
          <a:xfrm>
            <a:off x="2898648" y="4265999"/>
            <a:ext cx="8339328" cy="738664"/>
          </a:xfrm>
          <a:prstGeom prst="rect">
            <a:avLst/>
          </a:prstGeom>
          <a:noFill/>
        </p:spPr>
        <p:txBody>
          <a:bodyPr wrap="square" rtlCol="0">
            <a:spAutoFit/>
          </a:bodyPr>
          <a:lstStyle/>
          <a:p>
            <a:pPr marL="173038" indent="-173038">
              <a:buFont typeface="Arial" panose="020B0604020202020204" pitchFamily="34" charset="0"/>
              <a:buChar char="•"/>
            </a:pPr>
            <a:r>
              <a:rPr lang="en-US" sz="1400" dirty="0">
                <a:latin typeface="Garamond" panose="02020404030301010803" pitchFamily="18" charset="0"/>
              </a:rPr>
              <a:t>Base case valuation, with a price target of </a:t>
            </a:r>
            <a:r>
              <a:rPr lang="en-US" sz="1400" b="1" dirty="0">
                <a:latin typeface="Garamond" panose="02020404030301010803" pitchFamily="18" charset="0"/>
              </a:rPr>
              <a:t>$201.18</a:t>
            </a:r>
            <a:r>
              <a:rPr lang="en-US" sz="1400" dirty="0">
                <a:latin typeface="Garamond" panose="02020404030301010803" pitchFamily="18" charset="0"/>
              </a:rPr>
              <a:t>, represents a 5.9% upside to current trading price of $190.03</a:t>
            </a:r>
            <a:r>
              <a:rPr lang="en-US" sz="1400" baseline="30000" dirty="0">
                <a:latin typeface="Garamond" panose="02020404030301010803" pitchFamily="18" charset="0"/>
              </a:rPr>
              <a:t>(1)</a:t>
            </a:r>
            <a:r>
              <a:rPr lang="en-US" sz="1400" dirty="0">
                <a:latin typeface="Garamond" panose="02020404030301010803" pitchFamily="18" charset="0"/>
              </a:rPr>
              <a:t>.</a:t>
            </a:r>
          </a:p>
          <a:p>
            <a:pPr marL="173038" indent="-173038">
              <a:buFont typeface="Arial" panose="020B0604020202020204" pitchFamily="34" charset="0"/>
              <a:buChar char="•"/>
            </a:pPr>
            <a:r>
              <a:rPr lang="en-US" sz="1400" dirty="0">
                <a:latin typeface="Garamond" panose="02020404030301010803" pitchFamily="18" charset="0"/>
              </a:rPr>
              <a:t>Upside case – price target of $277.01 – 45.8% upside</a:t>
            </a:r>
          </a:p>
          <a:p>
            <a:pPr marL="173038" indent="-173038">
              <a:buFont typeface="Arial" panose="020B0604020202020204" pitchFamily="34" charset="0"/>
              <a:buChar char="•"/>
            </a:pPr>
            <a:r>
              <a:rPr lang="en-US" sz="1400" dirty="0">
                <a:latin typeface="Garamond" panose="02020404030301010803" pitchFamily="18" charset="0"/>
              </a:rPr>
              <a:t>Downside case – price target of $165.94 – 12.7% downside</a:t>
            </a:r>
          </a:p>
        </p:txBody>
      </p:sp>
    </p:spTree>
    <p:extLst>
      <p:ext uri="{BB962C8B-B14F-4D97-AF65-F5344CB8AC3E}">
        <p14:creationId xmlns:p14="http://schemas.microsoft.com/office/powerpoint/2010/main" val="226355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Overview</a:t>
            </a:r>
          </a:p>
        </p:txBody>
      </p:sp>
      <p:sp>
        <p:nvSpPr>
          <p:cNvPr id="3" name="Slide Number Placeholder 2"/>
          <p:cNvSpPr>
            <a:spLocks noGrp="1"/>
          </p:cNvSpPr>
          <p:nvPr>
            <p:ph type="sldNum" sz="quarter" idx="12"/>
          </p:nvPr>
        </p:nvSpPr>
        <p:spPr/>
        <p:txBody>
          <a:bodyPr/>
          <a:lstStyle/>
          <a:p>
            <a:fld id="{17874A26-DBDA-41BE-A46E-E82D1A09C412}" type="slidenum">
              <a:rPr lang="en-US" smtClean="0"/>
              <a:t>5</a:t>
            </a:fld>
            <a:endParaRPr lang="en-US" dirty="0"/>
          </a:p>
        </p:txBody>
      </p:sp>
      <p:sp>
        <p:nvSpPr>
          <p:cNvPr id="4" name="Footer Placeholder 3"/>
          <p:cNvSpPr>
            <a:spLocks noGrp="1"/>
          </p:cNvSpPr>
          <p:nvPr>
            <p:ph type="ftr" sz="quarter" idx="3"/>
          </p:nvPr>
        </p:nvSpPr>
        <p:spPr/>
        <p:txBody>
          <a:bodyPr/>
          <a:lstStyle/>
          <a:p>
            <a:r>
              <a:rPr lang="en-US" dirty="0"/>
              <a:t>Source: American Staffing Association</a:t>
            </a:r>
          </a:p>
        </p:txBody>
      </p:sp>
      <p:sp>
        <p:nvSpPr>
          <p:cNvPr id="5" name="Text Placeholder 4"/>
          <p:cNvSpPr>
            <a:spLocks noGrp="1"/>
          </p:cNvSpPr>
          <p:nvPr>
            <p:ph type="body" sz="quarter" idx="13"/>
          </p:nvPr>
        </p:nvSpPr>
        <p:spPr/>
        <p:txBody>
          <a:bodyPr/>
          <a:lstStyle/>
          <a:p>
            <a:r>
              <a:rPr lang="en-US" dirty="0"/>
              <a:t>Trends</a:t>
            </a:r>
          </a:p>
        </p:txBody>
      </p:sp>
      <p:sp>
        <p:nvSpPr>
          <p:cNvPr id="6" name="Text Placeholder 5"/>
          <p:cNvSpPr>
            <a:spLocks noGrp="1"/>
          </p:cNvSpPr>
          <p:nvPr>
            <p:ph type="body" sz="quarter" idx="14"/>
          </p:nvPr>
        </p:nvSpPr>
        <p:spPr/>
        <p:txBody>
          <a:bodyPr/>
          <a:lstStyle/>
          <a:p>
            <a:r>
              <a:rPr lang="en-US" dirty="0"/>
              <a:t>Post-Crisis Regulation</a:t>
            </a:r>
          </a:p>
        </p:txBody>
      </p:sp>
      <p:sp>
        <p:nvSpPr>
          <p:cNvPr id="7" name="Text Placeholder 6"/>
          <p:cNvSpPr>
            <a:spLocks noGrp="1"/>
          </p:cNvSpPr>
          <p:nvPr>
            <p:ph type="body" sz="quarter" idx="15"/>
          </p:nvPr>
        </p:nvSpPr>
        <p:spPr/>
        <p:txBody>
          <a:bodyPr/>
          <a:lstStyle/>
          <a:p>
            <a:r>
              <a:rPr lang="en-US" dirty="0"/>
              <a:t>Industry Net Interest Margin</a:t>
            </a:r>
          </a:p>
        </p:txBody>
      </p:sp>
      <p:sp>
        <p:nvSpPr>
          <p:cNvPr id="8" name="Text Placeholder 7"/>
          <p:cNvSpPr>
            <a:spLocks noGrp="1"/>
          </p:cNvSpPr>
          <p:nvPr>
            <p:ph type="body" sz="quarter" idx="16"/>
          </p:nvPr>
        </p:nvSpPr>
        <p:spPr>
          <a:xfrm>
            <a:off x="6827107" y="3491738"/>
            <a:ext cx="4572000" cy="198437"/>
          </a:xfrm>
        </p:spPr>
        <p:txBody>
          <a:bodyPr/>
          <a:lstStyle/>
          <a:p>
            <a:r>
              <a:rPr lang="en-US" dirty="0"/>
              <a:t>Quarterly GDP Estimates</a:t>
            </a:r>
          </a:p>
        </p:txBody>
      </p:sp>
      <p:sp>
        <p:nvSpPr>
          <p:cNvPr id="19" name="Text Placeholder 8">
            <a:extLst>
              <a:ext uri="{FF2B5EF4-FFF2-40B4-BE49-F238E27FC236}">
                <a16:creationId xmlns:a16="http://schemas.microsoft.com/office/drawing/2014/main" id="{4EA2CC46-14C4-F141-9B8C-482473A1AB19}"/>
              </a:ext>
            </a:extLst>
          </p:cNvPr>
          <p:cNvSpPr txBox="1">
            <a:spLocks/>
          </p:cNvSpPr>
          <p:nvPr/>
        </p:nvSpPr>
        <p:spPr>
          <a:xfrm>
            <a:off x="577850" y="1361406"/>
            <a:ext cx="4794250" cy="2100263"/>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401638" indent="-171450" algn="l" defTabSz="457200" rtl="0" eaLnBrk="1" latinLnBrk="0" hangingPunct="1">
              <a:lnSpc>
                <a:spcPct val="90000"/>
              </a:lnSpc>
              <a:spcBef>
                <a:spcPts val="500"/>
              </a:spcBef>
              <a:buFont typeface="Arial" panose="020B0604020202020204" pitchFamily="34" charset="0"/>
              <a:buChar char="•"/>
              <a:tabLst>
                <a:tab pos="1427163" algn="l"/>
              </a:tabLst>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tabLst>
                <a:tab pos="1427163" algn="l"/>
              </a:tabLst>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Regulation has been incrementally written and implemented since the global financial crisis, such as Dodd-Frank, Basel III, and more</a:t>
            </a:r>
          </a:p>
          <a:p>
            <a:r>
              <a:rPr lang="en-US" dirty="0"/>
              <a:t>The industry has become incredibly conservative in handling RWAs, and most banks hold significant excess reserves</a:t>
            </a:r>
          </a:p>
          <a:p>
            <a:r>
              <a:rPr lang="en-US" dirty="0"/>
              <a:t>Cutting costs through automation and headcount reductions has also been a major theme for large-cap banks</a:t>
            </a:r>
          </a:p>
          <a:p>
            <a:pPr lvl="1"/>
            <a:r>
              <a:rPr lang="en-US" dirty="0"/>
              <a:t>Electronic trading and portfolio trading have vastly reduced headcount and generally increased efficiency and trading costs</a:t>
            </a:r>
          </a:p>
          <a:p>
            <a:r>
              <a:rPr lang="en-US" dirty="0"/>
              <a:t>Risk management is seen as increasingly important</a:t>
            </a:r>
          </a:p>
        </p:txBody>
      </p:sp>
      <p:graphicFrame>
        <p:nvGraphicFramePr>
          <p:cNvPr id="20" name="Table 19">
            <a:extLst>
              <a:ext uri="{FF2B5EF4-FFF2-40B4-BE49-F238E27FC236}">
                <a16:creationId xmlns:a16="http://schemas.microsoft.com/office/drawing/2014/main" id="{0AFEEE6A-92E8-2145-ABB8-7C3BE1B544D8}"/>
              </a:ext>
            </a:extLst>
          </p:cNvPr>
          <p:cNvGraphicFramePr>
            <a:graphicFrameLocks noGrp="1"/>
          </p:cNvGraphicFramePr>
          <p:nvPr>
            <p:extLst>
              <p:ext uri="{D42A27DB-BD31-4B8C-83A1-F6EECF244321}">
                <p14:modId xmlns:p14="http://schemas.microsoft.com/office/powerpoint/2010/main" val="2497617814"/>
              </p:ext>
            </p:extLst>
          </p:nvPr>
        </p:nvGraphicFramePr>
        <p:xfrm>
          <a:off x="6827106" y="1297178"/>
          <a:ext cx="4787044" cy="1899376"/>
        </p:xfrm>
        <a:graphic>
          <a:graphicData uri="http://schemas.openxmlformats.org/drawingml/2006/table">
            <a:tbl>
              <a:tblPr firstRow="1" bandRow="1">
                <a:tableStyleId>{5C22544A-7EE6-4342-B048-85BDC9FD1C3A}</a:tableStyleId>
              </a:tblPr>
              <a:tblGrid>
                <a:gridCol w="1402494">
                  <a:extLst>
                    <a:ext uri="{9D8B030D-6E8A-4147-A177-3AD203B41FA5}">
                      <a16:colId xmlns:a16="http://schemas.microsoft.com/office/drawing/2014/main" val="928384181"/>
                    </a:ext>
                  </a:extLst>
                </a:gridCol>
                <a:gridCol w="3384550">
                  <a:extLst>
                    <a:ext uri="{9D8B030D-6E8A-4147-A177-3AD203B41FA5}">
                      <a16:colId xmlns:a16="http://schemas.microsoft.com/office/drawing/2014/main" val="988850016"/>
                    </a:ext>
                  </a:extLst>
                </a:gridCol>
              </a:tblGrid>
              <a:tr h="226822">
                <a:tc>
                  <a:txBody>
                    <a:bodyPr/>
                    <a:lstStyle/>
                    <a:p>
                      <a:pPr algn="ctr"/>
                      <a:r>
                        <a:rPr lang="en-US" sz="1100" dirty="0">
                          <a:latin typeface="Garamond" panose="02020404030301010803" pitchFamily="18" charset="0"/>
                        </a:rPr>
                        <a:t>Regime</a:t>
                      </a:r>
                    </a:p>
                  </a:txBody>
                  <a:tcPr anchor="ctr"/>
                </a:tc>
                <a:tc>
                  <a:txBody>
                    <a:bodyPr/>
                    <a:lstStyle/>
                    <a:p>
                      <a:pPr algn="ctr"/>
                      <a:r>
                        <a:rPr lang="en-US" sz="1100" dirty="0">
                          <a:latin typeface="Garamond" panose="02020404030301010803" pitchFamily="18" charset="0"/>
                        </a:rPr>
                        <a:t>Effects</a:t>
                      </a:r>
                    </a:p>
                  </a:txBody>
                  <a:tcPr anchor="ctr"/>
                </a:tc>
                <a:extLst>
                  <a:ext uri="{0D108BD9-81ED-4DB2-BD59-A6C34878D82A}">
                    <a16:rowId xmlns:a16="http://schemas.microsoft.com/office/drawing/2014/main" val="3067742314"/>
                  </a:ext>
                </a:extLst>
              </a:tr>
              <a:tr h="488714">
                <a:tc>
                  <a:txBody>
                    <a:bodyPr/>
                    <a:lstStyle/>
                    <a:p>
                      <a:r>
                        <a:rPr lang="en-US" sz="1000" dirty="0">
                          <a:latin typeface="Garamond" panose="02020404030301010803" pitchFamily="18" charset="0"/>
                        </a:rPr>
                        <a:t>Dodd-Frank</a:t>
                      </a:r>
                    </a:p>
                  </a:txBody>
                  <a:tcPr anchor="ctr"/>
                </a:tc>
                <a:tc>
                  <a:txBody>
                    <a:bodyPr/>
                    <a:lstStyle/>
                    <a:p>
                      <a:r>
                        <a:rPr lang="en-US" sz="1000" dirty="0">
                          <a:latin typeface="Garamond" panose="02020404030301010803" pitchFamily="18" charset="0"/>
                        </a:rPr>
                        <a:t>Accounting reforms, mortgage reforms, and the Volcker rule</a:t>
                      </a:r>
                    </a:p>
                  </a:txBody>
                  <a:tcPr anchor="ctr"/>
                </a:tc>
                <a:extLst>
                  <a:ext uri="{0D108BD9-81ED-4DB2-BD59-A6C34878D82A}">
                    <a16:rowId xmlns:a16="http://schemas.microsoft.com/office/drawing/2014/main" val="3556914655"/>
                  </a:ext>
                </a:extLst>
              </a:tr>
              <a:tr h="488714">
                <a:tc>
                  <a:txBody>
                    <a:bodyPr/>
                    <a:lstStyle/>
                    <a:p>
                      <a:r>
                        <a:rPr lang="en-US" sz="1000" dirty="0">
                          <a:latin typeface="Garamond" panose="02020404030301010803" pitchFamily="18" charset="0"/>
                        </a:rPr>
                        <a:t>Basel III</a:t>
                      </a:r>
                    </a:p>
                  </a:txBody>
                  <a:tcPr anchor="ctr"/>
                </a:tc>
                <a:tc>
                  <a:txBody>
                    <a:bodyPr/>
                    <a:lstStyle/>
                    <a:p>
                      <a:pPr marL="228600" indent="-228600">
                        <a:buFont typeface="+mj-lt"/>
                        <a:buAutoNum type="arabicPeriod"/>
                      </a:pPr>
                      <a:r>
                        <a:rPr lang="en-US" sz="1000" dirty="0">
                          <a:latin typeface="Garamond" panose="02020404030301010803" pitchFamily="18" charset="0"/>
                        </a:rPr>
                        <a:t>Minimum Capital Requirements of 4.5% CET1, 1.5% AT1</a:t>
                      </a:r>
                    </a:p>
                    <a:p>
                      <a:pPr marL="228600" indent="-228600">
                        <a:buFont typeface="+mj-lt"/>
                        <a:buAutoNum type="arabicPeriod"/>
                      </a:pPr>
                      <a:r>
                        <a:rPr lang="en-US" sz="1000" dirty="0">
                          <a:latin typeface="Garamond" panose="02020404030301010803" pitchFamily="18" charset="0"/>
                        </a:rPr>
                        <a:t>Minimum SIFI Leverage Ratio of 6% </a:t>
                      </a:r>
                    </a:p>
                    <a:p>
                      <a:pPr marL="228600" indent="-228600">
                        <a:buFont typeface="+mj-lt"/>
                        <a:buAutoNum type="arabicPeriod"/>
                      </a:pPr>
                      <a:r>
                        <a:rPr lang="en-US" sz="1000" dirty="0">
                          <a:latin typeface="Garamond" panose="02020404030301010803" pitchFamily="18" charset="0"/>
                        </a:rPr>
                        <a:t>Minimum Liquidity Ratio of 100%</a:t>
                      </a:r>
                    </a:p>
                  </a:txBody>
                  <a:tcPr anchor="ctr"/>
                </a:tc>
                <a:extLst>
                  <a:ext uri="{0D108BD9-81ED-4DB2-BD59-A6C34878D82A}">
                    <a16:rowId xmlns:a16="http://schemas.microsoft.com/office/drawing/2014/main" val="2636089407"/>
                  </a:ext>
                </a:extLst>
              </a:tr>
              <a:tr h="602942">
                <a:tc>
                  <a:txBody>
                    <a:bodyPr/>
                    <a:lstStyle/>
                    <a:p>
                      <a:r>
                        <a:rPr lang="en-US" sz="1000" dirty="0">
                          <a:latin typeface="Garamond" panose="02020404030301010803" pitchFamily="18" charset="0"/>
                        </a:rPr>
                        <a:t>CECL</a:t>
                      </a:r>
                    </a:p>
                  </a:txBody>
                  <a:tcPr anchor="ctr"/>
                </a:tc>
                <a:tc>
                  <a:txBody>
                    <a:bodyPr/>
                    <a:lstStyle/>
                    <a:p>
                      <a:r>
                        <a:rPr lang="en-US" sz="1000" dirty="0">
                          <a:latin typeface="Garamond" panose="02020404030301010803" pitchFamily="18" charset="0"/>
                        </a:rPr>
                        <a:t>Expected losses over the life of a loan must be incurred immediately rather than absorbed gradually</a:t>
                      </a:r>
                    </a:p>
                  </a:txBody>
                  <a:tcPr anchor="ctr"/>
                </a:tc>
                <a:extLst>
                  <a:ext uri="{0D108BD9-81ED-4DB2-BD59-A6C34878D82A}">
                    <a16:rowId xmlns:a16="http://schemas.microsoft.com/office/drawing/2014/main" val="1241782690"/>
                  </a:ext>
                </a:extLst>
              </a:tr>
            </a:tbl>
          </a:graphicData>
        </a:graphic>
      </p:graphicFrame>
      <p:graphicFrame>
        <p:nvGraphicFramePr>
          <p:cNvPr id="22" name="Chart 21">
            <a:extLst>
              <a:ext uri="{FF2B5EF4-FFF2-40B4-BE49-F238E27FC236}">
                <a16:creationId xmlns:a16="http://schemas.microsoft.com/office/drawing/2014/main" id="{93283031-2FBF-534F-AA7A-166903850F95}"/>
              </a:ext>
            </a:extLst>
          </p:cNvPr>
          <p:cNvGraphicFramePr>
            <a:graphicFrameLocks/>
          </p:cNvGraphicFramePr>
          <p:nvPr>
            <p:extLst>
              <p:ext uri="{D42A27DB-BD31-4B8C-83A1-F6EECF244321}">
                <p14:modId xmlns:p14="http://schemas.microsoft.com/office/powerpoint/2010/main" val="872748396"/>
              </p:ext>
            </p:extLst>
          </p:nvPr>
        </p:nvGraphicFramePr>
        <p:xfrm>
          <a:off x="6827106" y="3945188"/>
          <a:ext cx="4787044" cy="2090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5582EEAB-12E9-C347-9C09-F845AE163797}"/>
              </a:ext>
            </a:extLst>
          </p:cNvPr>
          <p:cNvGraphicFramePr>
            <a:graphicFrameLocks/>
          </p:cNvGraphicFramePr>
          <p:nvPr>
            <p:extLst>
              <p:ext uri="{D42A27DB-BD31-4B8C-83A1-F6EECF244321}">
                <p14:modId xmlns:p14="http://schemas.microsoft.com/office/powerpoint/2010/main" val="3987373327"/>
              </p:ext>
            </p:extLst>
          </p:nvPr>
        </p:nvGraphicFramePr>
        <p:xfrm>
          <a:off x="577680" y="3945188"/>
          <a:ext cx="4794250" cy="2090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953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Overview</a:t>
            </a:r>
          </a:p>
        </p:txBody>
      </p:sp>
      <p:sp>
        <p:nvSpPr>
          <p:cNvPr id="3" name="Slide Number Placeholder 2"/>
          <p:cNvSpPr>
            <a:spLocks noGrp="1"/>
          </p:cNvSpPr>
          <p:nvPr>
            <p:ph type="sldNum" sz="quarter" idx="12"/>
          </p:nvPr>
        </p:nvSpPr>
        <p:spPr/>
        <p:txBody>
          <a:bodyPr/>
          <a:lstStyle/>
          <a:p>
            <a:fld id="{17874A26-DBDA-41BE-A46E-E82D1A09C412}" type="slidenum">
              <a:rPr lang="en-US" smtClean="0"/>
              <a:t>6</a:t>
            </a:fld>
            <a:endParaRPr lang="en-US"/>
          </a:p>
        </p:txBody>
      </p:sp>
      <p:sp>
        <p:nvSpPr>
          <p:cNvPr id="4" name="Footer Placeholder 3"/>
          <p:cNvSpPr>
            <a:spLocks noGrp="1"/>
          </p:cNvSpPr>
          <p:nvPr>
            <p:ph type="ftr" sz="quarter" idx="3"/>
          </p:nvPr>
        </p:nvSpPr>
        <p:spPr/>
        <p:txBody>
          <a:bodyPr/>
          <a:lstStyle/>
          <a:p>
            <a:r>
              <a:rPr lang="en-US" dirty="0"/>
              <a:t>Source: Company Filings, </a:t>
            </a:r>
            <a:r>
              <a:rPr lang="en-US" dirty="0" err="1"/>
              <a:t>Refinitive</a:t>
            </a:r>
            <a:endParaRPr lang="en-US" dirty="0"/>
          </a:p>
        </p:txBody>
      </p:sp>
      <p:sp>
        <p:nvSpPr>
          <p:cNvPr id="5" name="Text Placeholder 4"/>
          <p:cNvSpPr>
            <a:spLocks noGrp="1"/>
          </p:cNvSpPr>
          <p:nvPr>
            <p:ph type="body" sz="quarter" idx="13"/>
          </p:nvPr>
        </p:nvSpPr>
        <p:spPr/>
        <p:txBody>
          <a:bodyPr/>
          <a:lstStyle/>
          <a:p>
            <a:r>
              <a:rPr lang="en-US" dirty="0"/>
              <a:t>Business Profile</a:t>
            </a:r>
          </a:p>
        </p:txBody>
      </p:sp>
      <p:sp>
        <p:nvSpPr>
          <p:cNvPr id="6" name="Text Placeholder 5"/>
          <p:cNvSpPr>
            <a:spLocks noGrp="1"/>
          </p:cNvSpPr>
          <p:nvPr>
            <p:ph type="body" sz="quarter" idx="14"/>
          </p:nvPr>
        </p:nvSpPr>
        <p:spPr/>
        <p:txBody>
          <a:bodyPr/>
          <a:lstStyle/>
          <a:p>
            <a:r>
              <a:rPr lang="en-US" dirty="0"/>
              <a:t>YTD League Tables</a:t>
            </a:r>
          </a:p>
        </p:txBody>
      </p:sp>
      <p:sp>
        <p:nvSpPr>
          <p:cNvPr id="7" name="Text Placeholder 6"/>
          <p:cNvSpPr>
            <a:spLocks noGrp="1"/>
          </p:cNvSpPr>
          <p:nvPr>
            <p:ph type="body" sz="quarter" idx="15"/>
          </p:nvPr>
        </p:nvSpPr>
        <p:spPr/>
        <p:txBody>
          <a:bodyPr/>
          <a:lstStyle/>
          <a:p>
            <a:r>
              <a:rPr lang="en-US" dirty="0"/>
              <a:t>Org Chart</a:t>
            </a:r>
          </a:p>
        </p:txBody>
      </p:sp>
      <p:sp>
        <p:nvSpPr>
          <p:cNvPr id="8" name="Text Placeholder 7"/>
          <p:cNvSpPr>
            <a:spLocks noGrp="1"/>
          </p:cNvSpPr>
          <p:nvPr>
            <p:ph type="body" sz="quarter" idx="16"/>
          </p:nvPr>
        </p:nvSpPr>
        <p:spPr/>
        <p:txBody>
          <a:bodyPr/>
          <a:lstStyle/>
          <a:p>
            <a:r>
              <a:rPr lang="en-US" dirty="0"/>
              <a:t>Revenue by Segment ($bn)</a:t>
            </a:r>
          </a:p>
        </p:txBody>
      </p:sp>
      <p:sp>
        <p:nvSpPr>
          <p:cNvPr id="15" name="Text Placeholder 8">
            <a:extLst>
              <a:ext uri="{FF2B5EF4-FFF2-40B4-BE49-F238E27FC236}">
                <a16:creationId xmlns:a16="http://schemas.microsoft.com/office/drawing/2014/main" id="{FAF32683-1ECB-4E47-B0C0-D8B6545F627D}"/>
              </a:ext>
            </a:extLst>
          </p:cNvPr>
          <p:cNvSpPr txBox="1">
            <a:spLocks/>
          </p:cNvSpPr>
          <p:nvPr/>
        </p:nvSpPr>
        <p:spPr>
          <a:xfrm>
            <a:off x="577680" y="1383094"/>
            <a:ext cx="4794250" cy="2100263"/>
          </a:xfrm>
          <a:prstGeom prst="rect">
            <a:avLst/>
          </a:prstGeom>
        </p:spPr>
        <p:txBody>
          <a:bodyPr vert="horz" lIns="91440" tIns="45720" rIns="91440" bIns="45720" rtlCol="0">
            <a:normAutofit lnSpcReduction="10000"/>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401638" indent="-171450" algn="l" defTabSz="457200" rtl="0" eaLnBrk="1" latinLnBrk="0" hangingPunct="1">
              <a:lnSpc>
                <a:spcPct val="90000"/>
              </a:lnSpc>
              <a:spcBef>
                <a:spcPts val="500"/>
              </a:spcBef>
              <a:buFont typeface="Arial" panose="020B0604020202020204" pitchFamily="34" charset="0"/>
              <a:buChar char="•"/>
              <a:tabLst>
                <a:tab pos="1427163" algn="l"/>
              </a:tabLst>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tabLst>
                <a:tab pos="1427163" algn="l"/>
              </a:tabLst>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Goldman Sachs is a systemically important financial institution with roughly $1 trillion in assets and $10 billion in revenues</a:t>
            </a:r>
          </a:p>
          <a:p>
            <a:r>
              <a:rPr lang="en-US" dirty="0"/>
              <a:t>It operates in 30 different countries and has an employee headcount of almost 40,000</a:t>
            </a:r>
          </a:p>
          <a:p>
            <a:r>
              <a:rPr lang="en-US" dirty="0"/>
              <a:t>It has a leading presence in investment banking activities as well as maintaining business lines in commercial banking, asset management, wealth management and consumer banking</a:t>
            </a:r>
          </a:p>
          <a:p>
            <a:r>
              <a:rPr lang="en-US" dirty="0"/>
              <a:t>Recent company trends include opening a consumer bank, hiring tech talent, and shifting the focus from trading to investment banking under new CEO David Solomon</a:t>
            </a:r>
          </a:p>
          <a:p>
            <a:endParaRPr lang="en-US" dirty="0"/>
          </a:p>
        </p:txBody>
      </p:sp>
      <p:graphicFrame>
        <p:nvGraphicFramePr>
          <p:cNvPr id="18" name="Diagram 17">
            <a:extLst>
              <a:ext uri="{FF2B5EF4-FFF2-40B4-BE49-F238E27FC236}">
                <a16:creationId xmlns:a16="http://schemas.microsoft.com/office/drawing/2014/main" id="{52D34BAC-E673-924B-B0FB-DC849327202B}"/>
              </a:ext>
            </a:extLst>
          </p:cNvPr>
          <p:cNvGraphicFramePr/>
          <p:nvPr>
            <p:extLst>
              <p:ext uri="{D42A27DB-BD31-4B8C-83A1-F6EECF244321}">
                <p14:modId xmlns:p14="http://schemas.microsoft.com/office/powerpoint/2010/main" val="3634398564"/>
              </p:ext>
            </p:extLst>
          </p:nvPr>
        </p:nvGraphicFramePr>
        <p:xfrm>
          <a:off x="577680" y="3910165"/>
          <a:ext cx="4794250" cy="210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Chart 18">
            <a:extLst>
              <a:ext uri="{FF2B5EF4-FFF2-40B4-BE49-F238E27FC236}">
                <a16:creationId xmlns:a16="http://schemas.microsoft.com/office/drawing/2014/main" id="{64A15B19-73F9-6242-ACB7-0F3BE2E04C7D}"/>
              </a:ext>
            </a:extLst>
          </p:cNvPr>
          <p:cNvGraphicFramePr>
            <a:graphicFrameLocks/>
          </p:cNvGraphicFramePr>
          <p:nvPr>
            <p:extLst>
              <p:ext uri="{D42A27DB-BD31-4B8C-83A1-F6EECF244321}">
                <p14:modId xmlns:p14="http://schemas.microsoft.com/office/powerpoint/2010/main" val="2892858198"/>
              </p:ext>
            </p:extLst>
          </p:nvPr>
        </p:nvGraphicFramePr>
        <p:xfrm>
          <a:off x="6827108" y="3786272"/>
          <a:ext cx="4787212" cy="22241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Table 20">
            <a:extLst>
              <a:ext uri="{FF2B5EF4-FFF2-40B4-BE49-F238E27FC236}">
                <a16:creationId xmlns:a16="http://schemas.microsoft.com/office/drawing/2014/main" id="{D6335FCD-4E72-6245-9C0B-F3CCC7FCF8C1}"/>
              </a:ext>
            </a:extLst>
          </p:cNvPr>
          <p:cNvGraphicFramePr>
            <a:graphicFrameLocks noGrp="1"/>
          </p:cNvGraphicFramePr>
          <p:nvPr>
            <p:extLst>
              <p:ext uri="{D42A27DB-BD31-4B8C-83A1-F6EECF244321}">
                <p14:modId xmlns:p14="http://schemas.microsoft.com/office/powerpoint/2010/main" val="3499061121"/>
              </p:ext>
            </p:extLst>
          </p:nvPr>
        </p:nvGraphicFramePr>
        <p:xfrm>
          <a:off x="6827108" y="1316909"/>
          <a:ext cx="4794250" cy="1944236"/>
        </p:xfrm>
        <a:graphic>
          <a:graphicData uri="http://schemas.openxmlformats.org/drawingml/2006/table">
            <a:tbl>
              <a:tblPr firstRow="1" bandRow="1">
                <a:tableStyleId>{5C22544A-7EE6-4342-B048-85BDC9FD1C3A}</a:tableStyleId>
              </a:tblPr>
              <a:tblGrid>
                <a:gridCol w="716692">
                  <a:extLst>
                    <a:ext uri="{9D8B030D-6E8A-4147-A177-3AD203B41FA5}">
                      <a16:colId xmlns:a16="http://schemas.microsoft.com/office/drawing/2014/main" val="2625468168"/>
                    </a:ext>
                  </a:extLst>
                </a:gridCol>
                <a:gridCol w="646673">
                  <a:extLst>
                    <a:ext uri="{9D8B030D-6E8A-4147-A177-3AD203B41FA5}">
                      <a16:colId xmlns:a16="http://schemas.microsoft.com/office/drawing/2014/main" val="2972454265"/>
                    </a:ext>
                  </a:extLst>
                </a:gridCol>
                <a:gridCol w="1042427">
                  <a:extLst>
                    <a:ext uri="{9D8B030D-6E8A-4147-A177-3AD203B41FA5}">
                      <a16:colId xmlns:a16="http://schemas.microsoft.com/office/drawing/2014/main" val="2370735345"/>
                    </a:ext>
                  </a:extLst>
                </a:gridCol>
                <a:gridCol w="1066800">
                  <a:extLst>
                    <a:ext uri="{9D8B030D-6E8A-4147-A177-3AD203B41FA5}">
                      <a16:colId xmlns:a16="http://schemas.microsoft.com/office/drawing/2014/main" val="3100035940"/>
                    </a:ext>
                  </a:extLst>
                </a:gridCol>
                <a:gridCol w="1321658">
                  <a:extLst>
                    <a:ext uri="{9D8B030D-6E8A-4147-A177-3AD203B41FA5}">
                      <a16:colId xmlns:a16="http://schemas.microsoft.com/office/drawing/2014/main" val="1315552064"/>
                    </a:ext>
                  </a:extLst>
                </a:gridCol>
              </a:tblGrid>
              <a:tr h="566282">
                <a:tc>
                  <a:txBody>
                    <a:bodyPr/>
                    <a:lstStyle/>
                    <a:p>
                      <a:r>
                        <a:rPr lang="en-US" sz="1200" dirty="0">
                          <a:latin typeface="Garamond" panose="02020404030301010803" pitchFamily="18" charset="0"/>
                        </a:rPr>
                        <a:t>League Table</a:t>
                      </a:r>
                    </a:p>
                  </a:txBody>
                  <a:tcPr anchor="ctr"/>
                </a:tc>
                <a:tc>
                  <a:txBody>
                    <a:bodyPr/>
                    <a:lstStyle/>
                    <a:p>
                      <a:r>
                        <a:rPr lang="en-US" sz="1200" dirty="0">
                          <a:latin typeface="Garamond" panose="02020404030301010803" pitchFamily="18" charset="0"/>
                        </a:rPr>
                        <a:t>Rank</a:t>
                      </a:r>
                    </a:p>
                  </a:txBody>
                  <a:tcPr anchor="ctr"/>
                </a:tc>
                <a:tc>
                  <a:txBody>
                    <a:bodyPr/>
                    <a:lstStyle/>
                    <a:p>
                      <a:pPr algn="ctr"/>
                      <a:r>
                        <a:rPr lang="en-US" sz="1200" dirty="0">
                          <a:latin typeface="Garamond" panose="02020404030301010803" pitchFamily="18" charset="0"/>
                        </a:rPr>
                        <a:t>Mkt Share</a:t>
                      </a:r>
                    </a:p>
                  </a:txBody>
                  <a:tcPr anchor="ctr"/>
                </a:tc>
                <a:tc>
                  <a:txBody>
                    <a:bodyPr/>
                    <a:lstStyle/>
                    <a:p>
                      <a:pPr algn="ctr"/>
                      <a:r>
                        <a:rPr lang="en-US" sz="1200" dirty="0">
                          <a:latin typeface="Garamond" panose="02020404030301010803" pitchFamily="18" charset="0"/>
                        </a:rPr>
                        <a:t>No. Deals</a:t>
                      </a:r>
                    </a:p>
                  </a:txBody>
                  <a:tcPr anchor="ctr"/>
                </a:tc>
                <a:tc>
                  <a:txBody>
                    <a:bodyPr/>
                    <a:lstStyle/>
                    <a:p>
                      <a:pPr algn="ctr"/>
                      <a:r>
                        <a:rPr lang="en-US" sz="1200" dirty="0">
                          <a:latin typeface="Garamond" panose="02020404030301010803" pitchFamily="18" charset="0"/>
                        </a:rPr>
                        <a:t>Value ($mm)</a:t>
                      </a:r>
                    </a:p>
                  </a:txBody>
                  <a:tcPr anchor="ctr"/>
                </a:tc>
                <a:extLst>
                  <a:ext uri="{0D108BD9-81ED-4DB2-BD59-A6C34878D82A}">
                    <a16:rowId xmlns:a16="http://schemas.microsoft.com/office/drawing/2014/main" val="35489164"/>
                  </a:ext>
                </a:extLst>
              </a:tr>
              <a:tr h="459318">
                <a:tc>
                  <a:txBody>
                    <a:bodyPr/>
                    <a:lstStyle/>
                    <a:p>
                      <a:r>
                        <a:rPr lang="en-US" sz="1200" dirty="0">
                          <a:latin typeface="Garamond" panose="02020404030301010803" pitchFamily="18" charset="0"/>
                        </a:rPr>
                        <a:t>M&amp;A</a:t>
                      </a:r>
                    </a:p>
                  </a:txBody>
                  <a:tcPr anchor="ctr"/>
                </a:tc>
                <a:tc>
                  <a:txBody>
                    <a:bodyPr/>
                    <a:lstStyle/>
                    <a:p>
                      <a:pPr algn="ctr"/>
                      <a:r>
                        <a:rPr lang="en-US" sz="1200" dirty="0">
                          <a:latin typeface="Garamond" panose="02020404030301010803" pitchFamily="18" charset="0"/>
                        </a:rPr>
                        <a:t>1</a:t>
                      </a:r>
                    </a:p>
                  </a:txBody>
                  <a:tcPr anchor="ctr"/>
                </a:tc>
                <a:tc>
                  <a:txBody>
                    <a:bodyPr/>
                    <a:lstStyle/>
                    <a:p>
                      <a:pPr algn="r"/>
                      <a:r>
                        <a:rPr lang="en-US" sz="1200" dirty="0">
                          <a:latin typeface="Garamond" panose="02020404030301010803" pitchFamily="18" charset="0"/>
                        </a:rPr>
                        <a:t>29.8%</a:t>
                      </a:r>
                    </a:p>
                  </a:txBody>
                  <a:tcPr anchor="ctr"/>
                </a:tc>
                <a:tc>
                  <a:txBody>
                    <a:bodyPr/>
                    <a:lstStyle/>
                    <a:p>
                      <a:pPr algn="ctr"/>
                      <a:r>
                        <a:rPr lang="en-US" sz="1200" dirty="0">
                          <a:latin typeface="Garamond" panose="02020404030301010803" pitchFamily="18" charset="0"/>
                        </a:rPr>
                        <a:t>84</a:t>
                      </a:r>
                    </a:p>
                  </a:txBody>
                  <a:tcPr anchor="ctr"/>
                </a:tc>
                <a:tc>
                  <a:txBody>
                    <a:bodyPr/>
                    <a:lstStyle/>
                    <a:p>
                      <a:pPr algn="r"/>
                      <a:r>
                        <a:rPr lang="en-US" sz="1200" dirty="0">
                          <a:latin typeface="Garamond" panose="02020404030301010803" pitchFamily="18" charset="0"/>
                        </a:rPr>
                        <a:t>$232,249.8</a:t>
                      </a:r>
                    </a:p>
                  </a:txBody>
                  <a:tcPr anchor="ctr"/>
                </a:tc>
                <a:extLst>
                  <a:ext uri="{0D108BD9-81ED-4DB2-BD59-A6C34878D82A}">
                    <a16:rowId xmlns:a16="http://schemas.microsoft.com/office/drawing/2014/main" val="460675414"/>
                  </a:ext>
                </a:extLst>
              </a:tr>
              <a:tr h="459318">
                <a:tc>
                  <a:txBody>
                    <a:bodyPr/>
                    <a:lstStyle/>
                    <a:p>
                      <a:r>
                        <a:rPr lang="en-US" sz="1200" dirty="0">
                          <a:latin typeface="Garamond" panose="02020404030301010803" pitchFamily="18" charset="0"/>
                        </a:rPr>
                        <a:t>Equity</a:t>
                      </a:r>
                    </a:p>
                  </a:txBody>
                  <a:tcPr anchor="ctr"/>
                </a:tc>
                <a:tc>
                  <a:txBody>
                    <a:bodyPr/>
                    <a:lstStyle/>
                    <a:p>
                      <a:pPr algn="ctr"/>
                      <a:r>
                        <a:rPr lang="en-US" sz="1200" dirty="0">
                          <a:latin typeface="Garamond" panose="02020404030301010803" pitchFamily="18" charset="0"/>
                        </a:rPr>
                        <a:t>2</a:t>
                      </a:r>
                    </a:p>
                  </a:txBody>
                  <a:tcPr anchor="ctr"/>
                </a:tc>
                <a:tc>
                  <a:txBody>
                    <a:bodyPr/>
                    <a:lstStyle/>
                    <a:p>
                      <a:pPr algn="r"/>
                      <a:r>
                        <a:rPr lang="en-US" sz="1200" dirty="0">
                          <a:latin typeface="Garamond" panose="02020404030301010803" pitchFamily="18" charset="0"/>
                        </a:rPr>
                        <a:t>9.6%</a:t>
                      </a:r>
                    </a:p>
                  </a:txBody>
                  <a:tcPr anchor="ctr"/>
                </a:tc>
                <a:tc>
                  <a:txBody>
                    <a:bodyPr/>
                    <a:lstStyle/>
                    <a:p>
                      <a:pPr algn="ctr"/>
                      <a:r>
                        <a:rPr lang="en-US" sz="1200" dirty="0">
                          <a:latin typeface="Garamond" panose="02020404030301010803" pitchFamily="18" charset="0"/>
                        </a:rPr>
                        <a:t>95</a:t>
                      </a:r>
                    </a:p>
                  </a:txBody>
                  <a:tcPr anchor="ctr"/>
                </a:tc>
                <a:tc>
                  <a:txBody>
                    <a:bodyPr/>
                    <a:lstStyle/>
                    <a:p>
                      <a:pPr algn="r"/>
                      <a:r>
                        <a:rPr lang="en-US" sz="1200" dirty="0">
                          <a:latin typeface="Garamond" panose="02020404030301010803" pitchFamily="18" charset="0"/>
                        </a:rPr>
                        <a:t>$15,801.0</a:t>
                      </a:r>
                    </a:p>
                  </a:txBody>
                  <a:tcPr anchor="ctr"/>
                </a:tc>
                <a:extLst>
                  <a:ext uri="{0D108BD9-81ED-4DB2-BD59-A6C34878D82A}">
                    <a16:rowId xmlns:a16="http://schemas.microsoft.com/office/drawing/2014/main" val="4082284672"/>
                  </a:ext>
                </a:extLst>
              </a:tr>
              <a:tr h="459318">
                <a:tc>
                  <a:txBody>
                    <a:bodyPr/>
                    <a:lstStyle/>
                    <a:p>
                      <a:r>
                        <a:rPr lang="en-US" sz="1200" dirty="0">
                          <a:latin typeface="Garamond" panose="02020404030301010803" pitchFamily="18" charset="0"/>
                        </a:rPr>
                        <a:t>Debt</a:t>
                      </a:r>
                    </a:p>
                  </a:txBody>
                  <a:tcPr anchor="ctr"/>
                </a:tc>
                <a:tc>
                  <a:txBody>
                    <a:bodyPr/>
                    <a:lstStyle/>
                    <a:p>
                      <a:pPr algn="ctr"/>
                      <a:r>
                        <a:rPr lang="en-US" sz="1200" dirty="0">
                          <a:latin typeface="Garamond" panose="02020404030301010803" pitchFamily="18" charset="0"/>
                        </a:rPr>
                        <a:t>5</a:t>
                      </a:r>
                    </a:p>
                  </a:txBody>
                  <a:tcPr anchor="ctr"/>
                </a:tc>
                <a:tc>
                  <a:txBody>
                    <a:bodyPr/>
                    <a:lstStyle/>
                    <a:p>
                      <a:pPr algn="r"/>
                      <a:r>
                        <a:rPr lang="en-US" sz="1200" dirty="0">
                          <a:latin typeface="Garamond" panose="02020404030301010803" pitchFamily="18" charset="0"/>
                        </a:rPr>
                        <a:t>4.0%</a:t>
                      </a:r>
                    </a:p>
                  </a:txBody>
                  <a:tcPr anchor="ctr"/>
                </a:tc>
                <a:tc>
                  <a:txBody>
                    <a:bodyPr/>
                    <a:lstStyle/>
                    <a:p>
                      <a:pPr algn="ctr"/>
                      <a:r>
                        <a:rPr lang="en-US" sz="1200" dirty="0">
                          <a:latin typeface="Garamond" panose="02020404030301010803" pitchFamily="18" charset="0"/>
                        </a:rPr>
                        <a:t>380</a:t>
                      </a:r>
                    </a:p>
                  </a:txBody>
                  <a:tcPr anchor="ctr"/>
                </a:tc>
                <a:tc>
                  <a:txBody>
                    <a:bodyPr/>
                    <a:lstStyle/>
                    <a:p>
                      <a:pPr algn="r"/>
                      <a:r>
                        <a:rPr lang="en-US" sz="1200" dirty="0">
                          <a:latin typeface="Garamond" panose="02020404030301010803" pitchFamily="18" charset="0"/>
                        </a:rPr>
                        <a:t>$126,912.7</a:t>
                      </a:r>
                    </a:p>
                  </a:txBody>
                  <a:tcPr anchor="ctr"/>
                </a:tc>
                <a:extLst>
                  <a:ext uri="{0D108BD9-81ED-4DB2-BD59-A6C34878D82A}">
                    <a16:rowId xmlns:a16="http://schemas.microsoft.com/office/drawing/2014/main" val="2520601568"/>
                  </a:ext>
                </a:extLst>
              </a:tr>
            </a:tbl>
          </a:graphicData>
        </a:graphic>
      </p:graphicFrame>
    </p:spTree>
    <p:extLst>
      <p:ext uri="{BB962C8B-B14F-4D97-AF65-F5344CB8AC3E}">
        <p14:creationId xmlns:p14="http://schemas.microsoft.com/office/powerpoint/2010/main" val="409150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Stock Chart</a:t>
            </a:r>
          </a:p>
        </p:txBody>
      </p:sp>
      <p:sp>
        <p:nvSpPr>
          <p:cNvPr id="3" name="Slide Number Placeholder 2"/>
          <p:cNvSpPr>
            <a:spLocks noGrp="1"/>
          </p:cNvSpPr>
          <p:nvPr>
            <p:ph type="sldNum" sz="quarter" idx="12"/>
          </p:nvPr>
        </p:nvSpPr>
        <p:spPr/>
        <p:txBody>
          <a:bodyPr/>
          <a:lstStyle/>
          <a:p>
            <a:fld id="{190E589F-905B-3945-8CF8-2E5B8B7D5CF4}" type="slidenum">
              <a:rPr lang="en-US" smtClean="0"/>
              <a:t>7</a:t>
            </a:fld>
            <a:endParaRPr lang="en-US"/>
          </a:p>
        </p:txBody>
      </p:sp>
      <p:sp>
        <p:nvSpPr>
          <p:cNvPr id="4" name="Footer Placeholder 3"/>
          <p:cNvSpPr>
            <a:spLocks noGrp="1"/>
          </p:cNvSpPr>
          <p:nvPr>
            <p:ph type="ftr" sz="quarter" idx="3"/>
          </p:nvPr>
        </p:nvSpPr>
        <p:spPr/>
        <p:txBody>
          <a:bodyPr/>
          <a:lstStyle/>
          <a:p>
            <a:r>
              <a:rPr lang="en-US" dirty="0"/>
              <a:t>Yahoo Finance, Company Filings, Bloomberg</a:t>
            </a:r>
          </a:p>
        </p:txBody>
      </p:sp>
      <p:graphicFrame>
        <p:nvGraphicFramePr>
          <p:cNvPr id="26" name="Chart 25">
            <a:extLst>
              <a:ext uri="{FF2B5EF4-FFF2-40B4-BE49-F238E27FC236}">
                <a16:creationId xmlns:a16="http://schemas.microsoft.com/office/drawing/2014/main" id="{1BA51B03-B6AC-A346-91EA-8E73757D6C20}"/>
              </a:ext>
            </a:extLst>
          </p:cNvPr>
          <p:cNvGraphicFramePr>
            <a:graphicFrameLocks/>
          </p:cNvGraphicFramePr>
          <p:nvPr>
            <p:extLst>
              <p:ext uri="{D42A27DB-BD31-4B8C-83A1-F6EECF244321}">
                <p14:modId xmlns:p14="http://schemas.microsoft.com/office/powerpoint/2010/main" val="3405919053"/>
              </p:ext>
            </p:extLst>
          </p:nvPr>
        </p:nvGraphicFramePr>
        <p:xfrm>
          <a:off x="570470" y="840262"/>
          <a:ext cx="11051060" cy="5400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47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Investment Thesis</a:t>
            </a:r>
          </a:p>
        </p:txBody>
      </p:sp>
      <p:sp>
        <p:nvSpPr>
          <p:cNvPr id="3" name="Slide Number Placeholder 2"/>
          <p:cNvSpPr>
            <a:spLocks noGrp="1"/>
          </p:cNvSpPr>
          <p:nvPr>
            <p:ph type="sldNum" sz="quarter" idx="12"/>
          </p:nvPr>
        </p:nvSpPr>
        <p:spPr/>
        <p:txBody>
          <a:bodyPr/>
          <a:lstStyle/>
          <a:p>
            <a:fld id="{17874A26-DBDA-41BE-A46E-E82D1A09C412}" type="slidenum">
              <a:rPr lang="en-US" smtClean="0"/>
              <a:t>8</a:t>
            </a:fld>
            <a:endParaRPr lang="en-US"/>
          </a:p>
        </p:txBody>
      </p:sp>
      <p:sp>
        <p:nvSpPr>
          <p:cNvPr id="4" name="Footer Placeholder 3"/>
          <p:cNvSpPr>
            <a:spLocks noGrp="1"/>
          </p:cNvSpPr>
          <p:nvPr>
            <p:ph type="ftr" sz="quarter" idx="3"/>
          </p:nvPr>
        </p:nvSpPr>
        <p:spPr/>
        <p:txBody>
          <a:bodyPr/>
          <a:lstStyle/>
          <a:p>
            <a:endParaRPr lang="en-US" dirty="0"/>
          </a:p>
        </p:txBody>
      </p:sp>
      <p:sp>
        <p:nvSpPr>
          <p:cNvPr id="5" name="Oval 4"/>
          <p:cNvSpPr/>
          <p:nvPr/>
        </p:nvSpPr>
        <p:spPr>
          <a:xfrm>
            <a:off x="801379" y="1681926"/>
            <a:ext cx="4572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1</a:t>
            </a:r>
          </a:p>
        </p:txBody>
      </p:sp>
      <p:sp>
        <p:nvSpPr>
          <p:cNvPr id="6" name="Oval 5"/>
          <p:cNvSpPr/>
          <p:nvPr/>
        </p:nvSpPr>
        <p:spPr>
          <a:xfrm>
            <a:off x="801379" y="3179003"/>
            <a:ext cx="4572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2</a:t>
            </a:r>
          </a:p>
        </p:txBody>
      </p:sp>
      <p:sp>
        <p:nvSpPr>
          <p:cNvPr id="7" name="Oval 6"/>
          <p:cNvSpPr/>
          <p:nvPr/>
        </p:nvSpPr>
        <p:spPr>
          <a:xfrm>
            <a:off x="801379" y="4717021"/>
            <a:ext cx="457200"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3</a:t>
            </a:r>
          </a:p>
        </p:txBody>
      </p:sp>
      <p:sp>
        <p:nvSpPr>
          <p:cNvPr id="8" name="TextBox 7"/>
          <p:cNvSpPr txBox="1"/>
          <p:nvPr/>
        </p:nvSpPr>
        <p:spPr>
          <a:xfrm>
            <a:off x="1422400" y="1541194"/>
            <a:ext cx="9347200" cy="738664"/>
          </a:xfrm>
          <a:prstGeom prst="rect">
            <a:avLst/>
          </a:prstGeom>
          <a:noFill/>
          <a:ln w="9525">
            <a:solidFill>
              <a:schemeClr val="tx1"/>
            </a:solidFill>
            <a:prstDash val="dash"/>
          </a:ln>
        </p:spPr>
        <p:txBody>
          <a:bodyPr wrap="square" rtlCol="0">
            <a:spAutoFit/>
          </a:bodyPr>
          <a:lstStyle/>
          <a:p>
            <a:r>
              <a:rPr lang="en-US" sz="1400" dirty="0">
                <a:latin typeface="Garamond" panose="02020404030301010803" pitchFamily="18" charset="0"/>
              </a:rPr>
              <a:t>Goldman’s is well-positioned for a potentially prolonged period of economic pain and volatility due to a natural hedge formed by its investment banking, trading, and asset management arms. These are outsized in comparison to other large-cap US banks. Goldman also holds industry-leading positions in these business lines.</a:t>
            </a:r>
          </a:p>
        </p:txBody>
      </p:sp>
      <p:sp>
        <p:nvSpPr>
          <p:cNvPr id="9" name="TextBox 8"/>
          <p:cNvSpPr txBox="1"/>
          <p:nvPr/>
        </p:nvSpPr>
        <p:spPr>
          <a:xfrm>
            <a:off x="1422400" y="3059668"/>
            <a:ext cx="9347200" cy="738664"/>
          </a:xfrm>
          <a:prstGeom prst="rect">
            <a:avLst/>
          </a:prstGeom>
          <a:noFill/>
          <a:ln w="9525">
            <a:solidFill>
              <a:schemeClr val="tx1"/>
            </a:solidFill>
            <a:prstDash val="dash"/>
          </a:ln>
        </p:spPr>
        <p:txBody>
          <a:bodyPr wrap="square" rtlCol="0">
            <a:spAutoFit/>
          </a:bodyPr>
          <a:lstStyle/>
          <a:p>
            <a:r>
              <a:rPr lang="en-US" sz="1400" dirty="0">
                <a:latin typeface="Garamond" panose="02020404030301010803" pitchFamily="18" charset="0"/>
              </a:rPr>
              <a:t>Goldman’s new consumer banking unit, Marcus, is poised for explosive growth coming out of an economic downturn. One source of mispricing in the stock is general pessimism about Marcus stemming from the $1.3bn it has lost since 2016. Higher savings rates and an improved staff should do away with these concerns.</a:t>
            </a:r>
          </a:p>
        </p:txBody>
      </p:sp>
      <p:sp>
        <p:nvSpPr>
          <p:cNvPr id="10" name="TextBox 9"/>
          <p:cNvSpPr txBox="1"/>
          <p:nvPr/>
        </p:nvSpPr>
        <p:spPr>
          <a:xfrm>
            <a:off x="1422400" y="4582191"/>
            <a:ext cx="9347200" cy="738664"/>
          </a:xfrm>
          <a:prstGeom prst="rect">
            <a:avLst/>
          </a:prstGeom>
          <a:noFill/>
          <a:ln w="9525">
            <a:solidFill>
              <a:schemeClr val="tx1"/>
            </a:solidFill>
            <a:prstDash val="dash"/>
          </a:ln>
        </p:spPr>
        <p:txBody>
          <a:bodyPr wrap="square" rtlCol="0">
            <a:spAutoFit/>
          </a:bodyPr>
          <a:lstStyle/>
          <a:p>
            <a:r>
              <a:rPr lang="en-US" sz="1400" dirty="0">
                <a:latin typeface="Garamond" panose="02020404030301010803" pitchFamily="18" charset="0"/>
              </a:rPr>
              <a:t>CECL, a new banking regulation currently being phased in, is not well understood. Price action would suggest that market participants do not understand the new regime – Provision for Credit Losses and how that feeds into Allowance for Loan Losses. Banks began reporting under CECL during Q1.</a:t>
            </a:r>
          </a:p>
        </p:txBody>
      </p:sp>
    </p:spTree>
    <p:extLst>
      <p:ext uri="{BB962C8B-B14F-4D97-AF65-F5344CB8AC3E}">
        <p14:creationId xmlns:p14="http://schemas.microsoft.com/office/powerpoint/2010/main" val="17322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Goldman’s mix of business units is attractive</a:t>
            </a:r>
          </a:p>
        </p:txBody>
      </p:sp>
      <p:sp>
        <p:nvSpPr>
          <p:cNvPr id="3" name="Slide Number Placeholder 2"/>
          <p:cNvSpPr>
            <a:spLocks noGrp="1"/>
          </p:cNvSpPr>
          <p:nvPr>
            <p:ph type="sldNum" sz="quarter" idx="12"/>
          </p:nvPr>
        </p:nvSpPr>
        <p:spPr/>
        <p:txBody>
          <a:bodyPr/>
          <a:lstStyle/>
          <a:p>
            <a:fld id="{17874A26-DBDA-41BE-A46E-E82D1A09C412}" type="slidenum">
              <a:rPr lang="en-US" smtClean="0"/>
              <a:t>9</a:t>
            </a:fld>
            <a:endParaRPr lang="en-US"/>
          </a:p>
        </p:txBody>
      </p:sp>
      <p:sp>
        <p:nvSpPr>
          <p:cNvPr id="4" name="Footer Placeholder 3"/>
          <p:cNvSpPr>
            <a:spLocks noGrp="1"/>
          </p:cNvSpPr>
          <p:nvPr>
            <p:ph type="ftr" sz="quarter" idx="3"/>
          </p:nvPr>
        </p:nvSpPr>
        <p:spPr/>
        <p:txBody>
          <a:bodyPr/>
          <a:lstStyle/>
          <a:p>
            <a:r>
              <a:rPr lang="en-US" dirty="0"/>
              <a:t>Sources: Department of Defense, Wall Street Journal, New York Times, Washington Post</a:t>
            </a:r>
          </a:p>
        </p:txBody>
      </p:sp>
      <p:sp>
        <p:nvSpPr>
          <p:cNvPr id="5" name="Text Placeholder 4"/>
          <p:cNvSpPr>
            <a:spLocks noGrp="1"/>
          </p:cNvSpPr>
          <p:nvPr>
            <p:ph type="body" sz="quarter" idx="13"/>
          </p:nvPr>
        </p:nvSpPr>
        <p:spPr/>
        <p:txBody>
          <a:bodyPr/>
          <a:lstStyle/>
          <a:p>
            <a:r>
              <a:rPr lang="en-US" dirty="0"/>
              <a:t>Efficiency and Excellence</a:t>
            </a:r>
          </a:p>
        </p:txBody>
      </p:sp>
      <p:sp>
        <p:nvSpPr>
          <p:cNvPr id="6" name="Text Placeholder 5"/>
          <p:cNvSpPr>
            <a:spLocks noGrp="1"/>
          </p:cNvSpPr>
          <p:nvPr>
            <p:ph type="body" sz="quarter" idx="14"/>
          </p:nvPr>
        </p:nvSpPr>
        <p:spPr/>
        <p:txBody>
          <a:bodyPr/>
          <a:lstStyle/>
          <a:p>
            <a:r>
              <a:rPr lang="en-US" dirty="0"/>
              <a:t>Selected Market-Facing Businesses</a:t>
            </a:r>
          </a:p>
        </p:txBody>
      </p:sp>
      <p:sp>
        <p:nvSpPr>
          <p:cNvPr id="7" name="Text Placeholder 6"/>
          <p:cNvSpPr>
            <a:spLocks noGrp="1"/>
          </p:cNvSpPr>
          <p:nvPr>
            <p:ph type="body" sz="quarter" idx="15"/>
          </p:nvPr>
        </p:nvSpPr>
        <p:spPr>
          <a:xfrm>
            <a:off x="577680" y="3491738"/>
            <a:ext cx="4650006" cy="244124"/>
          </a:xfrm>
        </p:spPr>
        <p:txBody>
          <a:bodyPr/>
          <a:lstStyle/>
          <a:p>
            <a:r>
              <a:rPr lang="en-US" dirty="0"/>
              <a:t>Investment Management and Investment Banking</a:t>
            </a:r>
          </a:p>
        </p:txBody>
      </p:sp>
      <p:sp>
        <p:nvSpPr>
          <p:cNvPr id="8" name="Text Placeholder 7"/>
          <p:cNvSpPr>
            <a:spLocks noGrp="1"/>
          </p:cNvSpPr>
          <p:nvPr>
            <p:ph type="body" sz="quarter" idx="16"/>
          </p:nvPr>
        </p:nvSpPr>
        <p:spPr>
          <a:xfrm>
            <a:off x="6827108" y="3491738"/>
            <a:ext cx="4787041" cy="244124"/>
          </a:xfrm>
        </p:spPr>
        <p:txBody>
          <a:bodyPr/>
          <a:lstStyle/>
          <a:p>
            <a:r>
              <a:rPr lang="en-US" dirty="0"/>
              <a:t>Effects of Volume, Volatility, and Liquidity on Trading </a:t>
            </a:r>
          </a:p>
        </p:txBody>
      </p:sp>
      <p:sp>
        <p:nvSpPr>
          <p:cNvPr id="9" name="Text Placeholder 8"/>
          <p:cNvSpPr>
            <a:spLocks noGrp="1"/>
          </p:cNvSpPr>
          <p:nvPr>
            <p:ph type="body" sz="quarter" idx="17"/>
          </p:nvPr>
        </p:nvSpPr>
        <p:spPr/>
        <p:txBody>
          <a:bodyPr>
            <a:normAutofit/>
          </a:bodyPr>
          <a:lstStyle/>
          <a:p>
            <a:r>
              <a:rPr lang="en-US" dirty="0"/>
              <a:t>GS has been able to steadily reduce operating expenses without reducing headcount significantly, as other banks have</a:t>
            </a:r>
          </a:p>
          <a:p>
            <a:r>
              <a:rPr lang="en-US" dirty="0"/>
              <a:t>Electronic trading has been vastly improved and is second-best among investment banks following a push for tech talent</a:t>
            </a:r>
          </a:p>
          <a:p>
            <a:pPr lvl="1"/>
            <a:r>
              <a:rPr lang="en-US" dirty="0"/>
              <a:t>Equities almost fully electronic, liquid corporate bonds growing quickly</a:t>
            </a:r>
          </a:p>
          <a:p>
            <a:pPr lvl="1"/>
            <a:r>
              <a:rPr lang="en-US" dirty="0"/>
              <a:t>Industry pioneer in Fixed Income portfolio trades</a:t>
            </a:r>
          </a:p>
          <a:p>
            <a:r>
              <a:rPr lang="en-US" dirty="0"/>
              <a:t>GS has an efficiency ratio of 74% - far exceeding the industry average of just 61.1% and trailing only Morgan Stanley</a:t>
            </a:r>
          </a:p>
        </p:txBody>
      </p:sp>
      <p:sp>
        <p:nvSpPr>
          <p:cNvPr id="12" name="Text Placeholder 11"/>
          <p:cNvSpPr>
            <a:spLocks noGrp="1"/>
          </p:cNvSpPr>
          <p:nvPr>
            <p:ph type="body" sz="quarter" idx="20"/>
          </p:nvPr>
        </p:nvSpPr>
        <p:spPr>
          <a:xfrm>
            <a:off x="6819900" y="3896634"/>
            <a:ext cx="4794250" cy="2100263"/>
          </a:xfrm>
        </p:spPr>
        <p:txBody>
          <a:bodyPr/>
          <a:lstStyle/>
          <a:p>
            <a:r>
              <a:rPr lang="en-US" dirty="0"/>
              <a:t>Global Markets revenue makes up 36% of Goldman’s net revenues, down from 44% in 2014</a:t>
            </a:r>
          </a:p>
          <a:p>
            <a:r>
              <a:rPr lang="en-US" dirty="0"/>
              <a:t>Greater volatility allows market makers to charge higher bid-ask spreads, giving traders opportunities to profit as the “true” price is less known</a:t>
            </a:r>
          </a:p>
          <a:p>
            <a:r>
              <a:rPr lang="en-US" dirty="0"/>
              <a:t>High volatility typically increases volumes, which in turn increase total revenue from the electronic trading of equities</a:t>
            </a:r>
          </a:p>
          <a:p>
            <a:r>
              <a:rPr lang="en-US" dirty="0"/>
              <a:t>Technical factors increase the value of liquidity, which Goldman can readily provide with its systemically large balance sheet</a:t>
            </a:r>
          </a:p>
          <a:p>
            <a:r>
              <a:rPr lang="en-US" dirty="0"/>
              <a:t>These factors form a natural hedge against market turmoil</a:t>
            </a:r>
          </a:p>
        </p:txBody>
      </p:sp>
      <p:graphicFrame>
        <p:nvGraphicFramePr>
          <p:cNvPr id="15" name="Chart 14">
            <a:extLst>
              <a:ext uri="{FF2B5EF4-FFF2-40B4-BE49-F238E27FC236}">
                <a16:creationId xmlns:a16="http://schemas.microsoft.com/office/drawing/2014/main" id="{6AE153E8-03B3-1845-8027-98F978231C8B}"/>
              </a:ext>
            </a:extLst>
          </p:cNvPr>
          <p:cNvGraphicFramePr>
            <a:graphicFrameLocks/>
          </p:cNvGraphicFramePr>
          <p:nvPr>
            <p:extLst>
              <p:ext uri="{D42A27DB-BD31-4B8C-83A1-F6EECF244321}">
                <p14:modId xmlns:p14="http://schemas.microsoft.com/office/powerpoint/2010/main" val="1608011982"/>
              </p:ext>
            </p:extLst>
          </p:nvPr>
        </p:nvGraphicFramePr>
        <p:xfrm>
          <a:off x="6827108" y="1301749"/>
          <a:ext cx="4787041" cy="210026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10">
            <a:extLst>
              <a:ext uri="{FF2B5EF4-FFF2-40B4-BE49-F238E27FC236}">
                <a16:creationId xmlns:a16="http://schemas.microsoft.com/office/drawing/2014/main" id="{A87F5BEE-F132-C347-B31F-4399161AE7B1}"/>
              </a:ext>
            </a:extLst>
          </p:cNvPr>
          <p:cNvSpPr txBox="1">
            <a:spLocks/>
          </p:cNvSpPr>
          <p:nvPr/>
        </p:nvSpPr>
        <p:spPr>
          <a:xfrm>
            <a:off x="577680" y="3896634"/>
            <a:ext cx="4650006" cy="2100263"/>
          </a:xfrm>
          <a:prstGeom prst="rect">
            <a:avLst/>
          </a:prstGeom>
        </p:spPr>
        <p:txBody>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Garamond" panose="02020404030301010803" pitchFamily="18" charset="0"/>
                <a:ea typeface="+mn-ea"/>
                <a:cs typeface="+mn-cs"/>
              </a:defRPr>
            </a:lvl1pPr>
            <a:lvl2pPr marL="341313" indent="-1682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Garamond" panose="02020404030301010803" pitchFamily="18" charset="0"/>
                <a:ea typeface="+mn-ea"/>
                <a:cs typeface="+mn-cs"/>
              </a:defRPr>
            </a:lvl2pPr>
            <a:lvl3pPr marL="573088" indent="-169863"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Investment management can easily reap fees in volatile markets by actively trading in and out of specific assets</a:t>
            </a:r>
          </a:p>
          <a:p>
            <a:r>
              <a:rPr lang="en-US" dirty="0"/>
              <a:t>Investment banking fees will typically drop slightly but will be supported by restructuring, advisory, and other activity during the recovery</a:t>
            </a:r>
          </a:p>
          <a:p>
            <a:r>
              <a:rPr lang="en-US" dirty="0"/>
              <a:t>Goldman (as well as the rest of the banks) is extremely well-prepared for any further deterioration in economic activity due to harsh post-crisis regulation. It has no need to cut its dividend</a:t>
            </a:r>
          </a:p>
          <a:p>
            <a:r>
              <a:rPr lang="en-US" dirty="0"/>
              <a:t>Resultantly, the bank is well-positioned for another downturn if one is coming</a:t>
            </a:r>
          </a:p>
        </p:txBody>
      </p:sp>
    </p:spTree>
    <p:extLst>
      <p:ext uri="{BB962C8B-B14F-4D97-AF65-F5344CB8AC3E}">
        <p14:creationId xmlns:p14="http://schemas.microsoft.com/office/powerpoint/2010/main" val="304017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2215</Words>
  <Application>Microsoft Macintosh PowerPoint</Application>
  <PresentationFormat>Widescreen</PresentationFormat>
  <Paragraphs>310</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Office Theme</vt:lpstr>
      <vt:lpstr>Portfolio Returns</vt:lpstr>
      <vt:lpstr>Portfolio Composition</vt:lpstr>
      <vt:lpstr>PowerPoint Presentation</vt:lpstr>
      <vt:lpstr>Executive Summary</vt:lpstr>
      <vt:lpstr>Industry Overview</vt:lpstr>
      <vt:lpstr>Company Overview</vt:lpstr>
      <vt:lpstr>Stock Chart</vt:lpstr>
      <vt:lpstr>Investment Thesis</vt:lpstr>
      <vt:lpstr>1. Goldman’s mix of business units is attractive</vt:lpstr>
      <vt:lpstr>1b. Portfolio Exposure</vt:lpstr>
      <vt:lpstr>2. Marcus is poised for explosive growth</vt:lpstr>
      <vt:lpstr>3. Implementation of CECL</vt:lpstr>
      <vt:lpstr>Risks</vt:lpstr>
      <vt:lpstr>Final Recommendation</vt:lpstr>
      <vt:lpstr>Appendix</vt:lpstr>
      <vt:lpstr>Basel III Capital Requirements</vt:lpstr>
      <vt:lpstr>Comparable Companies – Prior to Covid-19</vt:lpstr>
      <vt:lpstr>Comparable Companies – Post Covid-19</vt:lpstr>
      <vt:lpstr>Yield Curve, 4/28/2020</vt:lpstr>
      <vt:lpstr>Simplified Income Statement</vt:lpstr>
      <vt:lpstr>Simplified Balance Sheet</vt:lpstr>
      <vt:lpstr>Valuation and Cases</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Chen</dc:creator>
  <cp:lastModifiedBy>Microsoft Office User</cp:lastModifiedBy>
  <cp:revision>92</cp:revision>
  <dcterms:created xsi:type="dcterms:W3CDTF">2018-10-23T20:12:03Z</dcterms:created>
  <dcterms:modified xsi:type="dcterms:W3CDTF">2020-04-30T21:27:25Z</dcterms:modified>
</cp:coreProperties>
</file>