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6" r:id="rId3"/>
    <p:sldId id="277" r:id="rId4"/>
    <p:sldId id="283" r:id="rId5"/>
    <p:sldId id="281" r:id="rId6"/>
    <p:sldId id="284" r:id="rId7"/>
    <p:sldId id="287" r:id="rId8"/>
    <p:sldId id="282" r:id="rId9"/>
    <p:sldId id="286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Jennings" initials="MJ" lastIdx="1" clrIdx="0">
    <p:extLst>
      <p:ext uri="{19B8F6BF-5375-455C-9EA6-DF929625EA0E}">
        <p15:presenceInfo xmlns:p15="http://schemas.microsoft.com/office/powerpoint/2012/main" userId="Matthew Jenning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B9D"/>
    <a:srgbClr val="005493"/>
    <a:srgbClr val="E6BA00"/>
    <a:srgbClr val="E6B400"/>
    <a:srgbClr val="283897"/>
    <a:srgbClr val="0D0D0D"/>
    <a:srgbClr val="949599"/>
    <a:srgbClr val="7D82AF"/>
    <a:srgbClr val="4BC87D"/>
    <a:srgbClr val="41C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93" autoAdjust="0"/>
    <p:restoredTop sz="90000" autoAdjust="0"/>
  </p:normalViewPr>
  <p:slideViewPr>
    <p:cSldViewPr snapToGrid="0">
      <p:cViewPr varScale="1">
        <p:scale>
          <a:sx n="65" d="100"/>
          <a:sy n="65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s_000\Documents\DOCU%20Pitch\DOCU%20Quantitative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s_000\Documents\DOCU%20Pitch\DOCU%20Quantitative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s_000\Documents\DOCU%20Pitch\DOCU%20Quantitative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s_000\Documents\DOCU%20Pitch\DOCU%20Quantitative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s_000\Documents\DOCU%20Pitch\DOCU%20Quantitative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s_000\Documents\DOCU%20Pitch\DOCU%20Quantitative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'DOCU Quantitative'!$B$1</c:f>
              <c:strCache>
                <c:ptCount val="1"/>
                <c:pt idx="0">
                  <c:v>Open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'DOCU Quantitative'!$A$2:$A$254</c:f>
              <c:numCache>
                <c:formatCode>[$-409]mmm\-yy;@</c:formatCode>
                <c:ptCount val="253"/>
                <c:pt idx="0">
                  <c:v>43570</c:v>
                </c:pt>
                <c:pt idx="1">
                  <c:v>43571</c:v>
                </c:pt>
                <c:pt idx="2">
                  <c:v>43572</c:v>
                </c:pt>
                <c:pt idx="3">
                  <c:v>43573</c:v>
                </c:pt>
                <c:pt idx="4">
                  <c:v>43577</c:v>
                </c:pt>
                <c:pt idx="5">
                  <c:v>43578</c:v>
                </c:pt>
                <c:pt idx="6">
                  <c:v>43579</c:v>
                </c:pt>
                <c:pt idx="7">
                  <c:v>43580</c:v>
                </c:pt>
                <c:pt idx="8">
                  <c:v>43581</c:v>
                </c:pt>
                <c:pt idx="9">
                  <c:v>43584</c:v>
                </c:pt>
                <c:pt idx="10">
                  <c:v>43585</c:v>
                </c:pt>
                <c:pt idx="11">
                  <c:v>43586</c:v>
                </c:pt>
                <c:pt idx="12">
                  <c:v>43587</c:v>
                </c:pt>
                <c:pt idx="13">
                  <c:v>43588</c:v>
                </c:pt>
                <c:pt idx="14">
                  <c:v>43591</c:v>
                </c:pt>
                <c:pt idx="15">
                  <c:v>43592</c:v>
                </c:pt>
                <c:pt idx="16">
                  <c:v>43593</c:v>
                </c:pt>
                <c:pt idx="17">
                  <c:v>43594</c:v>
                </c:pt>
                <c:pt idx="18">
                  <c:v>43595</c:v>
                </c:pt>
                <c:pt idx="19">
                  <c:v>43598</c:v>
                </c:pt>
                <c:pt idx="20">
                  <c:v>43599</c:v>
                </c:pt>
                <c:pt idx="21">
                  <c:v>43600</c:v>
                </c:pt>
                <c:pt idx="22">
                  <c:v>43601</c:v>
                </c:pt>
                <c:pt idx="23">
                  <c:v>43602</c:v>
                </c:pt>
                <c:pt idx="24">
                  <c:v>43605</c:v>
                </c:pt>
                <c:pt idx="25">
                  <c:v>43606</c:v>
                </c:pt>
                <c:pt idx="26">
                  <c:v>43607</c:v>
                </c:pt>
                <c:pt idx="27">
                  <c:v>43608</c:v>
                </c:pt>
                <c:pt idx="28">
                  <c:v>43609</c:v>
                </c:pt>
                <c:pt idx="29">
                  <c:v>43613</c:v>
                </c:pt>
                <c:pt idx="30">
                  <c:v>43614</c:v>
                </c:pt>
                <c:pt idx="31">
                  <c:v>43615</c:v>
                </c:pt>
                <c:pt idx="32">
                  <c:v>43616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43626</c:v>
                </c:pt>
                <c:pt idx="39">
                  <c:v>43627</c:v>
                </c:pt>
                <c:pt idx="40">
                  <c:v>43628</c:v>
                </c:pt>
                <c:pt idx="41">
                  <c:v>43629</c:v>
                </c:pt>
                <c:pt idx="42">
                  <c:v>43630</c:v>
                </c:pt>
                <c:pt idx="43">
                  <c:v>43633</c:v>
                </c:pt>
                <c:pt idx="44">
                  <c:v>43634</c:v>
                </c:pt>
                <c:pt idx="45">
                  <c:v>43635</c:v>
                </c:pt>
                <c:pt idx="46">
                  <c:v>43636</c:v>
                </c:pt>
                <c:pt idx="47">
                  <c:v>43637</c:v>
                </c:pt>
                <c:pt idx="48">
                  <c:v>43640</c:v>
                </c:pt>
                <c:pt idx="49">
                  <c:v>43641</c:v>
                </c:pt>
                <c:pt idx="50">
                  <c:v>43642</c:v>
                </c:pt>
                <c:pt idx="51">
                  <c:v>43643</c:v>
                </c:pt>
                <c:pt idx="52">
                  <c:v>43644</c:v>
                </c:pt>
                <c:pt idx="53">
                  <c:v>43647</c:v>
                </c:pt>
                <c:pt idx="54">
                  <c:v>43648</c:v>
                </c:pt>
                <c:pt idx="55">
                  <c:v>43649</c:v>
                </c:pt>
                <c:pt idx="56">
                  <c:v>43651</c:v>
                </c:pt>
                <c:pt idx="57">
                  <c:v>43654</c:v>
                </c:pt>
                <c:pt idx="58">
                  <c:v>43655</c:v>
                </c:pt>
                <c:pt idx="59">
                  <c:v>43656</c:v>
                </c:pt>
                <c:pt idx="60">
                  <c:v>43657</c:v>
                </c:pt>
                <c:pt idx="61">
                  <c:v>43658</c:v>
                </c:pt>
                <c:pt idx="62">
                  <c:v>43661</c:v>
                </c:pt>
                <c:pt idx="63">
                  <c:v>43662</c:v>
                </c:pt>
                <c:pt idx="64">
                  <c:v>43663</c:v>
                </c:pt>
                <c:pt idx="65">
                  <c:v>43664</c:v>
                </c:pt>
                <c:pt idx="66">
                  <c:v>43665</c:v>
                </c:pt>
                <c:pt idx="67">
                  <c:v>43668</c:v>
                </c:pt>
                <c:pt idx="68">
                  <c:v>43669</c:v>
                </c:pt>
                <c:pt idx="69">
                  <c:v>43670</c:v>
                </c:pt>
                <c:pt idx="70">
                  <c:v>43671</c:v>
                </c:pt>
                <c:pt idx="71">
                  <c:v>43672</c:v>
                </c:pt>
                <c:pt idx="72">
                  <c:v>43675</c:v>
                </c:pt>
                <c:pt idx="73">
                  <c:v>43676</c:v>
                </c:pt>
                <c:pt idx="74">
                  <c:v>43677</c:v>
                </c:pt>
                <c:pt idx="75">
                  <c:v>43678</c:v>
                </c:pt>
                <c:pt idx="76">
                  <c:v>43679</c:v>
                </c:pt>
                <c:pt idx="77">
                  <c:v>43682</c:v>
                </c:pt>
                <c:pt idx="78">
                  <c:v>43683</c:v>
                </c:pt>
                <c:pt idx="79">
                  <c:v>43684</c:v>
                </c:pt>
                <c:pt idx="80">
                  <c:v>43685</c:v>
                </c:pt>
                <c:pt idx="81">
                  <c:v>43686</c:v>
                </c:pt>
                <c:pt idx="82">
                  <c:v>43689</c:v>
                </c:pt>
                <c:pt idx="83">
                  <c:v>43690</c:v>
                </c:pt>
                <c:pt idx="84">
                  <c:v>43691</c:v>
                </c:pt>
                <c:pt idx="85">
                  <c:v>43692</c:v>
                </c:pt>
                <c:pt idx="86">
                  <c:v>43693</c:v>
                </c:pt>
                <c:pt idx="87">
                  <c:v>43696</c:v>
                </c:pt>
                <c:pt idx="88">
                  <c:v>43697</c:v>
                </c:pt>
                <c:pt idx="89">
                  <c:v>43698</c:v>
                </c:pt>
                <c:pt idx="90">
                  <c:v>43699</c:v>
                </c:pt>
                <c:pt idx="91">
                  <c:v>43700</c:v>
                </c:pt>
                <c:pt idx="92">
                  <c:v>43703</c:v>
                </c:pt>
                <c:pt idx="93">
                  <c:v>43704</c:v>
                </c:pt>
                <c:pt idx="94">
                  <c:v>43705</c:v>
                </c:pt>
                <c:pt idx="95">
                  <c:v>43706</c:v>
                </c:pt>
                <c:pt idx="96">
                  <c:v>43707</c:v>
                </c:pt>
                <c:pt idx="97">
                  <c:v>43711</c:v>
                </c:pt>
                <c:pt idx="98">
                  <c:v>43712</c:v>
                </c:pt>
                <c:pt idx="99">
                  <c:v>43713</c:v>
                </c:pt>
                <c:pt idx="100">
                  <c:v>43714</c:v>
                </c:pt>
                <c:pt idx="101">
                  <c:v>43717</c:v>
                </c:pt>
                <c:pt idx="102">
                  <c:v>43718</c:v>
                </c:pt>
                <c:pt idx="103">
                  <c:v>43719</c:v>
                </c:pt>
                <c:pt idx="104">
                  <c:v>43720</c:v>
                </c:pt>
                <c:pt idx="105">
                  <c:v>43721</c:v>
                </c:pt>
                <c:pt idx="106">
                  <c:v>43724</c:v>
                </c:pt>
                <c:pt idx="107">
                  <c:v>43725</c:v>
                </c:pt>
                <c:pt idx="108">
                  <c:v>43726</c:v>
                </c:pt>
                <c:pt idx="109">
                  <c:v>43727</c:v>
                </c:pt>
                <c:pt idx="110">
                  <c:v>43728</c:v>
                </c:pt>
                <c:pt idx="111">
                  <c:v>43731</c:v>
                </c:pt>
                <c:pt idx="112">
                  <c:v>43732</c:v>
                </c:pt>
                <c:pt idx="113">
                  <c:v>43733</c:v>
                </c:pt>
                <c:pt idx="114">
                  <c:v>43734</c:v>
                </c:pt>
                <c:pt idx="115">
                  <c:v>43735</c:v>
                </c:pt>
                <c:pt idx="116">
                  <c:v>43738</c:v>
                </c:pt>
                <c:pt idx="117">
                  <c:v>43739</c:v>
                </c:pt>
                <c:pt idx="118">
                  <c:v>43740</c:v>
                </c:pt>
                <c:pt idx="119">
                  <c:v>43741</c:v>
                </c:pt>
                <c:pt idx="120">
                  <c:v>43742</c:v>
                </c:pt>
                <c:pt idx="121">
                  <c:v>43745</c:v>
                </c:pt>
                <c:pt idx="122">
                  <c:v>43746</c:v>
                </c:pt>
                <c:pt idx="123">
                  <c:v>43747</c:v>
                </c:pt>
                <c:pt idx="124">
                  <c:v>43748</c:v>
                </c:pt>
                <c:pt idx="125">
                  <c:v>43749</c:v>
                </c:pt>
                <c:pt idx="126">
                  <c:v>43752</c:v>
                </c:pt>
                <c:pt idx="127">
                  <c:v>43753</c:v>
                </c:pt>
                <c:pt idx="128">
                  <c:v>43754</c:v>
                </c:pt>
                <c:pt idx="129">
                  <c:v>43755</c:v>
                </c:pt>
                <c:pt idx="130">
                  <c:v>43756</c:v>
                </c:pt>
                <c:pt idx="131">
                  <c:v>43759</c:v>
                </c:pt>
                <c:pt idx="132">
                  <c:v>43760</c:v>
                </c:pt>
                <c:pt idx="133">
                  <c:v>43761</c:v>
                </c:pt>
                <c:pt idx="134">
                  <c:v>43762</c:v>
                </c:pt>
                <c:pt idx="135">
                  <c:v>43763</c:v>
                </c:pt>
                <c:pt idx="136">
                  <c:v>43766</c:v>
                </c:pt>
                <c:pt idx="137">
                  <c:v>43767</c:v>
                </c:pt>
                <c:pt idx="138">
                  <c:v>43768</c:v>
                </c:pt>
                <c:pt idx="139">
                  <c:v>43769</c:v>
                </c:pt>
                <c:pt idx="140">
                  <c:v>43770</c:v>
                </c:pt>
                <c:pt idx="141">
                  <c:v>43773</c:v>
                </c:pt>
                <c:pt idx="142">
                  <c:v>43774</c:v>
                </c:pt>
                <c:pt idx="143">
                  <c:v>43775</c:v>
                </c:pt>
                <c:pt idx="144">
                  <c:v>43776</c:v>
                </c:pt>
                <c:pt idx="145">
                  <c:v>43777</c:v>
                </c:pt>
                <c:pt idx="146">
                  <c:v>43780</c:v>
                </c:pt>
                <c:pt idx="147">
                  <c:v>43781</c:v>
                </c:pt>
                <c:pt idx="148">
                  <c:v>43782</c:v>
                </c:pt>
                <c:pt idx="149">
                  <c:v>43783</c:v>
                </c:pt>
                <c:pt idx="150">
                  <c:v>43784</c:v>
                </c:pt>
                <c:pt idx="151">
                  <c:v>43787</c:v>
                </c:pt>
                <c:pt idx="152">
                  <c:v>43788</c:v>
                </c:pt>
                <c:pt idx="153">
                  <c:v>43789</c:v>
                </c:pt>
                <c:pt idx="154">
                  <c:v>43790</c:v>
                </c:pt>
                <c:pt idx="155">
                  <c:v>43791</c:v>
                </c:pt>
                <c:pt idx="156">
                  <c:v>43794</c:v>
                </c:pt>
                <c:pt idx="157">
                  <c:v>43795</c:v>
                </c:pt>
                <c:pt idx="158">
                  <c:v>43796</c:v>
                </c:pt>
                <c:pt idx="159">
                  <c:v>43798</c:v>
                </c:pt>
                <c:pt idx="160">
                  <c:v>43801</c:v>
                </c:pt>
                <c:pt idx="161">
                  <c:v>43802</c:v>
                </c:pt>
                <c:pt idx="162">
                  <c:v>43803</c:v>
                </c:pt>
                <c:pt idx="163">
                  <c:v>43804</c:v>
                </c:pt>
                <c:pt idx="164">
                  <c:v>43805</c:v>
                </c:pt>
                <c:pt idx="165">
                  <c:v>43808</c:v>
                </c:pt>
                <c:pt idx="166">
                  <c:v>43809</c:v>
                </c:pt>
                <c:pt idx="167">
                  <c:v>43810</c:v>
                </c:pt>
                <c:pt idx="168">
                  <c:v>43811</c:v>
                </c:pt>
                <c:pt idx="169">
                  <c:v>43812</c:v>
                </c:pt>
                <c:pt idx="170">
                  <c:v>43815</c:v>
                </c:pt>
                <c:pt idx="171">
                  <c:v>43816</c:v>
                </c:pt>
                <c:pt idx="172">
                  <c:v>43817</c:v>
                </c:pt>
                <c:pt idx="173">
                  <c:v>43818</c:v>
                </c:pt>
                <c:pt idx="174">
                  <c:v>43819</c:v>
                </c:pt>
                <c:pt idx="175">
                  <c:v>43822</c:v>
                </c:pt>
                <c:pt idx="176">
                  <c:v>43823</c:v>
                </c:pt>
                <c:pt idx="177">
                  <c:v>43825</c:v>
                </c:pt>
                <c:pt idx="178">
                  <c:v>43826</c:v>
                </c:pt>
                <c:pt idx="179">
                  <c:v>43829</c:v>
                </c:pt>
                <c:pt idx="180">
                  <c:v>43830</c:v>
                </c:pt>
                <c:pt idx="181">
                  <c:v>43832</c:v>
                </c:pt>
                <c:pt idx="182">
                  <c:v>43833</c:v>
                </c:pt>
                <c:pt idx="183">
                  <c:v>43836</c:v>
                </c:pt>
                <c:pt idx="184">
                  <c:v>43837</c:v>
                </c:pt>
                <c:pt idx="185">
                  <c:v>43838</c:v>
                </c:pt>
                <c:pt idx="186">
                  <c:v>43839</c:v>
                </c:pt>
                <c:pt idx="187">
                  <c:v>43840</c:v>
                </c:pt>
                <c:pt idx="188">
                  <c:v>43843</c:v>
                </c:pt>
                <c:pt idx="189">
                  <c:v>43844</c:v>
                </c:pt>
                <c:pt idx="190">
                  <c:v>43845</c:v>
                </c:pt>
                <c:pt idx="191">
                  <c:v>43846</c:v>
                </c:pt>
                <c:pt idx="192">
                  <c:v>43847</c:v>
                </c:pt>
                <c:pt idx="193">
                  <c:v>43851</c:v>
                </c:pt>
                <c:pt idx="194">
                  <c:v>43852</c:v>
                </c:pt>
                <c:pt idx="195">
                  <c:v>43853</c:v>
                </c:pt>
                <c:pt idx="196">
                  <c:v>43854</c:v>
                </c:pt>
                <c:pt idx="197">
                  <c:v>43857</c:v>
                </c:pt>
                <c:pt idx="198">
                  <c:v>43858</c:v>
                </c:pt>
                <c:pt idx="199">
                  <c:v>43859</c:v>
                </c:pt>
                <c:pt idx="200">
                  <c:v>43860</c:v>
                </c:pt>
                <c:pt idx="201">
                  <c:v>43861</c:v>
                </c:pt>
                <c:pt idx="202">
                  <c:v>43864</c:v>
                </c:pt>
                <c:pt idx="203">
                  <c:v>43865</c:v>
                </c:pt>
                <c:pt idx="204">
                  <c:v>43866</c:v>
                </c:pt>
                <c:pt idx="205">
                  <c:v>43867</c:v>
                </c:pt>
                <c:pt idx="206">
                  <c:v>43868</c:v>
                </c:pt>
                <c:pt idx="207">
                  <c:v>43871</c:v>
                </c:pt>
                <c:pt idx="208">
                  <c:v>43872</c:v>
                </c:pt>
                <c:pt idx="209">
                  <c:v>43873</c:v>
                </c:pt>
                <c:pt idx="210">
                  <c:v>43874</c:v>
                </c:pt>
                <c:pt idx="211">
                  <c:v>43875</c:v>
                </c:pt>
                <c:pt idx="212">
                  <c:v>43879</c:v>
                </c:pt>
                <c:pt idx="213">
                  <c:v>43880</c:v>
                </c:pt>
                <c:pt idx="214">
                  <c:v>43881</c:v>
                </c:pt>
                <c:pt idx="215">
                  <c:v>43882</c:v>
                </c:pt>
                <c:pt idx="216">
                  <c:v>43885</c:v>
                </c:pt>
                <c:pt idx="217">
                  <c:v>43886</c:v>
                </c:pt>
                <c:pt idx="218">
                  <c:v>43887</c:v>
                </c:pt>
                <c:pt idx="219">
                  <c:v>43888</c:v>
                </c:pt>
                <c:pt idx="220">
                  <c:v>43889</c:v>
                </c:pt>
                <c:pt idx="221">
                  <c:v>43892</c:v>
                </c:pt>
                <c:pt idx="222">
                  <c:v>43893</c:v>
                </c:pt>
                <c:pt idx="223">
                  <c:v>43894</c:v>
                </c:pt>
                <c:pt idx="224">
                  <c:v>43895</c:v>
                </c:pt>
                <c:pt idx="225">
                  <c:v>43896</c:v>
                </c:pt>
                <c:pt idx="226">
                  <c:v>43899</c:v>
                </c:pt>
                <c:pt idx="227">
                  <c:v>43900</c:v>
                </c:pt>
                <c:pt idx="228">
                  <c:v>43901</c:v>
                </c:pt>
                <c:pt idx="229">
                  <c:v>43902</c:v>
                </c:pt>
                <c:pt idx="230">
                  <c:v>43903</c:v>
                </c:pt>
                <c:pt idx="231">
                  <c:v>43906</c:v>
                </c:pt>
                <c:pt idx="232">
                  <c:v>43907</c:v>
                </c:pt>
                <c:pt idx="233">
                  <c:v>43908</c:v>
                </c:pt>
                <c:pt idx="234">
                  <c:v>43909</c:v>
                </c:pt>
                <c:pt idx="235">
                  <c:v>43910</c:v>
                </c:pt>
                <c:pt idx="236">
                  <c:v>43913</c:v>
                </c:pt>
                <c:pt idx="237">
                  <c:v>43914</c:v>
                </c:pt>
                <c:pt idx="238">
                  <c:v>43915</c:v>
                </c:pt>
                <c:pt idx="239">
                  <c:v>43916</c:v>
                </c:pt>
                <c:pt idx="240">
                  <c:v>43917</c:v>
                </c:pt>
                <c:pt idx="241">
                  <c:v>43920</c:v>
                </c:pt>
                <c:pt idx="242">
                  <c:v>43921</c:v>
                </c:pt>
                <c:pt idx="243">
                  <c:v>43922</c:v>
                </c:pt>
                <c:pt idx="244">
                  <c:v>43923</c:v>
                </c:pt>
                <c:pt idx="245">
                  <c:v>43924</c:v>
                </c:pt>
                <c:pt idx="246">
                  <c:v>43927</c:v>
                </c:pt>
                <c:pt idx="247">
                  <c:v>43928</c:v>
                </c:pt>
                <c:pt idx="248">
                  <c:v>43929</c:v>
                </c:pt>
                <c:pt idx="249">
                  <c:v>43930</c:v>
                </c:pt>
                <c:pt idx="250">
                  <c:v>43934</c:v>
                </c:pt>
                <c:pt idx="251">
                  <c:v>43935</c:v>
                </c:pt>
                <c:pt idx="252">
                  <c:v>43936</c:v>
                </c:pt>
              </c:numCache>
            </c:numRef>
          </c:cat>
          <c:val>
            <c:numRef>
              <c:f>'DOCU Quantitative'!$B$2:$B$254</c:f>
              <c:numCache>
                <c:formatCode>General</c:formatCode>
                <c:ptCount val="253"/>
                <c:pt idx="0">
                  <c:v>55.360000999999997</c:v>
                </c:pt>
                <c:pt idx="1">
                  <c:v>55.77</c:v>
                </c:pt>
                <c:pt idx="2">
                  <c:v>55.450001</c:v>
                </c:pt>
                <c:pt idx="3">
                  <c:v>53.200001</c:v>
                </c:pt>
                <c:pt idx="4">
                  <c:v>52.740001999999997</c:v>
                </c:pt>
                <c:pt idx="5">
                  <c:v>54.400002000000001</c:v>
                </c:pt>
                <c:pt idx="6">
                  <c:v>55.470001000000003</c:v>
                </c:pt>
                <c:pt idx="7">
                  <c:v>56.209999000000003</c:v>
                </c:pt>
                <c:pt idx="8">
                  <c:v>57.200001</c:v>
                </c:pt>
                <c:pt idx="9">
                  <c:v>57.610000999999997</c:v>
                </c:pt>
                <c:pt idx="10">
                  <c:v>56.5</c:v>
                </c:pt>
                <c:pt idx="11">
                  <c:v>57.099997999999999</c:v>
                </c:pt>
                <c:pt idx="12">
                  <c:v>55.77</c:v>
                </c:pt>
                <c:pt idx="13">
                  <c:v>55.080002</c:v>
                </c:pt>
                <c:pt idx="14">
                  <c:v>54.919998</c:v>
                </c:pt>
                <c:pt idx="15">
                  <c:v>54.98</c:v>
                </c:pt>
                <c:pt idx="16">
                  <c:v>53.220001000000003</c:v>
                </c:pt>
                <c:pt idx="17">
                  <c:v>52.779998999999997</c:v>
                </c:pt>
                <c:pt idx="18">
                  <c:v>53.049999</c:v>
                </c:pt>
                <c:pt idx="19">
                  <c:v>51.419998</c:v>
                </c:pt>
                <c:pt idx="20">
                  <c:v>51</c:v>
                </c:pt>
                <c:pt idx="21">
                  <c:v>52.290000999999997</c:v>
                </c:pt>
                <c:pt idx="22">
                  <c:v>53.689999</c:v>
                </c:pt>
                <c:pt idx="23">
                  <c:v>54.220001000000003</c:v>
                </c:pt>
                <c:pt idx="24">
                  <c:v>52.77</c:v>
                </c:pt>
                <c:pt idx="25">
                  <c:v>53.810001</c:v>
                </c:pt>
                <c:pt idx="26">
                  <c:v>54.59</c:v>
                </c:pt>
                <c:pt idx="27">
                  <c:v>53.98</c:v>
                </c:pt>
                <c:pt idx="28">
                  <c:v>53.759998000000003</c:v>
                </c:pt>
                <c:pt idx="29">
                  <c:v>54.25</c:v>
                </c:pt>
                <c:pt idx="30">
                  <c:v>53.959999000000003</c:v>
                </c:pt>
                <c:pt idx="31">
                  <c:v>54.509998000000003</c:v>
                </c:pt>
                <c:pt idx="32">
                  <c:v>54.299999</c:v>
                </c:pt>
                <c:pt idx="33">
                  <c:v>56</c:v>
                </c:pt>
                <c:pt idx="34">
                  <c:v>52.5</c:v>
                </c:pt>
                <c:pt idx="35">
                  <c:v>53.639999000000003</c:v>
                </c:pt>
                <c:pt idx="36">
                  <c:v>53.77</c:v>
                </c:pt>
                <c:pt idx="37">
                  <c:v>47.02</c:v>
                </c:pt>
                <c:pt idx="38">
                  <c:v>49.630001</c:v>
                </c:pt>
                <c:pt idx="39">
                  <c:v>48.580002</c:v>
                </c:pt>
                <c:pt idx="40">
                  <c:v>47.900002000000001</c:v>
                </c:pt>
                <c:pt idx="41">
                  <c:v>48.450001</c:v>
                </c:pt>
                <c:pt idx="42">
                  <c:v>47.810001</c:v>
                </c:pt>
                <c:pt idx="43">
                  <c:v>50.900002000000001</c:v>
                </c:pt>
                <c:pt idx="44">
                  <c:v>53.189999</c:v>
                </c:pt>
                <c:pt idx="45">
                  <c:v>53.560001</c:v>
                </c:pt>
                <c:pt idx="46">
                  <c:v>54</c:v>
                </c:pt>
                <c:pt idx="47">
                  <c:v>54.25</c:v>
                </c:pt>
                <c:pt idx="48">
                  <c:v>52.950001</c:v>
                </c:pt>
                <c:pt idx="49">
                  <c:v>50.950001</c:v>
                </c:pt>
                <c:pt idx="50">
                  <c:v>50.16</c:v>
                </c:pt>
                <c:pt idx="51">
                  <c:v>49.650002000000001</c:v>
                </c:pt>
                <c:pt idx="52">
                  <c:v>50.689999</c:v>
                </c:pt>
                <c:pt idx="53">
                  <c:v>50.529998999999997</c:v>
                </c:pt>
                <c:pt idx="54">
                  <c:v>50.84</c:v>
                </c:pt>
                <c:pt idx="55">
                  <c:v>51.439999</c:v>
                </c:pt>
                <c:pt idx="56">
                  <c:v>50.91</c:v>
                </c:pt>
                <c:pt idx="57">
                  <c:v>52</c:v>
                </c:pt>
                <c:pt idx="58">
                  <c:v>51.459999000000003</c:v>
                </c:pt>
                <c:pt idx="59">
                  <c:v>52.34</c:v>
                </c:pt>
                <c:pt idx="60">
                  <c:v>51.759998000000003</c:v>
                </c:pt>
                <c:pt idx="61">
                  <c:v>53.849997999999999</c:v>
                </c:pt>
                <c:pt idx="62">
                  <c:v>53.5</c:v>
                </c:pt>
                <c:pt idx="63">
                  <c:v>54</c:v>
                </c:pt>
                <c:pt idx="64">
                  <c:v>54.279998999999997</c:v>
                </c:pt>
                <c:pt idx="65">
                  <c:v>52.509998000000003</c:v>
                </c:pt>
                <c:pt idx="66">
                  <c:v>53.490001999999997</c:v>
                </c:pt>
                <c:pt idx="67">
                  <c:v>52.68</c:v>
                </c:pt>
                <c:pt idx="68">
                  <c:v>52.509998000000003</c:v>
                </c:pt>
                <c:pt idx="69">
                  <c:v>52.669998</c:v>
                </c:pt>
                <c:pt idx="70">
                  <c:v>54.299999</c:v>
                </c:pt>
                <c:pt idx="71">
                  <c:v>52.810001</c:v>
                </c:pt>
                <c:pt idx="72">
                  <c:v>54.66</c:v>
                </c:pt>
                <c:pt idx="73">
                  <c:v>53.549999</c:v>
                </c:pt>
                <c:pt idx="74">
                  <c:v>54.169998</c:v>
                </c:pt>
                <c:pt idx="75">
                  <c:v>51.73</c:v>
                </c:pt>
                <c:pt idx="76">
                  <c:v>49.860000999999997</c:v>
                </c:pt>
                <c:pt idx="77">
                  <c:v>47</c:v>
                </c:pt>
                <c:pt idx="78">
                  <c:v>45.59</c:v>
                </c:pt>
                <c:pt idx="79">
                  <c:v>44</c:v>
                </c:pt>
                <c:pt idx="80">
                  <c:v>45.830002</c:v>
                </c:pt>
                <c:pt idx="81">
                  <c:v>45.919998</c:v>
                </c:pt>
                <c:pt idx="82">
                  <c:v>44.880001</c:v>
                </c:pt>
                <c:pt idx="83">
                  <c:v>44</c:v>
                </c:pt>
                <c:pt idx="84">
                  <c:v>44.23</c:v>
                </c:pt>
                <c:pt idx="85">
                  <c:v>44.27</c:v>
                </c:pt>
                <c:pt idx="86">
                  <c:v>44.93</c:v>
                </c:pt>
                <c:pt idx="87">
                  <c:v>45.610000999999997</c:v>
                </c:pt>
                <c:pt idx="88">
                  <c:v>44.360000999999997</c:v>
                </c:pt>
                <c:pt idx="89">
                  <c:v>45</c:v>
                </c:pt>
                <c:pt idx="90">
                  <c:v>45.34</c:v>
                </c:pt>
                <c:pt idx="91">
                  <c:v>44.66</c:v>
                </c:pt>
                <c:pt idx="92">
                  <c:v>44.630001</c:v>
                </c:pt>
                <c:pt idx="93">
                  <c:v>45.669998</c:v>
                </c:pt>
                <c:pt idx="94">
                  <c:v>44.450001</c:v>
                </c:pt>
                <c:pt idx="95">
                  <c:v>45.91</c:v>
                </c:pt>
                <c:pt idx="96">
                  <c:v>46.900002000000001</c:v>
                </c:pt>
                <c:pt idx="97">
                  <c:v>46.57</c:v>
                </c:pt>
                <c:pt idx="98">
                  <c:v>47.200001</c:v>
                </c:pt>
                <c:pt idx="99">
                  <c:v>47.48</c:v>
                </c:pt>
                <c:pt idx="100">
                  <c:v>55.700001</c:v>
                </c:pt>
                <c:pt idx="101">
                  <c:v>56</c:v>
                </c:pt>
                <c:pt idx="102">
                  <c:v>56.23</c:v>
                </c:pt>
                <c:pt idx="103">
                  <c:v>59.5</c:v>
                </c:pt>
                <c:pt idx="104">
                  <c:v>62.970001000000003</c:v>
                </c:pt>
                <c:pt idx="105">
                  <c:v>62.990001999999997</c:v>
                </c:pt>
                <c:pt idx="106">
                  <c:v>61.049999</c:v>
                </c:pt>
                <c:pt idx="107">
                  <c:v>61.16</c:v>
                </c:pt>
                <c:pt idx="108">
                  <c:v>61.849997999999999</c:v>
                </c:pt>
                <c:pt idx="109">
                  <c:v>63.130001</c:v>
                </c:pt>
                <c:pt idx="110">
                  <c:v>63.720001000000003</c:v>
                </c:pt>
                <c:pt idx="111">
                  <c:v>64.510002</c:v>
                </c:pt>
                <c:pt idx="112">
                  <c:v>64.699996999999996</c:v>
                </c:pt>
                <c:pt idx="113">
                  <c:v>61.740001999999997</c:v>
                </c:pt>
                <c:pt idx="114">
                  <c:v>62.310001</c:v>
                </c:pt>
                <c:pt idx="115">
                  <c:v>62.709999000000003</c:v>
                </c:pt>
                <c:pt idx="116">
                  <c:v>60.619999</c:v>
                </c:pt>
                <c:pt idx="117">
                  <c:v>62.029998999999997</c:v>
                </c:pt>
                <c:pt idx="118">
                  <c:v>60.799999</c:v>
                </c:pt>
                <c:pt idx="119">
                  <c:v>61.450001</c:v>
                </c:pt>
                <c:pt idx="120">
                  <c:v>62.459999000000003</c:v>
                </c:pt>
                <c:pt idx="121">
                  <c:v>62.57</c:v>
                </c:pt>
                <c:pt idx="122">
                  <c:v>64.400002000000001</c:v>
                </c:pt>
                <c:pt idx="123">
                  <c:v>65.260002</c:v>
                </c:pt>
                <c:pt idx="124">
                  <c:v>66.809997999999993</c:v>
                </c:pt>
                <c:pt idx="125">
                  <c:v>67.800003000000004</c:v>
                </c:pt>
                <c:pt idx="126">
                  <c:v>66.730002999999996</c:v>
                </c:pt>
                <c:pt idx="127">
                  <c:v>67.639999000000003</c:v>
                </c:pt>
                <c:pt idx="128">
                  <c:v>67.169998000000007</c:v>
                </c:pt>
                <c:pt idx="129">
                  <c:v>67.150002000000001</c:v>
                </c:pt>
                <c:pt idx="130">
                  <c:v>66.550003000000004</c:v>
                </c:pt>
                <c:pt idx="131">
                  <c:v>64.910004000000001</c:v>
                </c:pt>
                <c:pt idx="132">
                  <c:v>66.110000999999997</c:v>
                </c:pt>
                <c:pt idx="133">
                  <c:v>62.959999000000003</c:v>
                </c:pt>
                <c:pt idx="134">
                  <c:v>63.709999000000003</c:v>
                </c:pt>
                <c:pt idx="135">
                  <c:v>64.620002999999997</c:v>
                </c:pt>
                <c:pt idx="136">
                  <c:v>65.669998000000007</c:v>
                </c:pt>
                <c:pt idx="137">
                  <c:v>66.190002000000007</c:v>
                </c:pt>
                <c:pt idx="138">
                  <c:v>66.629997000000003</c:v>
                </c:pt>
                <c:pt idx="139">
                  <c:v>66.769997000000004</c:v>
                </c:pt>
                <c:pt idx="140">
                  <c:v>66.779999000000004</c:v>
                </c:pt>
                <c:pt idx="141">
                  <c:v>68</c:v>
                </c:pt>
                <c:pt idx="142">
                  <c:v>68.610000999999997</c:v>
                </c:pt>
                <c:pt idx="143">
                  <c:v>66.279999000000004</c:v>
                </c:pt>
                <c:pt idx="144">
                  <c:v>66.25</c:v>
                </c:pt>
                <c:pt idx="145">
                  <c:v>65.470000999999996</c:v>
                </c:pt>
                <c:pt idx="146">
                  <c:v>66.650002000000001</c:v>
                </c:pt>
                <c:pt idx="147">
                  <c:v>67.480002999999996</c:v>
                </c:pt>
                <c:pt idx="148">
                  <c:v>66.690002000000007</c:v>
                </c:pt>
                <c:pt idx="149">
                  <c:v>68</c:v>
                </c:pt>
                <c:pt idx="150">
                  <c:v>67.900002000000001</c:v>
                </c:pt>
                <c:pt idx="151">
                  <c:v>67.480002999999996</c:v>
                </c:pt>
                <c:pt idx="152">
                  <c:v>66.919998000000007</c:v>
                </c:pt>
                <c:pt idx="153">
                  <c:v>66.540001000000004</c:v>
                </c:pt>
                <c:pt idx="154">
                  <c:v>69.290001000000004</c:v>
                </c:pt>
                <c:pt idx="155">
                  <c:v>70.300003000000004</c:v>
                </c:pt>
                <c:pt idx="156">
                  <c:v>71.629997000000003</c:v>
                </c:pt>
                <c:pt idx="157">
                  <c:v>71.75</c:v>
                </c:pt>
                <c:pt idx="158">
                  <c:v>72.160004000000001</c:v>
                </c:pt>
                <c:pt idx="159">
                  <c:v>71.440002000000007</c:v>
                </c:pt>
                <c:pt idx="160">
                  <c:v>72.440002000000007</c:v>
                </c:pt>
                <c:pt idx="161">
                  <c:v>67.690002000000007</c:v>
                </c:pt>
                <c:pt idx="162">
                  <c:v>71.010002</c:v>
                </c:pt>
                <c:pt idx="163">
                  <c:v>70.199996999999996</c:v>
                </c:pt>
                <c:pt idx="164">
                  <c:v>74.940002000000007</c:v>
                </c:pt>
                <c:pt idx="165">
                  <c:v>75.510002</c:v>
                </c:pt>
                <c:pt idx="166">
                  <c:v>75.300003000000004</c:v>
                </c:pt>
                <c:pt idx="167">
                  <c:v>72.849997999999999</c:v>
                </c:pt>
                <c:pt idx="168">
                  <c:v>72.760002</c:v>
                </c:pt>
                <c:pt idx="169">
                  <c:v>71.779999000000004</c:v>
                </c:pt>
                <c:pt idx="170">
                  <c:v>74.094002000000003</c:v>
                </c:pt>
                <c:pt idx="171">
                  <c:v>73.639999000000003</c:v>
                </c:pt>
                <c:pt idx="172">
                  <c:v>73.349997999999999</c:v>
                </c:pt>
                <c:pt idx="173">
                  <c:v>73.410004000000001</c:v>
                </c:pt>
                <c:pt idx="174">
                  <c:v>74.209998999999996</c:v>
                </c:pt>
                <c:pt idx="175">
                  <c:v>74.010002</c:v>
                </c:pt>
                <c:pt idx="176">
                  <c:v>73.199996999999996</c:v>
                </c:pt>
                <c:pt idx="177">
                  <c:v>73.800003000000004</c:v>
                </c:pt>
                <c:pt idx="178">
                  <c:v>74.940002000000007</c:v>
                </c:pt>
                <c:pt idx="179">
                  <c:v>74.129997000000003</c:v>
                </c:pt>
                <c:pt idx="180">
                  <c:v>73.669998000000007</c:v>
                </c:pt>
                <c:pt idx="181">
                  <c:v>74.309997999999993</c:v>
                </c:pt>
                <c:pt idx="182">
                  <c:v>74.870002999999997</c:v>
                </c:pt>
                <c:pt idx="183">
                  <c:v>74.379997000000003</c:v>
                </c:pt>
                <c:pt idx="184">
                  <c:v>75.669998000000007</c:v>
                </c:pt>
                <c:pt idx="185">
                  <c:v>75.129997000000003</c:v>
                </c:pt>
                <c:pt idx="186">
                  <c:v>76.489998</c:v>
                </c:pt>
                <c:pt idx="187">
                  <c:v>75.550003000000004</c:v>
                </c:pt>
                <c:pt idx="188">
                  <c:v>73.690002000000007</c:v>
                </c:pt>
                <c:pt idx="189">
                  <c:v>73.959998999999996</c:v>
                </c:pt>
                <c:pt idx="190">
                  <c:v>73</c:v>
                </c:pt>
                <c:pt idx="191">
                  <c:v>73.199996999999996</c:v>
                </c:pt>
                <c:pt idx="192">
                  <c:v>73.430000000000007</c:v>
                </c:pt>
                <c:pt idx="193">
                  <c:v>72.349997999999999</c:v>
                </c:pt>
                <c:pt idx="194">
                  <c:v>73.699996999999996</c:v>
                </c:pt>
                <c:pt idx="195">
                  <c:v>74.610000999999997</c:v>
                </c:pt>
                <c:pt idx="196">
                  <c:v>74.720000999999996</c:v>
                </c:pt>
                <c:pt idx="197">
                  <c:v>72.410004000000001</c:v>
                </c:pt>
                <c:pt idx="198">
                  <c:v>73.059997999999993</c:v>
                </c:pt>
                <c:pt idx="199">
                  <c:v>75.300003000000004</c:v>
                </c:pt>
                <c:pt idx="200">
                  <c:v>76.699996999999996</c:v>
                </c:pt>
                <c:pt idx="201">
                  <c:v>78.830001999999993</c:v>
                </c:pt>
                <c:pt idx="202">
                  <c:v>79.099997999999999</c:v>
                </c:pt>
                <c:pt idx="203">
                  <c:v>81.459998999999996</c:v>
                </c:pt>
                <c:pt idx="204">
                  <c:v>82.910004000000001</c:v>
                </c:pt>
                <c:pt idx="205">
                  <c:v>80.699996999999996</c:v>
                </c:pt>
                <c:pt idx="206">
                  <c:v>81.440002000000007</c:v>
                </c:pt>
                <c:pt idx="207">
                  <c:v>82.949996999999996</c:v>
                </c:pt>
                <c:pt idx="208">
                  <c:v>84.860000999999997</c:v>
                </c:pt>
                <c:pt idx="209">
                  <c:v>87.18</c:v>
                </c:pt>
                <c:pt idx="210">
                  <c:v>87.110000999999997</c:v>
                </c:pt>
                <c:pt idx="211">
                  <c:v>88.43</c:v>
                </c:pt>
                <c:pt idx="212">
                  <c:v>88.830001999999993</c:v>
                </c:pt>
                <c:pt idx="213">
                  <c:v>91.68</c:v>
                </c:pt>
                <c:pt idx="214">
                  <c:v>91.779999000000004</c:v>
                </c:pt>
                <c:pt idx="215">
                  <c:v>89.989998</c:v>
                </c:pt>
                <c:pt idx="216">
                  <c:v>83.610000999999997</c:v>
                </c:pt>
                <c:pt idx="217">
                  <c:v>87.389999000000003</c:v>
                </c:pt>
                <c:pt idx="218">
                  <c:v>83.120002999999997</c:v>
                </c:pt>
                <c:pt idx="219">
                  <c:v>80.190002000000007</c:v>
                </c:pt>
                <c:pt idx="220">
                  <c:v>80.110000999999997</c:v>
                </c:pt>
                <c:pt idx="221">
                  <c:v>87.389999000000003</c:v>
                </c:pt>
                <c:pt idx="222">
                  <c:v>87.769997000000004</c:v>
                </c:pt>
                <c:pt idx="223">
                  <c:v>87.480002999999996</c:v>
                </c:pt>
                <c:pt idx="224">
                  <c:v>88.07</c:v>
                </c:pt>
                <c:pt idx="225">
                  <c:v>87.099997999999999</c:v>
                </c:pt>
                <c:pt idx="226">
                  <c:v>77.180000000000007</c:v>
                </c:pt>
                <c:pt idx="227">
                  <c:v>80</c:v>
                </c:pt>
                <c:pt idx="228">
                  <c:v>78.540001000000004</c:v>
                </c:pt>
                <c:pt idx="229">
                  <c:v>68.353995999999995</c:v>
                </c:pt>
                <c:pt idx="230">
                  <c:v>75.019997000000004</c:v>
                </c:pt>
                <c:pt idx="231">
                  <c:v>68.879997000000003</c:v>
                </c:pt>
                <c:pt idx="232">
                  <c:v>73.069999999999993</c:v>
                </c:pt>
                <c:pt idx="233">
                  <c:v>66.800003000000004</c:v>
                </c:pt>
                <c:pt idx="234">
                  <c:v>76.529999000000004</c:v>
                </c:pt>
                <c:pt idx="235">
                  <c:v>77</c:v>
                </c:pt>
                <c:pt idx="236">
                  <c:v>80.010002</c:v>
                </c:pt>
                <c:pt idx="237">
                  <c:v>88</c:v>
                </c:pt>
                <c:pt idx="238">
                  <c:v>85</c:v>
                </c:pt>
                <c:pt idx="239">
                  <c:v>82.019997000000004</c:v>
                </c:pt>
                <c:pt idx="240">
                  <c:v>83.059997999999993</c:v>
                </c:pt>
                <c:pt idx="241">
                  <c:v>83.980002999999996</c:v>
                </c:pt>
                <c:pt idx="242">
                  <c:v>88.080001999999993</c:v>
                </c:pt>
                <c:pt idx="243">
                  <c:v>90.82</c:v>
                </c:pt>
                <c:pt idx="244">
                  <c:v>92.449996999999996</c:v>
                </c:pt>
                <c:pt idx="245">
                  <c:v>84.260002</c:v>
                </c:pt>
                <c:pt idx="246">
                  <c:v>81.629997000000003</c:v>
                </c:pt>
                <c:pt idx="247">
                  <c:v>90.910004000000001</c:v>
                </c:pt>
                <c:pt idx="248">
                  <c:v>88.989998</c:v>
                </c:pt>
                <c:pt idx="249">
                  <c:v>89</c:v>
                </c:pt>
                <c:pt idx="250">
                  <c:v>91.440002000000007</c:v>
                </c:pt>
                <c:pt idx="251">
                  <c:v>95.690002000000007</c:v>
                </c:pt>
                <c:pt idx="252">
                  <c:v>97.93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6-458B-8AAC-E4D1EA53B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8007776"/>
        <c:axId val="933158640"/>
      </c:lineChart>
      <c:dateAx>
        <c:axId val="103800777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933158640"/>
        <c:crosses val="autoZero"/>
        <c:auto val="0"/>
        <c:lblOffset val="100"/>
        <c:baseTimeUnit val="days"/>
        <c:majorUnit val="3"/>
        <c:majorTimeUnit val="months"/>
      </c:dateAx>
      <c:valAx>
        <c:axId val="933158640"/>
        <c:scaling>
          <c:orientation val="minMax"/>
          <c:min val="3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103800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r>
              <a:rPr lang="en-US" sz="1200" dirty="0"/>
              <a:t>E-Signature TAM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184B9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6D-4B3E-841A-550F3F1CEB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6D-4B3E-841A-550F3F1CEB76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6D-4B3E-841A-550F3F1CEB76}"/>
              </c:ext>
            </c:extLst>
          </c:dPt>
          <c:dLbls>
            <c:dLbl>
              <c:idx val="0"/>
              <c:layout>
                <c:manualLayout>
                  <c:x val="-9.3023123942193281E-2"/>
                  <c:y val="-8.63662212112596E-4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6D-4B3E-841A-550F3F1CEB76}"/>
                </c:ext>
              </c:extLst>
            </c:dLbl>
            <c:dLbl>
              <c:idx val="1"/>
              <c:layout>
                <c:manualLayout>
                  <c:x val="4.6216316710411195E-2"/>
                  <c:y val="9.247229512977545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6D-4B3E-841A-550F3F1CEB76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2222222222224"/>
                      <c:h val="0.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6D-4B3E-841A-550F3F1CE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(TAM!$A$1:$B$1,TAM!$E$1)</c:f>
              <c:strCache>
                <c:ptCount val="3"/>
                <c:pt idx="0">
                  <c:v>DOCU</c:v>
                </c:pt>
                <c:pt idx="1">
                  <c:v>Adobe</c:v>
                </c:pt>
                <c:pt idx="2">
                  <c:v>TAM</c:v>
                </c:pt>
              </c:strCache>
            </c:strRef>
          </c:cat>
          <c:val>
            <c:numRef>
              <c:f>(TAM!$A$2:$B$2,TAM!$E$2)</c:f>
              <c:numCache>
                <c:formatCode>#,##0</c:formatCode>
                <c:ptCount val="3"/>
                <c:pt idx="0">
                  <c:v>918.5</c:v>
                </c:pt>
                <c:pt idx="1">
                  <c:v>3.8</c:v>
                </c:pt>
                <c:pt idx="2">
                  <c:v>23931.5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6D-4B3E-841A-550F3F1CEB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r>
              <a:rPr lang="en-US" sz="1200" dirty="0"/>
              <a:t>E-Signature/CRM</a:t>
            </a:r>
            <a:r>
              <a:rPr lang="en-US" sz="1200" baseline="0" dirty="0"/>
              <a:t> Suite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184B9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D2-48C2-AE99-8E972988BE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2D2-48C2-AE99-8E972988BEAC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2D2-48C2-AE99-8E972988BEAC}"/>
              </c:ext>
            </c:extLst>
          </c:dPt>
          <c:dLbls>
            <c:dLbl>
              <c:idx val="0"/>
              <c:layout>
                <c:manualLayout>
                  <c:x val="-8.3342519685039376E-2"/>
                  <c:y val="2.84545056867891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D2-48C2-AE99-8E972988BEAC}"/>
                </c:ext>
              </c:extLst>
            </c:dLbl>
            <c:dLbl>
              <c:idx val="1"/>
              <c:layout>
                <c:manualLayout>
                  <c:x val="5.2908216018452241E-2"/>
                  <c:y val="2.34251968503937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D2-48C2-AE99-8E972988BEAC}"/>
                </c:ext>
              </c:extLst>
            </c:dLbl>
            <c:dLbl>
              <c:idx val="2"/>
              <c:layout>
                <c:manualLayout>
                  <c:x val="1.3711922373339742E-2"/>
                  <c:y val="-0.265873101089636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55555555555554"/>
                      <c:h val="0.196555555555555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2D2-48C2-AE99-8E972988BE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(TAM!$A$1,TAM!$C$1,TAM!$D$1)</c:f>
              <c:strCache>
                <c:ptCount val="3"/>
                <c:pt idx="0">
                  <c:v>DOCU</c:v>
                </c:pt>
                <c:pt idx="1">
                  <c:v>Apttus</c:v>
                </c:pt>
                <c:pt idx="2">
                  <c:v>TAM</c:v>
                </c:pt>
              </c:strCache>
            </c:strRef>
          </c:cat>
          <c:val>
            <c:numRef>
              <c:f>(TAM!$A$2,TAM!$C$2,TAM!$D$2)</c:f>
              <c:numCache>
                <c:formatCode>#,##0</c:formatCode>
                <c:ptCount val="3"/>
                <c:pt idx="0">
                  <c:v>918.5</c:v>
                </c:pt>
                <c:pt idx="1">
                  <c:v>150</c:v>
                </c:pt>
                <c:pt idx="2">
                  <c:v>39077.699999999997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D2-48C2-AE99-8E972988BEA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184B9D"/>
              </a:solidFill>
              <a:round/>
            </a:ln>
            <a:effectLst/>
          </c:spPr>
          <c:marker>
            <c:symbol val="none"/>
          </c:marker>
          <c:cat>
            <c:strRef>
              <c:f>'$ Net Retention Rate'!$A$1:$E$1</c:f>
              <c:strCache>
                <c:ptCount val="5"/>
                <c:pt idx="0">
                  <c:v>4Q18</c:v>
                </c:pt>
                <c:pt idx="1">
                  <c:v>1Q19</c:v>
                </c:pt>
                <c:pt idx="2">
                  <c:v>2Q19</c:v>
                </c:pt>
                <c:pt idx="3">
                  <c:v>3Q19</c:v>
                </c:pt>
                <c:pt idx="4">
                  <c:v>4Q19</c:v>
                </c:pt>
              </c:strCache>
            </c:strRef>
          </c:cat>
          <c:val>
            <c:numRef>
              <c:f>'$ Net Retention Rate'!$A$2:$E$2</c:f>
              <c:numCache>
                <c:formatCode>0%</c:formatCode>
                <c:ptCount val="5"/>
                <c:pt idx="0">
                  <c:v>1.1200000000000001</c:v>
                </c:pt>
                <c:pt idx="1">
                  <c:v>1.1200000000000001</c:v>
                </c:pt>
                <c:pt idx="2">
                  <c:v>1.1299999999999999</c:v>
                </c:pt>
                <c:pt idx="3">
                  <c:v>1.17</c:v>
                </c:pt>
                <c:pt idx="4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B5-4B5B-B1DD-12F6A036D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7153424"/>
        <c:axId val="1057530624"/>
      </c:lineChart>
      <c:catAx>
        <c:axId val="104715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1057530624"/>
        <c:crosses val="autoZero"/>
        <c:auto val="1"/>
        <c:lblAlgn val="ctr"/>
        <c:lblOffset val="100"/>
        <c:noMultiLvlLbl val="0"/>
      </c:catAx>
      <c:valAx>
        <c:axId val="10575306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104715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'Revenue Graph'!$A$5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00549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'Revenue Graph'!$B$5:$H$5</c:f>
              <c:numCache>
                <c:formatCode>_(* #,##0_);_(* \(#,##0\);_(* "-"??_);_(@_)</c:formatCode>
                <c:ptCount val="7"/>
                <c:pt idx="0">
                  <c:v>518.5</c:v>
                </c:pt>
                <c:pt idx="1">
                  <c:v>701</c:v>
                </c:pt>
                <c:pt idx="2">
                  <c:v>974</c:v>
                </c:pt>
                <c:pt idx="3">
                  <c:v>1275.3988499999998</c:v>
                </c:pt>
                <c:pt idx="4">
                  <c:v>1676.1838541249995</c:v>
                </c:pt>
                <c:pt idx="5">
                  <c:v>2149.5573643838243</c:v>
                </c:pt>
                <c:pt idx="6">
                  <c:v>2708.7242565641682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0-4425-8C03-0C8C4AFEE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46896576"/>
        <c:axId val="1057548928"/>
      </c:barChart>
      <c:lineChart>
        <c:grouping val="standard"/>
        <c:varyColors val="0"/>
        <c:ser>
          <c:idx val="1"/>
          <c:order val="0"/>
          <c:tx>
            <c:strRef>
              <c:f>'Revenue Graph'!$A$3</c:f>
              <c:strCache>
                <c:ptCount val="1"/>
                <c:pt idx="0">
                  <c:v>Rev/Customer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'Revenue Graph'!$B$1:$H$1</c:f>
              <c:numCache>
                <c:formatCode>0\A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 formatCode="0\E">
                  <c:v>2020</c:v>
                </c:pt>
                <c:pt idx="4" formatCode="0\E">
                  <c:v>2021</c:v>
                </c:pt>
                <c:pt idx="5" formatCode="0\E">
                  <c:v>2022</c:v>
                </c:pt>
                <c:pt idx="6" formatCode="0\E">
                  <c:v>2023</c:v>
                </c:pt>
              </c:numCache>
            </c:numRef>
          </c:cat>
          <c:val>
            <c:numRef>
              <c:f>'Revenue Graph'!$B$3:$H$3</c:f>
              <c:numCache>
                <c:formatCode>_(* #,##0_);_(* \(#,##0\);_(* "-"??_);_(@_)</c:formatCode>
                <c:ptCount val="7"/>
                <c:pt idx="0">
                  <c:v>1700.3508771929826</c:v>
                </c:pt>
                <c:pt idx="1">
                  <c:v>1391.4046121593292</c:v>
                </c:pt>
                <c:pt idx="2">
                  <c:v>1559.4227504244484</c:v>
                </c:pt>
                <c:pt idx="3">
                  <c:v>1762.1477079796266</c:v>
                </c:pt>
                <c:pt idx="4">
                  <c:v>2026.4698641765704</c:v>
                </c:pt>
                <c:pt idx="5">
                  <c:v>2289.9109465195243</c:v>
                </c:pt>
                <c:pt idx="6">
                  <c:v>2564.7002601018676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E0-4425-8C03-0C8C4AFEE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896576"/>
        <c:axId val="1057548928"/>
      </c:lineChart>
      <c:catAx>
        <c:axId val="8468965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1057548928"/>
        <c:crosses val="autoZero"/>
        <c:auto val="1"/>
        <c:lblAlgn val="ctr"/>
        <c:lblOffset val="100"/>
        <c:noMultiLvlLbl val="0"/>
      </c:catAx>
      <c:valAx>
        <c:axId val="1057548928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84689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49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'300k+'!$A$1:$C$1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'300k+'!$A$2:$C$2</c:f>
              <c:numCache>
                <c:formatCode>General</c:formatCode>
                <c:ptCount val="3"/>
                <c:pt idx="0">
                  <c:v>200</c:v>
                </c:pt>
                <c:pt idx="1">
                  <c:v>310</c:v>
                </c:pt>
                <c:pt idx="2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4-4228-93FC-C303A9DC2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6987376"/>
        <c:axId val="1057548512"/>
      </c:barChart>
      <c:catAx>
        <c:axId val="103698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1057548512"/>
        <c:crosses val="autoZero"/>
        <c:auto val="1"/>
        <c:lblAlgn val="ctr"/>
        <c:lblOffset val="100"/>
        <c:noMultiLvlLbl val="0"/>
      </c:catAx>
      <c:valAx>
        <c:axId val="105754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en-US"/>
          </a:p>
        </c:txPr>
        <c:crossAx val="103698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Palatino Linotype" panose="0204050205050503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3408"/>
          </a:xfrm>
          <a:prstGeom prst="rect">
            <a:avLst/>
          </a:prstGeom>
        </p:spPr>
        <p:txBody>
          <a:bodyPr vert="horz" lIns="92818" tIns="46408" rIns="92818" bIns="464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3408"/>
          </a:xfrm>
          <a:prstGeom prst="rect">
            <a:avLst/>
          </a:prstGeom>
        </p:spPr>
        <p:txBody>
          <a:bodyPr vert="horz" lIns="92818" tIns="46408" rIns="92818" bIns="46408" rtlCol="0"/>
          <a:lstStyle>
            <a:lvl1pPr algn="r">
              <a:defRPr sz="1200"/>
            </a:lvl1pPr>
          </a:lstStyle>
          <a:p>
            <a:fld id="{419FF192-6806-4AB0-A3BA-9CDBE715D75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5575" y="1154113"/>
            <a:ext cx="41592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8" tIns="46408" rIns="92818" bIns="464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3"/>
            <a:ext cx="5608320" cy="3636705"/>
          </a:xfrm>
          <a:prstGeom prst="rect">
            <a:avLst/>
          </a:prstGeom>
        </p:spPr>
        <p:txBody>
          <a:bodyPr vert="horz" lIns="92818" tIns="46408" rIns="92818" bIns="464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2818" tIns="46408" rIns="92818" bIns="464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2818" tIns="46408" rIns="92818" bIns="46408" rtlCol="0" anchor="b"/>
          <a:lstStyle>
            <a:lvl1pPr algn="r">
              <a:defRPr sz="1200"/>
            </a:lvl1pPr>
          </a:lstStyle>
          <a:p>
            <a:fld id="{C3869FD6-75BF-4BF9-8F7E-8C331AC603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7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 research states that enterprise customers save an average of  $36 for each document signed </a:t>
            </a:r>
          </a:p>
          <a:p>
            <a:r>
              <a:rPr lang="en-US" dirty="0"/>
              <a:t>83% of all Successful Transactions on the platform were completed in less than 24 hours and 50% within 15 minutes—compared to the days or weeks common to traditional paper-and-pen methods.</a:t>
            </a:r>
          </a:p>
          <a:p>
            <a:r>
              <a:rPr lang="en-US" dirty="0"/>
              <a:t>Matt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69FD6-75BF-4BF9-8F7E-8C331AC603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1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69FD6-75BF-4BF9-8F7E-8C331AC603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2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69FD6-75BF-4BF9-8F7E-8C331AC603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1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69FD6-75BF-4BF9-8F7E-8C331AC603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6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69FD6-75BF-4BF9-8F7E-8C331AC603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45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69FD6-75BF-4BF9-8F7E-8C331AC603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8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2895600"/>
            <a:ext cx="8915400" cy="457196"/>
          </a:xfrm>
        </p:spPr>
        <p:txBody>
          <a:bodyPr lIns="0" rIns="0" anchor="ctr" anchorCtr="0">
            <a:normAutofit/>
          </a:bodyPr>
          <a:lstStyle>
            <a:lvl1pPr algn="l">
              <a:defRPr sz="28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3457786"/>
            <a:ext cx="8915400" cy="1655762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4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4300" y="3352797"/>
            <a:ext cx="8915400" cy="45720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5095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4300" y="2895600"/>
            <a:ext cx="8915400" cy="457196"/>
          </a:xfrm>
        </p:spPr>
        <p:txBody>
          <a:bodyPr lIns="0" rIns="0" anchor="ctr" anchorCtr="0">
            <a:normAutofit/>
          </a:bodyPr>
          <a:lstStyle>
            <a:lvl1pPr algn="ctr">
              <a:defRPr sz="2800" i="1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4300" y="3352797"/>
            <a:ext cx="8915400" cy="45720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36783" y="6356353"/>
            <a:ext cx="2592917" cy="365125"/>
          </a:xfrm>
        </p:spPr>
        <p:txBody>
          <a:bodyPr/>
          <a:lstStyle/>
          <a:p>
            <a:fld id="{66C78534-F29C-4CAB-BD13-E440D9858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3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534-F29C-4CAB-BD13-E440D9858C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0" name="Content Placeholder 23"/>
          <p:cNvSpPr>
            <a:spLocks noGrp="1"/>
          </p:cNvSpPr>
          <p:nvPr>
            <p:ph sz="quarter" idx="17"/>
          </p:nvPr>
        </p:nvSpPr>
        <p:spPr>
          <a:xfrm>
            <a:off x="114300" y="645347"/>
            <a:ext cx="8915401" cy="5327665"/>
          </a:xfrm>
        </p:spPr>
        <p:txBody>
          <a:bodyPr lIns="0" rIns="0">
            <a:normAutofit/>
          </a:bodyPr>
          <a:lstStyle>
            <a:lvl1pPr marL="137160">
              <a:defRPr sz="1400">
                <a:latin typeface="Palatino Linotype" panose="02040502050505030304" pitchFamily="18" charset="0"/>
              </a:defRPr>
            </a:lvl1pPr>
            <a:lvl2pPr>
              <a:defRPr sz="1400">
                <a:latin typeface="Palatino Linotype" panose="02040502050505030304" pitchFamily="18" charset="0"/>
              </a:defRPr>
            </a:lvl2pPr>
            <a:lvl3pPr>
              <a:defRPr sz="1400">
                <a:latin typeface="Palatino Linotype" panose="02040502050505030304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85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534-F29C-4CAB-BD13-E440D9858C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14300" y="669492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3"/>
          <p:cNvSpPr>
            <a:spLocks noGrp="1"/>
          </p:cNvSpPr>
          <p:nvPr>
            <p:ph sz="quarter" idx="17"/>
          </p:nvPr>
        </p:nvSpPr>
        <p:spPr>
          <a:xfrm>
            <a:off x="114300" y="3687012"/>
            <a:ext cx="4343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14300" y="3405715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3"/>
          <p:cNvSpPr>
            <a:spLocks noGrp="1"/>
          </p:cNvSpPr>
          <p:nvPr>
            <p:ph sz="quarter" idx="19"/>
          </p:nvPr>
        </p:nvSpPr>
        <p:spPr>
          <a:xfrm>
            <a:off x="114300" y="957736"/>
            <a:ext cx="4343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4686300" y="669492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3"/>
          <p:cNvSpPr>
            <a:spLocks noGrp="1"/>
          </p:cNvSpPr>
          <p:nvPr>
            <p:ph sz="quarter" idx="21"/>
          </p:nvPr>
        </p:nvSpPr>
        <p:spPr>
          <a:xfrm>
            <a:off x="4686300" y="3687012"/>
            <a:ext cx="4343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22"/>
          </p:nvPr>
        </p:nvSpPr>
        <p:spPr>
          <a:xfrm>
            <a:off x="4686300" y="3405715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3"/>
          <p:cNvSpPr>
            <a:spLocks noGrp="1"/>
          </p:cNvSpPr>
          <p:nvPr>
            <p:ph sz="quarter" idx="23"/>
          </p:nvPr>
        </p:nvSpPr>
        <p:spPr>
          <a:xfrm>
            <a:off x="4686300" y="957736"/>
            <a:ext cx="4343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4300" y="920539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14300" y="3656762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686300" y="920539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4686300" y="3656762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71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534-F29C-4CAB-BD13-E440D9858C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14300" y="669492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3"/>
          <p:cNvSpPr>
            <a:spLocks noGrp="1"/>
          </p:cNvSpPr>
          <p:nvPr>
            <p:ph sz="quarter" idx="17"/>
          </p:nvPr>
        </p:nvSpPr>
        <p:spPr>
          <a:xfrm>
            <a:off x="114300" y="3687012"/>
            <a:ext cx="8915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14300" y="3405715"/>
            <a:ext cx="8915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3"/>
          <p:cNvSpPr>
            <a:spLocks noGrp="1"/>
          </p:cNvSpPr>
          <p:nvPr>
            <p:ph sz="quarter" idx="19"/>
          </p:nvPr>
        </p:nvSpPr>
        <p:spPr>
          <a:xfrm>
            <a:off x="114300" y="957736"/>
            <a:ext cx="4343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4686300" y="669492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3"/>
          <p:cNvSpPr>
            <a:spLocks noGrp="1"/>
          </p:cNvSpPr>
          <p:nvPr>
            <p:ph sz="quarter" idx="23"/>
          </p:nvPr>
        </p:nvSpPr>
        <p:spPr>
          <a:xfrm>
            <a:off x="4686300" y="957736"/>
            <a:ext cx="43434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4300" y="920539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>
            <a:off x="114300" y="3656762"/>
            <a:ext cx="8915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686300" y="920539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5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534-F29C-4CAB-BD13-E440D9858C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14300" y="669492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3"/>
          <p:cNvSpPr>
            <a:spLocks noGrp="1"/>
          </p:cNvSpPr>
          <p:nvPr>
            <p:ph sz="quarter" idx="17"/>
          </p:nvPr>
        </p:nvSpPr>
        <p:spPr>
          <a:xfrm>
            <a:off x="114300" y="4884330"/>
            <a:ext cx="8915400" cy="1088681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14300" y="4596845"/>
            <a:ext cx="8915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3"/>
          <p:cNvSpPr>
            <a:spLocks noGrp="1"/>
          </p:cNvSpPr>
          <p:nvPr>
            <p:ph sz="quarter" idx="19"/>
          </p:nvPr>
        </p:nvSpPr>
        <p:spPr>
          <a:xfrm>
            <a:off x="114300" y="957729"/>
            <a:ext cx="4343400" cy="3516183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4686300" y="669492"/>
            <a:ext cx="43434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3"/>
          <p:cNvSpPr>
            <a:spLocks noGrp="1"/>
          </p:cNvSpPr>
          <p:nvPr>
            <p:ph sz="quarter" idx="23"/>
          </p:nvPr>
        </p:nvSpPr>
        <p:spPr>
          <a:xfrm>
            <a:off x="4686300" y="957735"/>
            <a:ext cx="4343400" cy="3516183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4300" y="920539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>
            <a:off x="114300" y="4835859"/>
            <a:ext cx="8915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686300" y="920539"/>
            <a:ext cx="43434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6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s + 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971801" y="669492"/>
            <a:ext cx="0" cy="5303520"/>
          </a:xfrm>
          <a:prstGeom prst="line">
            <a:avLst/>
          </a:prstGeom>
          <a:ln w="19050"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14300" y="669492"/>
            <a:ext cx="27432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086100" y="669492"/>
            <a:ext cx="59436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114300" y="957736"/>
            <a:ext cx="2743200" cy="5015276"/>
          </a:xfrm>
        </p:spPr>
        <p:txBody>
          <a:bodyPr lIns="0" rIns="0" anchor="t" anchorCtr="0">
            <a:noAutofit/>
          </a:bodyPr>
          <a:lstStyle>
            <a:lvl1pPr marL="137160" indent="-137160">
              <a:buFont typeface="Wingdings" panose="05000000000000000000" pitchFamily="2" charset="2"/>
              <a:buChar char="§"/>
              <a:defRPr sz="1100"/>
            </a:lvl1pPr>
            <a:lvl2pPr marL="320040" indent="-137160">
              <a:buFont typeface="Arial" panose="020B0604020202020204" pitchFamily="34" charset="0"/>
              <a:buChar char="–"/>
              <a:defRPr sz="1100"/>
            </a:lvl2pPr>
            <a:lvl3pPr marL="502920" indent="-137160"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7"/>
          </p:nvPr>
        </p:nvSpPr>
        <p:spPr>
          <a:xfrm>
            <a:off x="3086101" y="957736"/>
            <a:ext cx="5943600" cy="5015276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86100" y="920539"/>
            <a:ext cx="59436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114300" y="920539"/>
            <a:ext cx="27432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79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s +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971801" y="669492"/>
            <a:ext cx="0" cy="5303520"/>
          </a:xfrm>
          <a:prstGeom prst="line">
            <a:avLst/>
          </a:prstGeom>
          <a:ln w="19050"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14300" y="669492"/>
            <a:ext cx="27432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086100" y="669492"/>
            <a:ext cx="59436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114300" y="957736"/>
            <a:ext cx="2743200" cy="5015276"/>
          </a:xfrm>
        </p:spPr>
        <p:txBody>
          <a:bodyPr lIns="0" rIns="0" anchor="t" anchorCtr="0">
            <a:noAutofit/>
          </a:bodyPr>
          <a:lstStyle>
            <a:lvl1pPr marL="137160" indent="-137160">
              <a:buFont typeface="Wingdings" panose="05000000000000000000" pitchFamily="2" charset="2"/>
              <a:buChar char="§"/>
              <a:defRPr sz="1100"/>
            </a:lvl1pPr>
            <a:lvl2pPr marL="320040" indent="-137160">
              <a:buFont typeface="Arial" panose="020B0604020202020204" pitchFamily="34" charset="0"/>
              <a:buChar char="–"/>
              <a:defRPr sz="1100"/>
            </a:lvl2pPr>
            <a:lvl3pPr marL="502920" indent="-137160"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7"/>
          </p:nvPr>
        </p:nvSpPr>
        <p:spPr>
          <a:xfrm>
            <a:off x="3086101" y="3687012"/>
            <a:ext cx="59436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3086100" y="3405715"/>
            <a:ext cx="59436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3"/>
          <p:cNvSpPr>
            <a:spLocks noGrp="1"/>
          </p:cNvSpPr>
          <p:nvPr>
            <p:ph sz="quarter" idx="19"/>
          </p:nvPr>
        </p:nvSpPr>
        <p:spPr>
          <a:xfrm>
            <a:off x="3086100" y="957736"/>
            <a:ext cx="594360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086100" y="920539"/>
            <a:ext cx="59436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4300" y="920539"/>
            <a:ext cx="27432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3086100" y="3656762"/>
            <a:ext cx="59436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58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s +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971801" y="669492"/>
            <a:ext cx="0" cy="5303520"/>
          </a:xfrm>
          <a:prstGeom prst="line">
            <a:avLst/>
          </a:prstGeom>
          <a:ln w="19050"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14300" y="669492"/>
            <a:ext cx="27432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086100" y="669492"/>
            <a:ext cx="288036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114300" y="957736"/>
            <a:ext cx="2743200" cy="5015276"/>
          </a:xfrm>
        </p:spPr>
        <p:txBody>
          <a:bodyPr lIns="0" rIns="0" anchor="t" anchorCtr="0">
            <a:noAutofit/>
          </a:bodyPr>
          <a:lstStyle>
            <a:lvl1pPr marL="137160" indent="-137160">
              <a:buFont typeface="Wingdings" panose="05000000000000000000" pitchFamily="2" charset="2"/>
              <a:buChar char="§"/>
              <a:defRPr sz="1100"/>
            </a:lvl1pPr>
            <a:lvl2pPr marL="320040" indent="-137160">
              <a:buFont typeface="Arial" panose="020B0604020202020204" pitchFamily="34" charset="0"/>
              <a:buChar char="–"/>
              <a:defRPr sz="1100"/>
            </a:lvl2pPr>
            <a:lvl3pPr marL="502920" indent="-137160"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7"/>
          </p:nvPr>
        </p:nvSpPr>
        <p:spPr>
          <a:xfrm>
            <a:off x="3086101" y="3687012"/>
            <a:ext cx="288036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3086100" y="3405715"/>
            <a:ext cx="288036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3"/>
          <p:cNvSpPr>
            <a:spLocks noGrp="1"/>
          </p:cNvSpPr>
          <p:nvPr>
            <p:ph sz="quarter" idx="19"/>
          </p:nvPr>
        </p:nvSpPr>
        <p:spPr>
          <a:xfrm>
            <a:off x="3086100" y="957736"/>
            <a:ext cx="288036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6149340" y="669492"/>
            <a:ext cx="288036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3"/>
          <p:cNvSpPr>
            <a:spLocks noGrp="1"/>
          </p:cNvSpPr>
          <p:nvPr>
            <p:ph sz="quarter" idx="21"/>
          </p:nvPr>
        </p:nvSpPr>
        <p:spPr>
          <a:xfrm>
            <a:off x="6149340" y="3687012"/>
            <a:ext cx="288036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22"/>
          </p:nvPr>
        </p:nvSpPr>
        <p:spPr>
          <a:xfrm>
            <a:off x="6149340" y="3405715"/>
            <a:ext cx="288036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3"/>
          <p:cNvSpPr>
            <a:spLocks noGrp="1"/>
          </p:cNvSpPr>
          <p:nvPr>
            <p:ph sz="quarter" idx="23"/>
          </p:nvPr>
        </p:nvSpPr>
        <p:spPr>
          <a:xfrm>
            <a:off x="6149340" y="957736"/>
            <a:ext cx="288036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086100" y="920539"/>
            <a:ext cx="288036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114300" y="920539"/>
            <a:ext cx="27432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3086100" y="3656762"/>
            <a:ext cx="288036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6149340" y="920539"/>
            <a:ext cx="288036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149340" y="3656762"/>
            <a:ext cx="288036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tes +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" y="135467"/>
            <a:ext cx="8915400" cy="319708"/>
          </a:xfrm>
        </p:spPr>
        <p:txBody>
          <a:bodyPr lIns="0" rIns="0">
            <a:noAutofit/>
          </a:bodyPr>
          <a:lstStyle>
            <a:lvl1pPr>
              <a:defRPr sz="2200"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4300" y="480061"/>
            <a:ext cx="8915400" cy="45719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14300" y="550666"/>
            <a:ext cx="8915400" cy="27432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971801" y="669492"/>
            <a:ext cx="0" cy="5303520"/>
          </a:xfrm>
          <a:prstGeom prst="line">
            <a:avLst/>
          </a:prstGeom>
          <a:ln w="19050"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4300" y="6125986"/>
            <a:ext cx="8915400" cy="110800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 typeface="+mj-lt"/>
              <a:buNone/>
              <a:defRPr sz="800" i="1"/>
            </a:lvl1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14300" y="669492"/>
            <a:ext cx="274320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086100" y="669492"/>
            <a:ext cx="288036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114300" y="957736"/>
            <a:ext cx="2743200" cy="5015276"/>
          </a:xfrm>
        </p:spPr>
        <p:txBody>
          <a:bodyPr lIns="0" rIns="0" anchor="t" anchorCtr="0">
            <a:noAutofit/>
          </a:bodyPr>
          <a:lstStyle>
            <a:lvl1pPr marL="137160" indent="-137160">
              <a:buFont typeface="Wingdings" panose="05000000000000000000" pitchFamily="2" charset="2"/>
              <a:buChar char="§"/>
              <a:defRPr sz="1100"/>
            </a:lvl1pPr>
            <a:lvl2pPr marL="320040" indent="-137160">
              <a:buFont typeface="Arial" panose="020B0604020202020204" pitchFamily="34" charset="0"/>
              <a:buChar char="–"/>
              <a:defRPr sz="1100"/>
            </a:lvl2pPr>
            <a:lvl3pPr marL="502920" indent="-137160"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7"/>
          </p:nvPr>
        </p:nvSpPr>
        <p:spPr>
          <a:xfrm>
            <a:off x="3086100" y="3687012"/>
            <a:ext cx="5943579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3086099" y="3405715"/>
            <a:ext cx="5943589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3"/>
          <p:cNvSpPr>
            <a:spLocks noGrp="1"/>
          </p:cNvSpPr>
          <p:nvPr>
            <p:ph sz="quarter" idx="19"/>
          </p:nvPr>
        </p:nvSpPr>
        <p:spPr>
          <a:xfrm>
            <a:off x="3086100" y="957736"/>
            <a:ext cx="288036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6149340" y="669492"/>
            <a:ext cx="2880360" cy="196850"/>
          </a:xfrm>
        </p:spPr>
        <p:txBody>
          <a:bodyPr lIns="0" rIns="0" anchor="ctr" anchorCtr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3"/>
          <p:cNvSpPr>
            <a:spLocks noGrp="1"/>
          </p:cNvSpPr>
          <p:nvPr>
            <p:ph sz="quarter" idx="23"/>
          </p:nvPr>
        </p:nvSpPr>
        <p:spPr>
          <a:xfrm>
            <a:off x="6149340" y="957736"/>
            <a:ext cx="2880360" cy="2286000"/>
          </a:xfrm>
        </p:spPr>
        <p:txBody>
          <a:bodyPr lIns="0" rIns="0"/>
          <a:lstStyle>
            <a:lvl1pPr marL="13716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086100" y="920539"/>
            <a:ext cx="288036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114300" y="920539"/>
            <a:ext cx="274320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3086100" y="3656762"/>
            <a:ext cx="5943588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6149340" y="920539"/>
            <a:ext cx="2880360" cy="0"/>
          </a:xfrm>
          <a:prstGeom prst="line">
            <a:avLst/>
          </a:prstGeom>
          <a:ln w="19050">
            <a:solidFill>
              <a:srgbClr val="184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6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36783" y="6356353"/>
            <a:ext cx="2592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300" y="6248400"/>
            <a:ext cx="8915400" cy="45720"/>
          </a:xfrm>
          <a:prstGeom prst="rect">
            <a:avLst/>
          </a:prstGeom>
          <a:solidFill>
            <a:srgbClr val="184B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088672" y="2364257"/>
            <a:ext cx="804684" cy="343501"/>
          </a:xfrm>
          <a:prstGeom prst="rect">
            <a:avLst/>
          </a:prstGeom>
          <a:solidFill>
            <a:srgbClr val="184B9D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24, 75, 157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088672" y="2810754"/>
            <a:ext cx="804684" cy="343501"/>
          </a:xfrm>
          <a:prstGeom prst="rect">
            <a:avLst/>
          </a:prstGeom>
          <a:solidFill>
            <a:srgbClr val="9495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148, 149, 153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088672" y="3257251"/>
            <a:ext cx="804684" cy="343501"/>
          </a:xfrm>
          <a:prstGeom prst="rect">
            <a:avLst/>
          </a:prstGeom>
          <a:solidFill>
            <a:srgbClr val="7D82A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125, 130, 175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1088672" y="3703748"/>
            <a:ext cx="804684" cy="343501"/>
          </a:xfrm>
          <a:prstGeom prst="rect">
            <a:avLst/>
          </a:prstGeom>
          <a:solidFill>
            <a:srgbClr val="0D0D0D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13, 13, 13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-1088672" y="4150243"/>
            <a:ext cx="804684" cy="343501"/>
          </a:xfrm>
          <a:prstGeom prst="rect">
            <a:avLst/>
          </a:prstGeom>
          <a:solidFill>
            <a:srgbClr val="4BC87D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75, 200, 125</a:t>
            </a:r>
          </a:p>
        </p:txBody>
      </p:sp>
      <p:pic>
        <p:nvPicPr>
          <p:cNvPr id="1026" name="Picture 2" descr="Adobe Sign Electronic Service Ends Thursday, Jan. 23; DocuSign ...">
            <a:extLst>
              <a:ext uri="{FF2B5EF4-FFF2-40B4-BE49-F238E27FC236}">
                <a16:creationId xmlns:a16="http://schemas.microsoft.com/office/drawing/2014/main" id="{85B58D01-8844-44CD-9533-26479E253AD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2" t="27695" r="9211" b="28392"/>
          <a:stretch/>
        </p:blipFill>
        <p:spPr bwMode="auto">
          <a:xfrm>
            <a:off x="114300" y="6294120"/>
            <a:ext cx="1816769" cy="57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92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70" r:id="rId5"/>
    <p:sldLayoutId id="2147483664" r:id="rId6"/>
    <p:sldLayoutId id="2147483665" r:id="rId7"/>
    <p:sldLayoutId id="2147483666" r:id="rId8"/>
    <p:sldLayoutId id="2147483669" r:id="rId9"/>
    <p:sldLayoutId id="2147483663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Palatino Linotype" panose="02040502050505030304" pitchFamily="18" charset="0"/>
          <a:ea typeface="+mj-ea"/>
          <a:cs typeface="Arial" panose="020B0604020202020204" pitchFamily="34" charset="0"/>
        </a:defRPr>
      </a:lvl1pPr>
    </p:titleStyle>
    <p:bodyStyle>
      <a:lvl1pPr marL="45720" indent="-13716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Palatino Linotype" panose="02040502050505030304" pitchFamily="18" charset="0"/>
          <a:ea typeface="+mn-ea"/>
          <a:cs typeface="Arial" panose="020B0604020202020204" pitchFamily="34" charset="0"/>
        </a:defRPr>
      </a:lvl1pPr>
      <a:lvl2pPr marL="320040" indent="-13716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Palatino Linotype" panose="02040502050505030304" pitchFamily="18" charset="0"/>
          <a:ea typeface="+mn-ea"/>
          <a:cs typeface="Arial" panose="020B0604020202020204" pitchFamily="34" charset="0"/>
        </a:defRPr>
      </a:lvl2pPr>
      <a:lvl3pPr marL="502920" indent="-13716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Palatino Linotype" panose="02040502050505030304" pitchFamily="18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DocuSign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Danny </a:t>
            </a:r>
            <a:r>
              <a:rPr lang="en-US" b="1" dirty="0" err="1"/>
              <a:t>Feldmeier</a:t>
            </a:r>
            <a:r>
              <a:rPr lang="en-US" b="1" dirty="0"/>
              <a:t> and Matt Jennings</a:t>
            </a:r>
            <a:endParaRPr lang="en-US" b="1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April 16, 2020</a:t>
            </a:r>
          </a:p>
        </p:txBody>
      </p:sp>
    </p:spTree>
    <p:extLst>
      <p:ext uri="{BB962C8B-B14F-4D97-AF65-F5344CB8AC3E}">
        <p14:creationId xmlns:p14="http://schemas.microsoft.com/office/powerpoint/2010/main" val="16325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7D65-CBA2-4CD3-9CE6-7D764AA7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 Inc. (NASDAQ: DOCU)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DB1068-1074-435B-BB9E-2D4DEC97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534-F29C-4CAB-BD13-E440D9858C74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83A06-F58F-4FEF-9319-086DEE4CAD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Sources: Yahoo Finance, Seeking Alpha, SEC filings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74809-FED0-4A8C-942F-68795DB43F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Situation Overview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640BF346-F402-4248-B3B5-1AAA2196FF65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43458036"/>
              </p:ext>
            </p:extLst>
          </p:nvPr>
        </p:nvGraphicFramePr>
        <p:xfrm>
          <a:off x="4686300" y="1015531"/>
          <a:ext cx="4343400" cy="2374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910">
                  <a:extLst>
                    <a:ext uri="{9D8B030D-6E8A-4147-A177-3AD203B41FA5}">
                      <a16:colId xmlns:a16="http://schemas.microsoft.com/office/drawing/2014/main" val="442496301"/>
                    </a:ext>
                  </a:extLst>
                </a:gridCol>
                <a:gridCol w="1807490">
                  <a:extLst>
                    <a:ext uri="{9D8B030D-6E8A-4147-A177-3AD203B41FA5}">
                      <a16:colId xmlns:a16="http://schemas.microsoft.com/office/drawing/2014/main" val="2398788386"/>
                    </a:ext>
                  </a:extLst>
                </a:gridCol>
              </a:tblGrid>
              <a:tr h="395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Share Price (as of April 15, 2020)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$100.94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776458"/>
                  </a:ext>
                </a:extLst>
              </a:tr>
              <a:tr h="395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Equity/Enterprise Value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17.05 BN/17.04 BN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145235"/>
                  </a:ext>
                </a:extLst>
              </a:tr>
              <a:tr h="395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LTM Revenue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974 mm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905752"/>
                  </a:ext>
                </a:extLst>
              </a:tr>
              <a:tr h="395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LTM EBITDA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(163) mm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87690"/>
                  </a:ext>
                </a:extLst>
              </a:tr>
              <a:tr h="395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LTM EBITDA Margin (%)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(17%)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439687"/>
                  </a:ext>
                </a:extLst>
              </a:tr>
              <a:tr h="395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EV/LTM Revenue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17.5x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422192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E6021A9-16E0-4253-A81F-1D644D4B5D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One-Year Share Price Performance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3033E1-106D-4DA0-83DE-8AA1AEEF6FB5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 as an industry creator and leader</a:t>
            </a:r>
          </a:p>
          <a:p>
            <a:pPr lvl="1"/>
            <a:r>
              <a:rPr lang="en-US" dirty="0"/>
              <a:t>First mover into contract lifetime management (CLM) and E-signature solutions suite</a:t>
            </a:r>
          </a:p>
          <a:p>
            <a:pPr lvl="1"/>
            <a:r>
              <a:rPr lang="en-US" dirty="0"/>
              <a:t>Tremendous scale in E-signature suite – DOCU has hundreds of existing contracts with major enterprises and SMB’s across the world  </a:t>
            </a:r>
          </a:p>
          <a:p>
            <a:r>
              <a:rPr lang="en-US" dirty="0"/>
              <a:t>What the market’s missing</a:t>
            </a:r>
          </a:p>
          <a:p>
            <a:pPr lvl="1"/>
            <a:r>
              <a:rPr lang="en-US" dirty="0"/>
              <a:t>Over-estimation of competitive dynamics</a:t>
            </a:r>
          </a:p>
          <a:p>
            <a:pPr lvl="1"/>
            <a:r>
              <a:rPr lang="en-US" dirty="0"/>
              <a:t>Limited downside as DOCU scales during COVID-19</a:t>
            </a:r>
          </a:p>
          <a:p>
            <a:pPr lvl="1"/>
            <a:r>
              <a:rPr lang="en-US" dirty="0"/>
              <a:t>Unique industry positioning with established SAAS businesses (Salesforce, SAP, and ServiceNow)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BE984B-EC19-4115-B054-D31AA9E704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Selected Financial Data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C7791A5-1E13-41D7-B8BC-746E87D951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708183"/>
              </p:ext>
            </p:extLst>
          </p:nvPr>
        </p:nvGraphicFramePr>
        <p:xfrm>
          <a:off x="114300" y="3657601"/>
          <a:ext cx="8079205" cy="246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7FE32877-CA2A-47B5-B039-750857C1935C}"/>
              </a:ext>
            </a:extLst>
          </p:cNvPr>
          <p:cNvSpPr/>
          <p:nvPr/>
        </p:nvSpPr>
        <p:spPr>
          <a:xfrm>
            <a:off x="8097253" y="3764544"/>
            <a:ext cx="932447" cy="307699"/>
          </a:xfrm>
          <a:prstGeom prst="rect">
            <a:avLst/>
          </a:prstGeom>
          <a:noFill/>
          <a:ln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+2.74%</a:t>
            </a:r>
          </a:p>
        </p:txBody>
      </p:sp>
    </p:spTree>
    <p:extLst>
      <p:ext uri="{BB962C8B-B14F-4D97-AF65-F5344CB8AC3E}">
        <p14:creationId xmlns:p14="http://schemas.microsoft.com/office/powerpoint/2010/main" val="178561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CA00F5-69F0-4FC6-8A77-FD136A435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084CEB-8685-40AF-9BD7-0C1D7220C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Non-Commoditized Product in An Industry with A Lot of Green Space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275F1-BC8D-4CD6-9B54-AB53232A8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7F78A-A498-4E9E-85B6-E74764A955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Main Points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0DFC81-A665-4672-A21D-789A36FCB8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Competitive Landscape and Existing Products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AF8AF4-D911-4527-9BCB-FFD04A3A9A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400" dirty="0"/>
              <a:t>Non-Commoditized Product</a:t>
            </a:r>
          </a:p>
          <a:p>
            <a:pPr lvl="1"/>
            <a:r>
              <a:rPr lang="en-US" sz="1400" dirty="0"/>
              <a:t>Diligence calls reveal that there is a substantial difference between using DOCU and Adobe Sign</a:t>
            </a:r>
          </a:p>
          <a:p>
            <a:pPr lvl="1"/>
            <a:r>
              <a:rPr lang="en-US" sz="1400" dirty="0"/>
              <a:t>DOCU is the only SAAS business offering an E-Signature solution with direct integration in CLM software</a:t>
            </a:r>
          </a:p>
          <a:p>
            <a:pPr lvl="1"/>
            <a:r>
              <a:rPr lang="en-US" sz="1400" dirty="0"/>
              <a:t>Adobe, the closest E-Signature competitor, only offers services in bundled packages while the CLM industry is largely fragmented</a:t>
            </a:r>
          </a:p>
          <a:p>
            <a:r>
              <a:rPr lang="en-US" sz="1400" dirty="0"/>
              <a:t>Green Space</a:t>
            </a:r>
          </a:p>
          <a:p>
            <a:pPr lvl="1"/>
            <a:r>
              <a:rPr lang="en-US" sz="1400" dirty="0"/>
              <a:t>E-Signature TAM is around $25 bn while the TAM for E-Signature and CRM suite is around $40 bn</a:t>
            </a:r>
          </a:p>
          <a:p>
            <a:pPr lvl="1"/>
            <a:r>
              <a:rPr lang="en-US" sz="1400" dirty="0"/>
              <a:t>Tremendous green space for businesses to operate, no urgency for competitors to use competitive pricing models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083C3F-4199-4F10-9BAF-5289D7D746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Total Addressable Market (Revenue mm)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78DE3B87-0654-4C29-8A46-8EDBFED7E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37771"/>
              </p:ext>
            </p:extLst>
          </p:nvPr>
        </p:nvGraphicFramePr>
        <p:xfrm>
          <a:off x="3086100" y="959117"/>
          <a:ext cx="5943600" cy="241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935073896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93863158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1351531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893763691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E-Signature/CLM Revenue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Products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E-Signature and CRM Bundle?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845568"/>
                  </a:ext>
                </a:extLst>
              </a:tr>
              <a:tr h="553172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918.5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E-Signature and CLM Solutions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6"/>
                          </a:solidFill>
                          <a:latin typeface="Palatino Linotype" panose="0204050205050503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chemeClr val="accent6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884879"/>
                  </a:ext>
                </a:extLst>
              </a:tr>
              <a:tr h="610344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~3.8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Access E-Signature Solutions through an Adobe Bundle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Palatino Linotype" panose="0204050205050503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3600" dirty="0">
                        <a:solidFill>
                          <a:srgbClr val="FF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531560"/>
                  </a:ext>
                </a:extLst>
              </a:tr>
              <a:tr h="610344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150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CLM Solutions Specializing in E-Comm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Palatino Linotype" panose="0204050205050503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3600" dirty="0">
                        <a:solidFill>
                          <a:srgbClr val="FF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578790"/>
                  </a:ext>
                </a:extLst>
              </a:tr>
            </a:tbl>
          </a:graphicData>
        </a:graphic>
      </p:graphicFrame>
      <p:pic>
        <p:nvPicPr>
          <p:cNvPr id="1026" name="Picture 2" descr="Adobe Sign Electronic Service Ends Thursday, Jan. 23; DocuSign ...">
            <a:extLst>
              <a:ext uri="{FF2B5EF4-FFF2-40B4-BE49-F238E27FC236}">
                <a16:creationId xmlns:a16="http://schemas.microsoft.com/office/drawing/2014/main" id="{141CC6C5-12C7-472B-9EE6-1A0083DF34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29141" r="10526" b="27733"/>
          <a:stretch/>
        </p:blipFill>
        <p:spPr bwMode="auto">
          <a:xfrm>
            <a:off x="3193266" y="1657804"/>
            <a:ext cx="1222324" cy="3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aning Adobe logo and symbol | history and evolution">
            <a:extLst>
              <a:ext uri="{FF2B5EF4-FFF2-40B4-BE49-F238E27FC236}">
                <a16:creationId xmlns:a16="http://schemas.microsoft.com/office/drawing/2014/main" id="{A776DA40-580F-4CB9-90B0-0EE83ADE28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6" r="32094"/>
          <a:stretch/>
        </p:blipFill>
        <p:spPr bwMode="auto">
          <a:xfrm>
            <a:off x="3484634" y="2147374"/>
            <a:ext cx="628661" cy="54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-commerce Solutions for Search and Merchandising | Apptus">
            <a:extLst>
              <a:ext uri="{FF2B5EF4-FFF2-40B4-BE49-F238E27FC236}">
                <a16:creationId xmlns:a16="http://schemas.microsoft.com/office/drawing/2014/main" id="{6346B1CF-4183-44F9-8BD4-9836CFB52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457" y="2894189"/>
            <a:ext cx="1383013" cy="3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3CB15FB0-FB59-4F2C-B37D-A6554D1448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343990"/>
              </p:ext>
            </p:extLst>
          </p:nvPr>
        </p:nvGraphicFramePr>
        <p:xfrm>
          <a:off x="3086099" y="3690279"/>
          <a:ext cx="2286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3F233E30-420B-4EB0-A2CE-B15BEAB7E3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558708"/>
              </p:ext>
            </p:extLst>
          </p:nvPr>
        </p:nvGraphicFramePr>
        <p:xfrm>
          <a:off x="5305916" y="3690279"/>
          <a:ext cx="2286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Right Brace 18">
            <a:extLst>
              <a:ext uri="{FF2B5EF4-FFF2-40B4-BE49-F238E27FC236}">
                <a16:creationId xmlns:a16="http://schemas.microsoft.com/office/drawing/2014/main" id="{06876E17-C00C-421F-97E7-DC9E81C875BE}"/>
              </a:ext>
            </a:extLst>
          </p:cNvPr>
          <p:cNvSpPr/>
          <p:nvPr/>
        </p:nvSpPr>
        <p:spPr>
          <a:xfrm>
            <a:off x="7423480" y="3722132"/>
            <a:ext cx="276732" cy="2403854"/>
          </a:xfrm>
          <a:prstGeom prst="rightBrac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B6CA11-1889-49AF-B0BF-D40F32BBDEF6}"/>
              </a:ext>
            </a:extLst>
          </p:cNvPr>
          <p:cNvSpPr txBox="1"/>
          <p:nvPr/>
        </p:nvSpPr>
        <p:spPr>
          <a:xfrm>
            <a:off x="7733241" y="4493172"/>
            <a:ext cx="12964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anose="02040502050505030304" pitchFamily="18" charset="0"/>
              </a:rPr>
              <a:t>Developing an E-Signature/CRM suite allows for DOCU to explore a larger TAM</a:t>
            </a:r>
          </a:p>
        </p:txBody>
      </p:sp>
    </p:spTree>
    <p:extLst>
      <p:ext uri="{BB962C8B-B14F-4D97-AF65-F5344CB8AC3E}">
        <p14:creationId xmlns:p14="http://schemas.microsoft.com/office/powerpoint/2010/main" val="23046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288A5-65B9-4965-AE85-83C5A9C6A8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F87DFD-1597-4CD9-8921-4437B37B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DOCU—Rapidly Expanding E-Signature Solution Suite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FB075-3822-419D-86C5-C40B4AEA7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Company Filings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DEBE7-5CF7-4067-A439-72BF1B7C7E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Main Points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005C8-902E-41DE-8FD3-92CFE8BCCB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Dollar Net Retention Rate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83F3BC-59BD-451B-B2E9-C33965AAE2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200" b="1" dirty="0"/>
              <a:t>Retention Rate: </a:t>
            </a:r>
            <a:r>
              <a:rPr lang="en-US" sz="1200" dirty="0"/>
              <a:t>Growing retention rate means not only are firms renewing contracts but expanding DocuSign’s services. Results in compounding revenue growth</a:t>
            </a:r>
          </a:p>
          <a:p>
            <a:endParaRPr lang="en-US" sz="1200" b="1" dirty="0"/>
          </a:p>
          <a:p>
            <a:r>
              <a:rPr lang="en-US" sz="1200" b="1" dirty="0"/>
              <a:t>Culture Hurdle: </a:t>
            </a:r>
            <a:r>
              <a:rPr lang="en-US" sz="1200" dirty="0"/>
              <a:t>The largest hurdle for  DocuSign is the culture of pen and paper signatures. Once electronic signatures become accepted, they are implemented across the firm</a:t>
            </a:r>
          </a:p>
          <a:p>
            <a:endParaRPr lang="en-US" sz="1200" b="1" dirty="0"/>
          </a:p>
          <a:p>
            <a:r>
              <a:rPr lang="en-US" sz="1200" b="1" dirty="0"/>
              <a:t>Growing Contract Values: </a:t>
            </a:r>
            <a:r>
              <a:rPr lang="en-US" sz="1200" dirty="0"/>
              <a:t>As DocuSign saves companies money and time, the contract volumes quickly grow in addition to customer spend</a:t>
            </a:r>
          </a:p>
          <a:p>
            <a:endParaRPr lang="en-US" sz="1200" b="1" dirty="0"/>
          </a:p>
          <a:p>
            <a:r>
              <a:rPr lang="en-US" sz="1200" b="1" dirty="0"/>
              <a:t>Downside Protection: </a:t>
            </a:r>
            <a:r>
              <a:rPr lang="en-US" sz="1200" dirty="0"/>
              <a:t>86% of ACV comes from customers customers with ACVs of +$300,000. Larger enterprises like this  will have large switching costs and lower default risk</a:t>
            </a:r>
            <a:endParaRPr lang="en-US" sz="1200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52CABD3-B2CD-4823-A3E1-498B654B63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Revenue and Revenue/Customer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73A2AA-B59C-4448-99CC-A7B6EA2902B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Customers with ACV $300k+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8C6DFAF-623C-4A80-B3C9-CA63AC22AA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686160"/>
              </p:ext>
            </p:extLst>
          </p:nvPr>
        </p:nvGraphicFramePr>
        <p:xfrm>
          <a:off x="3086099" y="957736"/>
          <a:ext cx="2880360" cy="232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31059A5-CD6C-4588-9DC7-FEC676B957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79359"/>
              </p:ext>
            </p:extLst>
          </p:nvPr>
        </p:nvGraphicFramePr>
        <p:xfrm>
          <a:off x="3086120" y="3694630"/>
          <a:ext cx="5943568" cy="2311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1B9F8AD-B548-459B-A7CA-AA9F28D133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875991"/>
              </p:ext>
            </p:extLst>
          </p:nvPr>
        </p:nvGraphicFramePr>
        <p:xfrm>
          <a:off x="6149340" y="905398"/>
          <a:ext cx="2880348" cy="2500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91A851F-A904-4BF4-AB13-FA82644170F6}"/>
              </a:ext>
            </a:extLst>
          </p:cNvPr>
          <p:cNvCxnSpPr/>
          <p:nvPr/>
        </p:nvCxnSpPr>
        <p:spPr>
          <a:xfrm flipV="1">
            <a:off x="6892119" y="1105469"/>
            <a:ext cx="1433015" cy="846161"/>
          </a:xfrm>
          <a:prstGeom prst="straightConnector1">
            <a:avLst/>
          </a:prstGeom>
          <a:ln w="28575">
            <a:solidFill>
              <a:srgbClr val="184B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EC78480-D078-499A-A359-DC7CB927F3AF}"/>
              </a:ext>
            </a:extLst>
          </p:cNvPr>
          <p:cNvSpPr txBox="1"/>
          <p:nvPr/>
        </p:nvSpPr>
        <p:spPr>
          <a:xfrm rot="19701893">
            <a:off x="7001299" y="1276250"/>
            <a:ext cx="1132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anose="02040502050505030304" pitchFamily="18" charset="0"/>
              </a:rPr>
              <a:t>CAGR: 47.8%</a:t>
            </a:r>
          </a:p>
        </p:txBody>
      </p:sp>
    </p:spTree>
    <p:extLst>
      <p:ext uri="{BB962C8B-B14F-4D97-AF65-F5344CB8AC3E}">
        <p14:creationId xmlns:p14="http://schemas.microsoft.com/office/powerpoint/2010/main" val="119659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05C053D8-6321-0E41-A834-5D9429177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506" y="3754345"/>
            <a:ext cx="785409" cy="82755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  <a:fld id="{66C78534-F29C-4CAB-BD13-E440D9858C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Customers Choose DOCU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Deustche</a:t>
            </a:r>
            <a:r>
              <a:rPr lang="en-US" dirty="0"/>
              <a:t> Bank Sell-Side, Company Filings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Selected Quotes from Customers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DocuSign Advantage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1400" b="1" dirty="0"/>
              <a:t>Pricing:  “</a:t>
            </a:r>
            <a:r>
              <a:rPr lang="en-US" sz="1400" dirty="0"/>
              <a:t>Adobe has historically been priced higher than DocuSign, for which I pay </a:t>
            </a:r>
            <a:r>
              <a:rPr lang="en-US" sz="1400" b="1" i="1" dirty="0"/>
              <a:t>“dimes on the dollar” </a:t>
            </a:r>
            <a:r>
              <a:rPr lang="en-US" sz="1400" dirty="0"/>
              <a:t>per transaction.” </a:t>
            </a:r>
          </a:p>
          <a:p>
            <a:pPr>
              <a:spcBef>
                <a:spcPts val="1800"/>
              </a:spcBef>
            </a:pPr>
            <a:r>
              <a:rPr lang="en-US" sz="1400" b="1" dirty="0"/>
              <a:t>Integration:  </a:t>
            </a:r>
            <a:r>
              <a:rPr lang="en-US" sz="1400" dirty="0"/>
              <a:t>“DocuSign’s overlap with Salesforce is so high that I’m surprised that Salesforce hasn’t acquired them.”</a:t>
            </a:r>
          </a:p>
          <a:p>
            <a:pPr>
              <a:spcBef>
                <a:spcPts val="1800"/>
              </a:spcBef>
            </a:pPr>
            <a:r>
              <a:rPr lang="en-US" sz="1400" b="1" dirty="0"/>
              <a:t>Scale: </a:t>
            </a:r>
            <a:r>
              <a:rPr lang="en-US" sz="1400" dirty="0"/>
              <a:t>“We are a reseller of DocuSign, doing $15-$20 million per year in sales. Our DocuSign sales growth has historically been 15%-25% and has more recently accelerated to 30%. 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02369" y="1369189"/>
            <a:ext cx="4311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Adobe is the only significant competitor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043542" y="1766188"/>
            <a:ext cx="14358" cy="4341835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86100" y="3414112"/>
            <a:ext cx="59436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28382" y="2411469"/>
            <a:ext cx="2283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ctr"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Consistently cheaper alternative to Adobe Sign due to stand-alone pricing model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7938" y="2303747"/>
            <a:ext cx="27791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ctr"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Exclusively sold as a package deal with other Adobe services </a:t>
            </a:r>
          </a:p>
          <a:p>
            <a:pPr marL="112713" indent="-112713" algn="ctr"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Adobe is attempting to compete by offering wider packages instead of lowering price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28383" y="3423949"/>
            <a:ext cx="228335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ctr">
              <a:spcBef>
                <a:spcPts val="600"/>
              </a:spcBef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Exclusive partnership with Salesforce and SAP</a:t>
            </a:r>
          </a:p>
          <a:p>
            <a:pPr marL="112713" indent="-112713" algn="ctr">
              <a:spcBef>
                <a:spcPts val="600"/>
              </a:spcBef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Considered significantly better with third party integration than Adobe</a:t>
            </a:r>
          </a:p>
          <a:p>
            <a:pPr algn="ctr"/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7938" y="3481733"/>
            <a:ext cx="277911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ctr">
              <a:spcBef>
                <a:spcPts val="600"/>
              </a:spcBef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Difficult to integrate with third party platforms</a:t>
            </a:r>
          </a:p>
          <a:p>
            <a:pPr marL="112713" indent="-112713" algn="ctr">
              <a:spcBef>
                <a:spcPts val="600"/>
              </a:spcBef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Lower accessibility due to pdf conversion method</a:t>
            </a:r>
          </a:p>
        </p:txBody>
      </p:sp>
      <p:sp>
        <p:nvSpPr>
          <p:cNvPr id="22" name="Oval 21"/>
          <p:cNvSpPr/>
          <p:nvPr/>
        </p:nvSpPr>
        <p:spPr>
          <a:xfrm>
            <a:off x="5854583" y="1010250"/>
            <a:ext cx="406627" cy="35086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6267" y="5024386"/>
            <a:ext cx="2671233" cy="9158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DocuSign has positioned itself as a clear market leader with competitive advantage in pricing, integration and scale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086100" y="4792421"/>
            <a:ext cx="59436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44148" y="4806870"/>
            <a:ext cx="2297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ctr">
              <a:buFont typeface="Cambria" panose="02040503050406030204" pitchFamily="18" charset="0"/>
              <a:buChar char="–"/>
            </a:pPr>
            <a:r>
              <a:rPr lang="en-US" sz="1400" dirty="0">
                <a:latin typeface="Palatino Linotype" panose="02040502050505030304" pitchFamily="18" charset="0"/>
              </a:rPr>
              <a:t> 7 of the top 10 technology, 18 of the top 20 global pharmaceutical, and 10 of the top 15 global financial companies </a:t>
            </a:r>
            <a:endParaRPr lang="en-US" sz="1400" dirty="0">
              <a:latin typeface="Palatino Linotype" panose="020405020505050303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2742" y="5033140"/>
            <a:ext cx="2283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ctr">
              <a:buFont typeface="Cambria" panose="02040503050406030204" pitchFamily="18" charset="0"/>
              <a:buChar char="–"/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Undisclosed market share. Estimated to be less than 50% of DocuSign’s</a:t>
            </a:r>
          </a:p>
        </p:txBody>
      </p:sp>
      <p:sp>
        <p:nvSpPr>
          <p:cNvPr id="38" name="Oval 37"/>
          <p:cNvSpPr/>
          <p:nvPr/>
        </p:nvSpPr>
        <p:spPr>
          <a:xfrm>
            <a:off x="5847407" y="2603375"/>
            <a:ext cx="406627" cy="35086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9" name="Oval 38"/>
          <p:cNvSpPr/>
          <p:nvPr/>
        </p:nvSpPr>
        <p:spPr>
          <a:xfrm>
            <a:off x="5854583" y="4049302"/>
            <a:ext cx="406627" cy="35086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5854583" y="5362501"/>
            <a:ext cx="406627" cy="35086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920D82-504C-D34B-9D0C-B552FBA53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746" y="1682311"/>
            <a:ext cx="565341" cy="565341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4634A0B1-8D17-BE4D-B1C2-0A0D78464F5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7" b="26252"/>
          <a:stretch/>
        </p:blipFill>
        <p:spPr>
          <a:xfrm>
            <a:off x="3684999" y="1685038"/>
            <a:ext cx="1774002" cy="55961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255578-B55D-0C40-9B76-07C04C84C6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47" y="2372724"/>
            <a:ext cx="752468" cy="752468"/>
          </a:xfrm>
          <a:prstGeom prst="rect">
            <a:avLst/>
          </a:prstGeom>
        </p:spPr>
      </p:pic>
      <p:pic>
        <p:nvPicPr>
          <p:cNvPr id="46" name="Picture 45" descr="A close up of a sign&#10;&#10;Description automatically generated">
            <a:extLst>
              <a:ext uri="{FF2B5EF4-FFF2-40B4-BE49-F238E27FC236}">
                <a16:creationId xmlns:a16="http://schemas.microsoft.com/office/drawing/2014/main" id="{3A363375-F859-2A4F-BC28-FEA19B1007C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9314"/>
          <a:stretch/>
        </p:blipFill>
        <p:spPr>
          <a:xfrm>
            <a:off x="3006844" y="5091219"/>
            <a:ext cx="827673" cy="70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6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7B9B6D-22FF-432F-9ACD-B6E7E7A688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39870B-F947-4687-BAEC-B2907FAD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 E-Signature and CLM Integration Strategy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743C2-46DC-49EF-97A6-494A3E8CF8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Company Filings, Diligence Calls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8FEFA-50BC-4A17-A2C5-357BC87553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Main Points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A1428-E0A7-4DEB-B83B-CB2B27A75F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Four Components behind Integration Strategy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B70D6D-7C84-4B31-9546-CE025C5B21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1200" dirty="0"/>
              <a:t>DOCU is the only E-Signature provider offering a full CLM suite – other providers either don’t offer a CLM product or E-Signature product</a:t>
            </a:r>
          </a:p>
          <a:p>
            <a:pPr>
              <a:spcBef>
                <a:spcPts val="1200"/>
              </a:spcBef>
            </a:pPr>
            <a:r>
              <a:rPr lang="en-US" sz="1200" b="1" dirty="0"/>
              <a:t>Spring CM Acquisition</a:t>
            </a:r>
          </a:p>
          <a:p>
            <a:pPr lvl="1">
              <a:spcBef>
                <a:spcPts val="1200"/>
              </a:spcBef>
            </a:pPr>
            <a:r>
              <a:rPr lang="en-US" sz="1200" dirty="0"/>
              <a:t>Spring CM acquisition gives DOCU the ability to generate and collaborate on contracts across a customers’ business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DOCU E-Signature – The Bread and Butter</a:t>
            </a:r>
          </a:p>
          <a:p>
            <a:pPr lvl="1">
              <a:spcBef>
                <a:spcPts val="1200"/>
              </a:spcBef>
            </a:pPr>
            <a:r>
              <a:rPr lang="en-US" sz="1200" dirty="0"/>
              <a:t>Advanced E-signature platform saves months of time processing contracts and simplifies the contract storage process/record keeping</a:t>
            </a:r>
          </a:p>
          <a:p>
            <a:pPr>
              <a:spcBef>
                <a:spcPts val="1200"/>
              </a:spcBef>
            </a:pPr>
            <a:r>
              <a:rPr lang="en-US" sz="1200" b="1" dirty="0"/>
              <a:t>Seal Acquisition</a:t>
            </a:r>
          </a:p>
          <a:p>
            <a:pPr lvl="1">
              <a:spcBef>
                <a:spcPts val="1200"/>
              </a:spcBef>
            </a:pPr>
            <a:r>
              <a:rPr lang="en-US" sz="1200" dirty="0"/>
              <a:t>Allows DOCU to act as a “digital filing cabinet”</a:t>
            </a:r>
          </a:p>
          <a:p>
            <a:pPr lvl="1">
              <a:spcBef>
                <a:spcPts val="1200"/>
              </a:spcBef>
            </a:pPr>
            <a:r>
              <a:rPr lang="en-US" sz="1200" dirty="0"/>
              <a:t>Lowers customer overhead needed to store documents and eliminates frictions associated with record keeping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8E69F62-B813-424A-950C-E7635821E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51168"/>
              </p:ext>
            </p:extLst>
          </p:nvPr>
        </p:nvGraphicFramePr>
        <p:xfrm>
          <a:off x="3086100" y="1019316"/>
          <a:ext cx="5943600" cy="495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885102604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1982730"/>
                    </a:ext>
                  </a:extLst>
                </a:gridCol>
              </a:tblGrid>
              <a:tr h="99073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Phase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Strategy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60294"/>
                  </a:ext>
                </a:extLst>
              </a:tr>
              <a:tr h="9907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Prepare Documents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Palatino Linotype" panose="02040502050505030304" pitchFamily="18" charset="0"/>
                        <a:buChar char="–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Manually preparing and collaborating on agreements for execution; Spring CM acquisition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95982"/>
                  </a:ext>
                </a:extLst>
              </a:tr>
              <a:tr h="9907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Time Savings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Palatino Linotype" panose="02040502050505030304" pitchFamily="18" charset="0"/>
                        <a:buChar char="–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Digitalizing the process of manually routing and signing paper-based agreements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162023"/>
                  </a:ext>
                </a:extLst>
              </a:tr>
              <a:tr h="9907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Document Action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Palatino Linotype" panose="02040502050505030304" pitchFamily="18" charset="0"/>
                        <a:buChar char="–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Automating entering info from signed documents into other systems across the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850434"/>
                  </a:ext>
                </a:extLst>
              </a:tr>
              <a:tr h="9907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Manage Contracts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Palatino Linotype" panose="02040502050505030304" pitchFamily="18" charset="0"/>
                        <a:buChar char="–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Storing signed documents and completed agreements for business use; Seal acquisition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246197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42F92CEB-5103-431E-B352-66A7F2C8976C}"/>
              </a:ext>
            </a:extLst>
          </p:cNvPr>
          <p:cNvSpPr/>
          <p:nvPr/>
        </p:nvSpPr>
        <p:spPr>
          <a:xfrm>
            <a:off x="5854584" y="1800516"/>
            <a:ext cx="406627" cy="35086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CB7A0E-9755-4FFF-8231-5B3B04C1848C}"/>
              </a:ext>
            </a:extLst>
          </p:cNvPr>
          <p:cNvSpPr/>
          <p:nvPr/>
        </p:nvSpPr>
        <p:spPr>
          <a:xfrm>
            <a:off x="5854584" y="2806464"/>
            <a:ext cx="406627" cy="35086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4A797F4-8974-4FDE-AD12-1CF86383B2FB}"/>
              </a:ext>
            </a:extLst>
          </p:cNvPr>
          <p:cNvSpPr/>
          <p:nvPr/>
        </p:nvSpPr>
        <p:spPr>
          <a:xfrm>
            <a:off x="5854584" y="3827402"/>
            <a:ext cx="406627" cy="35086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21C55C1-64EA-48C7-BA13-6F171237635F}"/>
              </a:ext>
            </a:extLst>
          </p:cNvPr>
          <p:cNvSpPr/>
          <p:nvPr/>
        </p:nvSpPr>
        <p:spPr>
          <a:xfrm>
            <a:off x="5854584" y="4812490"/>
            <a:ext cx="406627" cy="35086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1563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288A5-65B9-4965-AE85-83C5A9C6A8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F87DFD-1597-4CD9-8921-4437B37B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Diligence and Research Notes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FB075-3822-419D-86C5-C40B4AEA7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DEBE7-5CF7-4067-A439-72BF1B7C7E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Main Points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005C8-902E-41DE-8FD3-92CFE8BCCB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83F3BC-59BD-451B-B2E9-C33965AAE2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400" b="1" dirty="0"/>
              <a:t>COVID-19: </a:t>
            </a:r>
            <a:r>
              <a:rPr lang="en-US" sz="1400" dirty="0"/>
              <a:t>Work from home restrictions benefit DocuSign as customers are incentivized to to expand e-signatures</a:t>
            </a:r>
          </a:p>
          <a:p>
            <a:endParaRPr lang="en-US" sz="1400" b="1" dirty="0"/>
          </a:p>
          <a:p>
            <a:r>
              <a:rPr lang="en-US" sz="1400" b="1" dirty="0"/>
              <a:t>Security: </a:t>
            </a:r>
            <a:r>
              <a:rPr lang="en-US" sz="1400" dirty="0"/>
              <a:t>DocuSign has risen as the leader in e-signatures and carries a brand trust that would be difficult to match by any new entrant</a:t>
            </a:r>
          </a:p>
          <a:p>
            <a:endParaRPr lang="en-US" sz="1400" b="1" dirty="0"/>
          </a:p>
          <a:p>
            <a:r>
              <a:rPr lang="en-US" sz="1400" b="1" dirty="0"/>
              <a:t>Case Study: </a:t>
            </a:r>
            <a:r>
              <a:rPr lang="en-US" sz="1400" dirty="0"/>
              <a:t>University of Massachusetts Amherst case study is an example of DocuSign’s strong moat and ability to scale to meet coronavirus demand</a:t>
            </a:r>
            <a:endParaRPr lang="en-US" sz="1400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52CABD3-B2CD-4823-A3E1-498B654B63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Case Study: University of Massachusetts Amherst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4D7501E-BA7E-4A4B-8C1F-6C6A2CE1DD17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b="1" dirty="0"/>
              <a:t>Scale: </a:t>
            </a:r>
            <a:r>
              <a:rPr lang="en-US" dirty="0"/>
              <a:t>COVID-19 has forced customers to ramp up DocuSign usage. Thus contracts will be renewed faster</a:t>
            </a:r>
          </a:p>
          <a:p>
            <a:r>
              <a:rPr lang="en-US" b="1" dirty="0"/>
              <a:t>Culture Change: </a:t>
            </a:r>
            <a:r>
              <a:rPr lang="en-US" dirty="0"/>
              <a:t>Work from home is forcing people to accept e-signatures. This could accelerate growth within firms</a:t>
            </a:r>
          </a:p>
          <a:p>
            <a:r>
              <a:rPr lang="en-US" b="1" dirty="0"/>
              <a:t>Sticky Revenues: </a:t>
            </a:r>
            <a:r>
              <a:rPr lang="en-US" dirty="0"/>
              <a:t>Subscription model and high switching costs will resist downturn caused by the virus</a:t>
            </a:r>
            <a:endParaRPr lang="en-US" b="1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73A2AA-B59C-4448-99CC-A7B6EA2902B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Security Measures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B58D8ED-F9B5-4CD1-AD4A-D32A415DC482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r>
              <a:rPr lang="en-US" b="1" dirty="0"/>
              <a:t>Encryption: </a:t>
            </a:r>
            <a:r>
              <a:rPr lang="en-US" dirty="0"/>
              <a:t>Utilizes the strongest encryption and blockchain technologies commercially available</a:t>
            </a:r>
          </a:p>
          <a:p>
            <a:r>
              <a:rPr lang="en-US" b="1" dirty="0"/>
              <a:t>Certification: </a:t>
            </a:r>
            <a:r>
              <a:rPr lang="en-US" dirty="0"/>
              <a:t>ISO 27001 Certification which is he highest security certification for enterprises</a:t>
            </a:r>
          </a:p>
          <a:p>
            <a:r>
              <a:rPr lang="en-US" b="1" dirty="0"/>
              <a:t>Trust: </a:t>
            </a:r>
            <a:r>
              <a:rPr lang="en-US" dirty="0"/>
              <a:t>Partnerships with Salesforce and SAP display DocuSign’s strong credibility amongst enterprises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4A20ABAD-4C44-A74D-B192-61700BF150C7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2"/>
          <a:stretch>
            <a:fillRect/>
          </a:stretch>
        </p:blipFill>
        <p:spPr>
          <a:xfrm>
            <a:off x="3086099" y="3748592"/>
            <a:ext cx="1085626" cy="888638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667116-E3EE-F340-8F75-BB76FC445736}"/>
              </a:ext>
            </a:extLst>
          </p:cNvPr>
          <p:cNvSpPr txBox="1"/>
          <p:nvPr/>
        </p:nvSpPr>
        <p:spPr>
          <a:xfrm>
            <a:off x="4257796" y="3722132"/>
            <a:ext cx="4771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anose="02040502050505030304" pitchFamily="18" charset="0"/>
              </a:rPr>
              <a:t>Situation:  </a:t>
            </a:r>
            <a:r>
              <a:rPr lang="en-US" sz="1200" dirty="0">
                <a:latin typeface="Palatino Linotype" panose="02040502050505030304" pitchFamily="18" charset="0"/>
              </a:rPr>
              <a:t>University of Massachusetts contract had expired with Adobe. Chose DocuSign because the pdf format of Adobe caused accessibility issues</a:t>
            </a:r>
          </a:p>
          <a:p>
            <a:endParaRPr lang="en-US" sz="1200" b="1" dirty="0">
              <a:latin typeface="Palatino Linotype" panose="02040502050505030304" pitchFamily="18" charset="0"/>
            </a:endParaRPr>
          </a:p>
          <a:p>
            <a:r>
              <a:rPr lang="en-US" sz="1200" b="1" dirty="0">
                <a:latin typeface="Palatino Linotype" panose="02040502050505030304" pitchFamily="18" charset="0"/>
              </a:rPr>
              <a:t>Switching Costs:  </a:t>
            </a:r>
            <a:r>
              <a:rPr lang="en-US" sz="1200" dirty="0">
                <a:latin typeface="Palatino Linotype" panose="02040502050505030304" pitchFamily="18" charset="0"/>
              </a:rPr>
              <a:t>Mainly comprised of the time and effort of switching software for all administrators and students. </a:t>
            </a:r>
            <a:endParaRPr lang="en-US" sz="1200" b="1" dirty="0">
              <a:latin typeface="Palatino Linotype" panose="0204050205050503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50F07C-9F21-7B44-BBE7-ABBAFC6CBD2F}"/>
              </a:ext>
            </a:extLst>
          </p:cNvPr>
          <p:cNvSpPr txBox="1"/>
          <p:nvPr/>
        </p:nvSpPr>
        <p:spPr>
          <a:xfrm>
            <a:off x="3086099" y="4922461"/>
            <a:ext cx="59435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Palatino Linotype" panose="02040502050505030304" pitchFamily="18" charset="0"/>
              </a:rPr>
              <a:t>Success With DocuSign: </a:t>
            </a:r>
            <a:r>
              <a:rPr lang="en-US" sz="1200" dirty="0">
                <a:latin typeface="Palatino Linotype" panose="02040502050505030304" pitchFamily="18" charset="0"/>
              </a:rPr>
              <a:t>With an integral e-signature platform, DocuSign has been able to handle the rapid increase in volume due to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latin typeface="Palatino Linotype" panose="0204050205050503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Palatino Linotype" panose="02040502050505030304" pitchFamily="18" charset="0"/>
              </a:rPr>
              <a:t>Pricing: </a:t>
            </a:r>
            <a:r>
              <a:rPr lang="en-US" sz="1200" dirty="0">
                <a:latin typeface="Palatino Linotype" panose="02040502050505030304" pitchFamily="18" charset="0"/>
              </a:rPr>
              <a:t>Even with a superior and more accessible product, DocuSign is considerably cheaper than Adobe.</a:t>
            </a:r>
            <a:endParaRPr lang="en-US" sz="1200" b="1" dirty="0">
              <a:latin typeface="Palatino Linotype" panose="0204050205050503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latin typeface="Palatino Linotype" panose="0204050205050503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1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BF3132-5773-428D-848B-2C367738DB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fld id="{66C78534-F29C-4CAB-BD13-E440D9858C7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BB43D2-538B-4241-AD39-E0B004C0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ED9FB-7841-47CC-BF1F-E39250E2FE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2BC829-DA0F-4B16-AA14-E44212BA4D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7BFA87-4A4E-492D-BAC4-867CC97500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Growth Comps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9F6102-D0A3-47D7-8D1B-6A71DE66CF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sz="1400" b="1" dirty="0"/>
              <a:t>EV/Revenue: </a:t>
            </a:r>
            <a:r>
              <a:rPr lang="en-US" sz="1400" dirty="0"/>
              <a:t>Valuation of 16.9x is expensive, but below SaaS comps that benefit from the digital WFH transformation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4.6x turns below median</a:t>
            </a:r>
            <a:endParaRPr lang="en-US" sz="1400" b="1" dirty="0"/>
          </a:p>
          <a:p>
            <a:pPr>
              <a:spcBef>
                <a:spcPts val="3000"/>
              </a:spcBef>
            </a:pPr>
            <a:r>
              <a:rPr lang="en-US" sz="1400" b="1" dirty="0"/>
              <a:t>COVID-19: </a:t>
            </a:r>
            <a:r>
              <a:rPr lang="en-US" sz="1400" dirty="0"/>
              <a:t> Price has room for appreciation as investors shift cash into companies that will grow due to WFH restrictions for hedging purposes</a:t>
            </a:r>
            <a:endParaRPr lang="en-US" sz="1400" b="1" dirty="0"/>
          </a:p>
          <a:p>
            <a:pPr>
              <a:spcBef>
                <a:spcPts val="3000"/>
              </a:spcBef>
            </a:pPr>
            <a:r>
              <a:rPr lang="en-US" sz="1400" b="1" dirty="0"/>
              <a:t>Mature Comps: </a:t>
            </a:r>
            <a:r>
              <a:rPr lang="en-US" sz="1400" dirty="0"/>
              <a:t> Comps historically remain relatively expensive to the market even after achieving sustainable operating and EBITDA margins</a:t>
            </a: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lvl="1"/>
            <a:endParaRPr lang="en-US" sz="1200" dirty="0"/>
          </a:p>
          <a:p>
            <a:pPr marL="182880" lvl="1" indent="0">
              <a:buNone/>
            </a:pPr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endParaRPr lang="en-US" b="1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9D65BB8-3619-DE42-A451-08A1ADC73DF9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27091267"/>
              </p:ext>
            </p:extLst>
          </p:nvPr>
        </p:nvGraphicFramePr>
        <p:xfrm>
          <a:off x="3086100" y="952766"/>
          <a:ext cx="5892209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712399264"/>
                    </a:ext>
                  </a:extLst>
                </a:gridCol>
                <a:gridCol w="930349">
                  <a:extLst>
                    <a:ext uri="{9D8B030D-6E8A-4147-A177-3AD203B41FA5}">
                      <a16:colId xmlns:a16="http://schemas.microsoft.com/office/drawing/2014/main" val="2020165277"/>
                    </a:ext>
                  </a:extLst>
                </a:gridCol>
                <a:gridCol w="897122">
                  <a:extLst>
                    <a:ext uri="{9D8B030D-6E8A-4147-A177-3AD203B41FA5}">
                      <a16:colId xmlns:a16="http://schemas.microsoft.com/office/drawing/2014/main" val="341973780"/>
                    </a:ext>
                  </a:extLst>
                </a:gridCol>
                <a:gridCol w="764215">
                  <a:extLst>
                    <a:ext uri="{9D8B030D-6E8A-4147-A177-3AD203B41FA5}">
                      <a16:colId xmlns:a16="http://schemas.microsoft.com/office/drawing/2014/main" val="3367323797"/>
                    </a:ext>
                  </a:extLst>
                </a:gridCol>
                <a:gridCol w="764215">
                  <a:extLst>
                    <a:ext uri="{9D8B030D-6E8A-4147-A177-3AD203B41FA5}">
                      <a16:colId xmlns:a16="http://schemas.microsoft.com/office/drawing/2014/main" val="2499272275"/>
                    </a:ext>
                  </a:extLst>
                </a:gridCol>
                <a:gridCol w="631308">
                  <a:extLst>
                    <a:ext uri="{9D8B030D-6E8A-4147-A177-3AD203B41FA5}">
                      <a16:colId xmlns:a16="http://schemas.microsoft.com/office/drawing/2014/main" val="1589696401"/>
                    </a:ext>
                  </a:extLst>
                </a:gridCol>
              </a:tblGrid>
              <a:tr h="166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1100" b="1" i="1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Market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Enterprise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effectLst/>
                          <a:latin typeface="Palatino Linotype" panose="02040502050505030304" pitchFamily="18" charset="0"/>
                        </a:rPr>
                        <a:t>EV / Revenue</a:t>
                      </a:r>
                      <a:endParaRPr lang="en-US" sz="1100" b="1" i="0" u="sng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7011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Company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Ticker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Capitalization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Value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2019A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LTM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15976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Zscaler,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ZS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$8.10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$7.75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9503175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Okta,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OKTA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16.08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15.78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26.9x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26.9x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5201621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Zoom Video Communications,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ZM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34.74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33.96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8822552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MongoDB,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MDB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8.08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8.08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19.2x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19.2x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2777684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Twilio,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TWLO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13.32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12.11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0154809"/>
                  </a:ext>
                </a:extLst>
              </a:tr>
              <a:tr h="14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4347456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DocuSign, Inc.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DOCU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$16.44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$16.45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16.9x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16.9x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34794"/>
                  </a:ext>
                </a:extLst>
              </a:tr>
              <a:tr h="146198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6282028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Low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$8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$8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0203803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Mean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16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16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26.6x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26.6x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8319776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Median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12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5719844"/>
                  </a:ext>
                </a:extLst>
              </a:tr>
              <a:tr h="16613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High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1524219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D0284AC-8C30-4298-9E44-5543239BE0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Mature Comps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91F5E1E-72B9-8B4B-883B-A60E3D81C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721631"/>
              </p:ext>
            </p:extLst>
          </p:nvPr>
        </p:nvGraphicFramePr>
        <p:xfrm>
          <a:off x="3086100" y="3707340"/>
          <a:ext cx="5943600" cy="230604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69749">
                  <a:extLst>
                    <a:ext uri="{9D8B030D-6E8A-4147-A177-3AD203B41FA5}">
                      <a16:colId xmlns:a16="http://schemas.microsoft.com/office/drawing/2014/main" val="1205899793"/>
                    </a:ext>
                  </a:extLst>
                </a:gridCol>
                <a:gridCol w="766622">
                  <a:extLst>
                    <a:ext uri="{9D8B030D-6E8A-4147-A177-3AD203B41FA5}">
                      <a16:colId xmlns:a16="http://schemas.microsoft.com/office/drawing/2014/main" val="2732054030"/>
                    </a:ext>
                  </a:extLst>
                </a:gridCol>
                <a:gridCol w="739244">
                  <a:extLst>
                    <a:ext uri="{9D8B030D-6E8A-4147-A177-3AD203B41FA5}">
                      <a16:colId xmlns:a16="http://schemas.microsoft.com/office/drawing/2014/main" val="282378736"/>
                    </a:ext>
                  </a:extLst>
                </a:gridCol>
                <a:gridCol w="629725">
                  <a:extLst>
                    <a:ext uri="{9D8B030D-6E8A-4147-A177-3AD203B41FA5}">
                      <a16:colId xmlns:a16="http://schemas.microsoft.com/office/drawing/2014/main" val="569977443"/>
                    </a:ext>
                  </a:extLst>
                </a:gridCol>
                <a:gridCol w="629725">
                  <a:extLst>
                    <a:ext uri="{9D8B030D-6E8A-4147-A177-3AD203B41FA5}">
                      <a16:colId xmlns:a16="http://schemas.microsoft.com/office/drawing/2014/main" val="2391945260"/>
                    </a:ext>
                  </a:extLst>
                </a:gridCol>
                <a:gridCol w="520207">
                  <a:extLst>
                    <a:ext uri="{9D8B030D-6E8A-4147-A177-3AD203B41FA5}">
                      <a16:colId xmlns:a16="http://schemas.microsoft.com/office/drawing/2014/main" val="4109306275"/>
                    </a:ext>
                  </a:extLst>
                </a:gridCol>
                <a:gridCol w="540742">
                  <a:extLst>
                    <a:ext uri="{9D8B030D-6E8A-4147-A177-3AD203B41FA5}">
                      <a16:colId xmlns:a16="http://schemas.microsoft.com/office/drawing/2014/main" val="3738394971"/>
                    </a:ext>
                  </a:extLst>
                </a:gridCol>
                <a:gridCol w="547586">
                  <a:extLst>
                    <a:ext uri="{9D8B030D-6E8A-4147-A177-3AD203B41FA5}">
                      <a16:colId xmlns:a16="http://schemas.microsoft.com/office/drawing/2014/main" val="1696493763"/>
                    </a:ext>
                  </a:extLst>
                </a:gridCol>
              </a:tblGrid>
              <a:tr h="181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1100" b="1" i="1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Market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Enterprise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effectLst/>
                          <a:latin typeface="Palatino Linotype" panose="02040502050505030304" pitchFamily="18" charset="0"/>
                        </a:rPr>
                        <a:t>EV / Revenue</a:t>
                      </a:r>
                      <a:endParaRPr lang="en-US" sz="1100" b="1" i="0" u="sng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effectLst/>
                          <a:latin typeface="Palatino Linotype" panose="02040502050505030304" pitchFamily="18" charset="0"/>
                        </a:rPr>
                        <a:t>EV / EBITDA</a:t>
                      </a:r>
                      <a:endParaRPr lang="en-US" sz="1100" b="1" i="0" u="sng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53108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Company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Ticker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Cap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Value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2019A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LTM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2019A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LTM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37613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Adobe,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ADBE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$153.55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$154.09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13.2x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13.2x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37.8x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37.8x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279922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Salesforce.com,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CRM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138.32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136.63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8.0x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8.0x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60.0x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60.0x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684304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ServiceNow,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NOW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52.78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52.22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15.1x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15.1x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177.5x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177.5x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9599772"/>
                  </a:ext>
                </a:extLst>
              </a:tr>
              <a:tr h="159915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0500282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DocuSign, Inc.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DOCU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$16.44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$16.45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16.9x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16.9x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–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–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00209"/>
                  </a:ext>
                </a:extLst>
              </a:tr>
              <a:tr h="159915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3531524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Low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$53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$52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8.0x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8.0x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37.8x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37.8x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9147496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Mean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115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114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12.1x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12.1x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91.7x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91.7x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9413737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Median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138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137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13.2x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13.2x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60.0x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60.0x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958863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High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154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154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15.1x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15.1x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Palatino Linotype" panose="02040502050505030304" pitchFamily="18" charset="0"/>
                        </a:rPr>
                        <a:t> 177.5x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Palatino Linotype" panose="02040502050505030304" pitchFamily="18" charset="0"/>
                        </a:rPr>
                        <a:t> 177.5x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6859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5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9DA9-5762-49B4-90C0-24AA5A06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Valuation – False Perception of an “Expensive Business”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B85D6D-38BC-4FFD-B263-09668931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534-F29C-4CAB-BD13-E440D9858C74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8B518-7CF9-4562-93EC-54C98AA6B9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Seeking Alpha, Yahoo Finance, Company Filings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7F02DF-4B1B-43BF-93F4-1C23522D9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02187"/>
              </p:ext>
            </p:extLst>
          </p:nvPr>
        </p:nvGraphicFramePr>
        <p:xfrm>
          <a:off x="114300" y="621214"/>
          <a:ext cx="5422899" cy="5364480"/>
        </p:xfrm>
        <a:graphic>
          <a:graphicData uri="http://schemas.openxmlformats.org/drawingml/2006/table">
            <a:tbl>
              <a:tblPr/>
              <a:tblGrid>
                <a:gridCol w="1673700">
                  <a:extLst>
                    <a:ext uri="{9D8B030D-6E8A-4147-A177-3AD203B41FA5}">
                      <a16:colId xmlns:a16="http://schemas.microsoft.com/office/drawing/2014/main" val="1441698292"/>
                    </a:ext>
                  </a:extLst>
                </a:gridCol>
                <a:gridCol w="822994">
                  <a:extLst>
                    <a:ext uri="{9D8B030D-6E8A-4147-A177-3AD203B41FA5}">
                      <a16:colId xmlns:a16="http://schemas.microsoft.com/office/drawing/2014/main" val="225521869"/>
                    </a:ext>
                  </a:extLst>
                </a:gridCol>
                <a:gridCol w="942148">
                  <a:extLst>
                    <a:ext uri="{9D8B030D-6E8A-4147-A177-3AD203B41FA5}">
                      <a16:colId xmlns:a16="http://schemas.microsoft.com/office/drawing/2014/main" val="207902009"/>
                    </a:ext>
                  </a:extLst>
                </a:gridCol>
                <a:gridCol w="665047">
                  <a:extLst>
                    <a:ext uri="{9D8B030D-6E8A-4147-A177-3AD203B41FA5}">
                      <a16:colId xmlns:a16="http://schemas.microsoft.com/office/drawing/2014/main" val="3124997675"/>
                    </a:ext>
                  </a:extLst>
                </a:gridCol>
                <a:gridCol w="665047">
                  <a:extLst>
                    <a:ext uri="{9D8B030D-6E8A-4147-A177-3AD203B41FA5}">
                      <a16:colId xmlns:a16="http://schemas.microsoft.com/office/drawing/2014/main" val="3377756021"/>
                    </a:ext>
                  </a:extLst>
                </a:gridCol>
                <a:gridCol w="554206">
                  <a:extLst>
                    <a:ext uri="{9D8B030D-6E8A-4147-A177-3AD203B41FA5}">
                      <a16:colId xmlns:a16="http://schemas.microsoft.com/office/drawing/2014/main" val="1328948914"/>
                    </a:ext>
                  </a:extLst>
                </a:gridCol>
                <a:gridCol w="99757">
                  <a:extLst>
                    <a:ext uri="{9D8B030D-6E8A-4147-A177-3AD203B41FA5}">
                      <a16:colId xmlns:a16="http://schemas.microsoft.com/office/drawing/2014/main" val="848231170"/>
                    </a:ext>
                  </a:extLst>
                </a:gridCol>
              </a:tblGrid>
              <a:tr h="137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Valuation Statistics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7431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Market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Enterprise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EV / Revenue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045031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Company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Ticker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Capitalization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Value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2019A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LTM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695092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Zscaler,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$8.10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$7.75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165576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Okta,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OKTA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16.08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15.78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26.9x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26.9x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31355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Zoom Video Comm.,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34.74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33.96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856818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MongoDB,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MDB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8.08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8.08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19.2x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19.2x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083274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Twilio,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TWLO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13.32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12.11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71148"/>
                  </a:ext>
                </a:extLst>
              </a:tr>
              <a:tr h="13152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275295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DocuSign,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DOCU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$16.44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$16.45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16.9x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16.9x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790407"/>
                  </a:ext>
                </a:extLst>
              </a:tr>
              <a:tr h="13152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32260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$8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10.7x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399921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Mean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26.6x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26.6x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464082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Median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13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12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21.5x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32576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54.5x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01659"/>
                  </a:ext>
                </a:extLst>
              </a:tr>
              <a:tr h="13152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011779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Operating Statistics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387978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Revenue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Revenue Growth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308888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Company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Ticker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2019A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LTM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'18-'19A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LTM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712610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Zscaler,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$360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$360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48.2%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48.2%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392070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Okta,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OKTA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586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586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46.8%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46.8%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106064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Zoom Video Comm.,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623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623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88.9%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88.9%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01837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MongoDB,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MDB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422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422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57.9%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57.9%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123005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Twilio,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TWLO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1,135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1,135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74.5%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235486"/>
                  </a:ext>
                </a:extLst>
              </a:tr>
              <a:tr h="131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077349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DocuSign, Inc.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DOCU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$974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$974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38.9%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38.9%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0411"/>
                  </a:ext>
                </a:extLst>
              </a:tr>
              <a:tr h="13152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742874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$360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$360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46.8%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46.8%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754707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Mean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625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625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63.3%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63.3%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719894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Median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586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586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57.9%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57.9%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11646"/>
                  </a:ext>
                </a:extLst>
              </a:tr>
              <a:tr h="13700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1,135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1,135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88.9%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88.9%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964866"/>
                  </a:ext>
                </a:extLst>
              </a:tr>
              <a:tr h="13152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17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ECD1CB5-5310-4F13-96C9-E0965198725B}"/>
              </a:ext>
            </a:extLst>
          </p:cNvPr>
          <p:cNvSpPr txBox="1"/>
          <p:nvPr/>
        </p:nvSpPr>
        <p:spPr>
          <a:xfrm>
            <a:off x="5537199" y="805218"/>
            <a:ext cx="3492500" cy="2431435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1200" dirty="0">
                <a:latin typeface="Palatino Linotype" panose="02040502050505030304" pitchFamily="18" charset="0"/>
              </a:rPr>
              <a:t>DOCU has recently started trading around 17x revenue while comparable growth SAAS companies trade in the mid to low 20’s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1200" dirty="0">
                <a:latin typeface="Palatino Linotype" panose="02040502050505030304" pitchFamily="18" charset="0"/>
              </a:rPr>
              <a:t>DOCU will sustain its trading multiple as its first mover advantage, lack of competition, and resilience against COVID-19 make it a strong player among </a:t>
            </a:r>
            <a:r>
              <a:rPr lang="en-US" sz="1200">
                <a:latin typeface="Palatino Linotype" panose="02040502050505030304" pitchFamily="18" charset="0"/>
              </a:rPr>
              <a:t>SAAS comps</a:t>
            </a:r>
            <a:endParaRPr lang="en-US" sz="1200" dirty="0">
              <a:latin typeface="Palatino Linotype" panose="02040502050505030304" pitchFamily="18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1200" dirty="0">
                <a:latin typeface="Palatino Linotype" panose="02040502050505030304" pitchFamily="18" charset="0"/>
              </a:rPr>
              <a:t>High barriers to entry, high pricing power, and gradual margin expansion justify a higher trading multiple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125145-B9E6-47D1-A835-188D371F5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41851"/>
              </p:ext>
            </p:extLst>
          </p:nvPr>
        </p:nvGraphicFramePr>
        <p:xfrm>
          <a:off x="5537200" y="3429000"/>
          <a:ext cx="3492500" cy="2743200"/>
        </p:xfrm>
        <a:graphic>
          <a:graphicData uri="http://schemas.openxmlformats.org/drawingml/2006/table">
            <a:tbl>
              <a:tblPr/>
              <a:tblGrid>
                <a:gridCol w="877896">
                  <a:extLst>
                    <a:ext uri="{9D8B030D-6E8A-4147-A177-3AD203B41FA5}">
                      <a16:colId xmlns:a16="http://schemas.microsoft.com/office/drawing/2014/main" val="1421025707"/>
                    </a:ext>
                  </a:extLst>
                </a:gridCol>
                <a:gridCol w="763388">
                  <a:extLst>
                    <a:ext uri="{9D8B030D-6E8A-4147-A177-3AD203B41FA5}">
                      <a16:colId xmlns:a16="http://schemas.microsoft.com/office/drawing/2014/main" val="3813189416"/>
                    </a:ext>
                  </a:extLst>
                </a:gridCol>
                <a:gridCol w="391236">
                  <a:extLst>
                    <a:ext uri="{9D8B030D-6E8A-4147-A177-3AD203B41FA5}">
                      <a16:colId xmlns:a16="http://schemas.microsoft.com/office/drawing/2014/main" val="1017338525"/>
                    </a:ext>
                  </a:extLst>
                </a:gridCol>
                <a:gridCol w="868354">
                  <a:extLst>
                    <a:ext uri="{9D8B030D-6E8A-4147-A177-3AD203B41FA5}">
                      <a16:colId xmlns:a16="http://schemas.microsoft.com/office/drawing/2014/main" val="4224898034"/>
                    </a:ext>
                  </a:extLst>
                </a:gridCol>
                <a:gridCol w="591626">
                  <a:extLst>
                    <a:ext uri="{9D8B030D-6E8A-4147-A177-3AD203B41FA5}">
                      <a16:colId xmlns:a16="http://schemas.microsoft.com/office/drawing/2014/main" val="1462682667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Palatino Linotype" panose="02040502050505030304" pitchFamily="18" charset="0"/>
                        </a:rPr>
                        <a:t>Stock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95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DCF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Comps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183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Sum of FCF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  2,265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EV/Rev (TTM 2026)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501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Terminal 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24,840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EV/EBITDA (2026)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27,105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24,326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976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Debt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     465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Debt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465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890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  9,928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9,928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553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Equity 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      36,568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Equity 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      33,789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084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012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Stock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201.52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Stock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186.21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2363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8203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4/10 Stock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90.63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4/10 Stock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90.63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51984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Upside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Upside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105.5%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607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08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EBF80AD-9F29-4D97-B2D2-FA2A396536F2}" vid="{BB7F612E-E1DF-43A4-AA99-47D0FA25B9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Longview Slide Template Type 1</Template>
  <TotalTime>30608</TotalTime>
  <Words>1992</Words>
  <Application>Microsoft Office PowerPoint</Application>
  <PresentationFormat>On-screen Show (4:3)</PresentationFormat>
  <Paragraphs>500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Courier New</vt:lpstr>
      <vt:lpstr>Palatino Linotype</vt:lpstr>
      <vt:lpstr>Wingdings</vt:lpstr>
      <vt:lpstr>Office Theme</vt:lpstr>
      <vt:lpstr>DocuSign</vt:lpstr>
      <vt:lpstr>DocuSign Inc. (NASDAQ: DOCU)</vt:lpstr>
      <vt:lpstr>Non-Commoditized Product in An Industry with A Lot of Green Space</vt:lpstr>
      <vt:lpstr>DOCU—Rapidly Expanding E-Signature Solution Suite</vt:lpstr>
      <vt:lpstr>Why Customers Choose DOCU</vt:lpstr>
      <vt:lpstr>DOCU E-Signature and CLM Integration Strategy</vt:lpstr>
      <vt:lpstr>Diligence and Research Notes</vt:lpstr>
      <vt:lpstr>Comps</vt:lpstr>
      <vt:lpstr>Valuation – False Perception of an “Expensive Business”</vt:lpstr>
    </vt:vector>
  </TitlesOfParts>
  <Company>Henry Crown and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Wal-Mart Stores, Inc.</dc:title>
  <dc:creator>Dylan Versprille</dc:creator>
  <cp:lastModifiedBy>Matthew Jennings</cp:lastModifiedBy>
  <cp:revision>641</cp:revision>
  <cp:lastPrinted>2018-02-05T23:22:23Z</cp:lastPrinted>
  <dcterms:created xsi:type="dcterms:W3CDTF">2017-10-30T14:52:04Z</dcterms:created>
  <dcterms:modified xsi:type="dcterms:W3CDTF">2020-04-16T18:26:02Z</dcterms:modified>
</cp:coreProperties>
</file>