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86" r:id="rId2"/>
    <p:sldId id="287" r:id="rId3"/>
    <p:sldId id="288" r:id="rId4"/>
    <p:sldId id="305" r:id="rId5"/>
    <p:sldId id="289" r:id="rId6"/>
    <p:sldId id="290" r:id="rId7"/>
    <p:sldId id="291" r:id="rId8"/>
    <p:sldId id="293" r:id="rId9"/>
    <p:sldId id="294" r:id="rId10"/>
    <p:sldId id="295" r:id="rId11"/>
    <p:sldId id="297" r:id="rId12"/>
    <p:sldId id="298" r:id="rId13"/>
    <p:sldId id="299" r:id="rId14"/>
    <p:sldId id="301" r:id="rId15"/>
    <p:sldId id="30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l Vincent" initials="NV" lastIdx="1" clrIdx="0">
    <p:extLst>
      <p:ext uri="{19B8F6BF-5375-455C-9EA6-DF929625EA0E}">
        <p15:presenceInfo xmlns:p15="http://schemas.microsoft.com/office/powerpoint/2012/main" userId="Noel Vinc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041D2"/>
    <a:srgbClr val="F8C01B"/>
    <a:srgbClr val="A6A6A6"/>
    <a:srgbClr val="091A5E"/>
    <a:srgbClr val="000000"/>
    <a:srgbClr val="041542"/>
    <a:srgbClr val="B86F70"/>
    <a:srgbClr val="3876AF"/>
    <a:srgbClr val="3E8E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7" autoAdjust="0"/>
    <p:restoredTop sz="85815" autoAdjust="0"/>
  </p:normalViewPr>
  <p:slideViewPr>
    <p:cSldViewPr snapToGrid="0" snapToObjects="1">
      <p:cViewPr varScale="1">
        <p:scale>
          <a:sx n="99" d="100"/>
          <a:sy n="99" d="100"/>
        </p:scale>
        <p:origin x="21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5.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Revenue</c:v>
          </c:tx>
          <c:spPr>
            <a:solidFill>
              <a:schemeClr val="accent1"/>
            </a:solidFill>
            <a:ln>
              <a:noFill/>
            </a:ln>
            <a:effectLst/>
          </c:spPr>
          <c:invertIfNegative val="0"/>
          <c:dPt>
            <c:idx val="0"/>
            <c:invertIfNegative val="0"/>
            <c:bubble3D val="0"/>
            <c:spPr>
              <a:solidFill>
                <a:srgbClr val="051544"/>
              </a:solidFill>
              <a:ln>
                <a:noFill/>
              </a:ln>
              <a:effectLst/>
            </c:spPr>
            <c:extLst>
              <c:ext xmlns:c16="http://schemas.microsoft.com/office/drawing/2014/chart" uri="{C3380CC4-5D6E-409C-BE32-E72D297353CC}">
                <c16:uniqueId val="{00000001-555E-41B0-8F10-9BC20B72427D}"/>
              </c:ext>
            </c:extLst>
          </c:dPt>
          <c:dPt>
            <c:idx val="1"/>
            <c:invertIfNegative val="0"/>
            <c:bubble3D val="0"/>
            <c:spPr>
              <a:solidFill>
                <a:srgbClr val="051544"/>
              </a:solidFill>
              <a:ln>
                <a:noFill/>
              </a:ln>
              <a:effectLst/>
            </c:spPr>
            <c:extLst>
              <c:ext xmlns:c16="http://schemas.microsoft.com/office/drawing/2014/chart" uri="{C3380CC4-5D6E-409C-BE32-E72D297353CC}">
                <c16:uniqueId val="{00000003-555E-41B0-8F10-9BC20B72427D}"/>
              </c:ext>
            </c:extLst>
          </c:dPt>
          <c:dPt>
            <c:idx val="2"/>
            <c:invertIfNegative val="0"/>
            <c:bubble3D val="0"/>
            <c:spPr>
              <a:solidFill>
                <a:srgbClr val="051544"/>
              </a:solidFill>
              <a:ln>
                <a:noFill/>
              </a:ln>
              <a:effectLst/>
            </c:spPr>
            <c:extLst>
              <c:ext xmlns:c16="http://schemas.microsoft.com/office/drawing/2014/chart" uri="{C3380CC4-5D6E-409C-BE32-E72D297353CC}">
                <c16:uniqueId val="{00000005-555E-41B0-8F10-9BC20B72427D}"/>
              </c:ext>
            </c:extLst>
          </c:dPt>
          <c:dPt>
            <c:idx val="3"/>
            <c:invertIfNegative val="0"/>
            <c:bubble3D val="0"/>
            <c:spPr>
              <a:solidFill>
                <a:srgbClr val="051544"/>
              </a:solidFill>
              <a:ln>
                <a:noFill/>
              </a:ln>
              <a:effectLst/>
            </c:spPr>
            <c:extLst>
              <c:ext xmlns:c16="http://schemas.microsoft.com/office/drawing/2014/chart" uri="{C3380CC4-5D6E-409C-BE32-E72D297353CC}">
                <c16:uniqueId val="{00000007-555E-41B0-8F10-9BC20B72427D}"/>
              </c:ext>
            </c:extLst>
          </c:dPt>
          <c:cat>
            <c:strRef>
              <c:f>'[Health Care Services Revenue.xlsx]Sheet1'!$C$1:$J$1</c:f>
              <c:strCache>
                <c:ptCount val="8"/>
                <c:pt idx="0">
                  <c:v>2014</c:v>
                </c:pt>
                <c:pt idx="1">
                  <c:v>2015</c:v>
                </c:pt>
                <c:pt idx="2">
                  <c:v>2016</c:v>
                </c:pt>
                <c:pt idx="3">
                  <c:v>2017</c:v>
                </c:pt>
                <c:pt idx="4">
                  <c:v>2018E</c:v>
                </c:pt>
                <c:pt idx="5">
                  <c:v>2019E</c:v>
                </c:pt>
                <c:pt idx="6">
                  <c:v>2020E</c:v>
                </c:pt>
                <c:pt idx="7">
                  <c:v>2021E</c:v>
                </c:pt>
              </c:strCache>
            </c:strRef>
          </c:cat>
          <c:val>
            <c:numRef>
              <c:f>'[Health Care Services Revenue.xlsx]Sheet1'!$C$3:$J$3</c:f>
              <c:numCache>
                <c:formatCode>General</c:formatCode>
                <c:ptCount val="8"/>
                <c:pt idx="0">
                  <c:v>119.798</c:v>
                </c:pt>
                <c:pt idx="1">
                  <c:v>131.34299999999999</c:v>
                </c:pt>
                <c:pt idx="2">
                  <c:v>148.58099999999999</c:v>
                </c:pt>
                <c:pt idx="3">
                  <c:v>163.25700000000001</c:v>
                </c:pt>
                <c:pt idx="4">
                  <c:v>182.84784000000002</c:v>
                </c:pt>
                <c:pt idx="5">
                  <c:v>202.96110240000004</c:v>
                </c:pt>
                <c:pt idx="6">
                  <c:v>223.25721264000003</c:v>
                </c:pt>
                <c:pt idx="7">
                  <c:v>243.35036177760009</c:v>
                </c:pt>
              </c:numCache>
            </c:numRef>
          </c:val>
          <c:extLst>
            <c:ext xmlns:c16="http://schemas.microsoft.com/office/drawing/2014/chart" uri="{C3380CC4-5D6E-409C-BE32-E72D297353CC}">
              <c16:uniqueId val="{00000008-555E-41B0-8F10-9BC20B72427D}"/>
            </c:ext>
          </c:extLst>
        </c:ser>
        <c:dLbls>
          <c:showLegendKey val="0"/>
          <c:showVal val="0"/>
          <c:showCatName val="0"/>
          <c:showSerName val="0"/>
          <c:showPercent val="0"/>
          <c:showBubbleSize val="0"/>
        </c:dLbls>
        <c:gapWidth val="219"/>
        <c:overlap val="-27"/>
        <c:axId val="557918448"/>
        <c:axId val="557912208"/>
      </c:barChart>
      <c:catAx>
        <c:axId val="5579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912208"/>
        <c:crosses val="autoZero"/>
        <c:auto val="1"/>
        <c:lblAlgn val="ctr"/>
        <c:lblOffset val="100"/>
        <c:noMultiLvlLbl val="0"/>
      </c:catAx>
      <c:valAx>
        <c:axId val="557912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91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'[PPTCharts.xlsx]Digital Health'!$B$1</c:f>
              <c:strCache>
                <c:ptCount val="1"/>
                <c:pt idx="0">
                  <c:v>EHR/EMR</c:v>
                </c:pt>
              </c:strCache>
            </c:strRef>
          </c:tx>
          <c:spPr>
            <a:solidFill>
              <a:schemeClr val="accent1"/>
            </a:solidFill>
            <a:ln>
              <a:noFill/>
            </a:ln>
            <a:effectLst/>
          </c:spPr>
          <c:invertIfNegative val="0"/>
          <c:cat>
            <c:strRef>
              <c:f>'[PPTCharts.xlsx]Digital Health'!$A$2:$A$7</c:f>
              <c:strCache>
                <c:ptCount val="6"/>
                <c:pt idx="0">
                  <c:v>2015</c:v>
                </c:pt>
                <c:pt idx="1">
                  <c:v>2016</c:v>
                </c:pt>
                <c:pt idx="2">
                  <c:v>2017</c:v>
                </c:pt>
                <c:pt idx="3">
                  <c:v>2018*</c:v>
                </c:pt>
                <c:pt idx="4">
                  <c:v>2019*</c:v>
                </c:pt>
                <c:pt idx="5">
                  <c:v>2020*</c:v>
                </c:pt>
              </c:strCache>
            </c:strRef>
          </c:cat>
          <c:val>
            <c:numRef>
              <c:f>'[PPTCharts.xlsx]Digital Health'!$B$2:$B$7</c:f>
              <c:numCache>
                <c:formatCode>#,##0</c:formatCode>
                <c:ptCount val="6"/>
                <c:pt idx="0">
                  <c:v>20</c:v>
                </c:pt>
                <c:pt idx="1">
                  <c:v>20</c:v>
                </c:pt>
                <c:pt idx="2">
                  <c:v>21</c:v>
                </c:pt>
                <c:pt idx="3">
                  <c:v>22</c:v>
                </c:pt>
                <c:pt idx="4">
                  <c:v>23</c:v>
                </c:pt>
                <c:pt idx="5">
                  <c:v>24</c:v>
                </c:pt>
              </c:numCache>
            </c:numRef>
          </c:val>
          <c:extLst>
            <c:ext xmlns:c16="http://schemas.microsoft.com/office/drawing/2014/chart" uri="{C3380CC4-5D6E-409C-BE32-E72D297353CC}">
              <c16:uniqueId val="{00000000-EFBD-4FDD-A248-E75BB94978F0}"/>
            </c:ext>
          </c:extLst>
        </c:ser>
        <c:ser>
          <c:idx val="1"/>
          <c:order val="1"/>
          <c:tx>
            <c:strRef>
              <c:f>'[PPTCharts.xlsx]Digital Health'!$C$1</c:f>
              <c:strCache>
                <c:ptCount val="1"/>
                <c:pt idx="0">
                  <c:v>Telehealth</c:v>
                </c:pt>
              </c:strCache>
            </c:strRef>
          </c:tx>
          <c:spPr>
            <a:solidFill>
              <a:schemeClr val="accent6">
                <a:lumMod val="50000"/>
              </a:schemeClr>
            </a:solidFill>
            <a:ln>
              <a:noFill/>
            </a:ln>
            <a:effectLst/>
          </c:spPr>
          <c:invertIfNegative val="0"/>
          <c:cat>
            <c:strRef>
              <c:f>'[PPTCharts.xlsx]Digital Health'!$A$2:$A$7</c:f>
              <c:strCache>
                <c:ptCount val="6"/>
                <c:pt idx="0">
                  <c:v>2015</c:v>
                </c:pt>
                <c:pt idx="1">
                  <c:v>2016</c:v>
                </c:pt>
                <c:pt idx="2">
                  <c:v>2017</c:v>
                </c:pt>
                <c:pt idx="3">
                  <c:v>2018*</c:v>
                </c:pt>
                <c:pt idx="4">
                  <c:v>2019*</c:v>
                </c:pt>
                <c:pt idx="5">
                  <c:v>2020*</c:v>
                </c:pt>
              </c:strCache>
            </c:strRef>
          </c:cat>
          <c:val>
            <c:numRef>
              <c:f>'[PPTCharts.xlsx]Digital Health'!$C$2:$C$7</c:f>
              <c:numCache>
                <c:formatCode>#,##0</c:formatCode>
                <c:ptCount val="6"/>
                <c:pt idx="0">
                  <c:v>12</c:v>
                </c:pt>
                <c:pt idx="1">
                  <c:v>14</c:v>
                </c:pt>
                <c:pt idx="2">
                  <c:v>17</c:v>
                </c:pt>
                <c:pt idx="3">
                  <c:v>19</c:v>
                </c:pt>
                <c:pt idx="4">
                  <c:v>22</c:v>
                </c:pt>
                <c:pt idx="5">
                  <c:v>26</c:v>
                </c:pt>
              </c:numCache>
            </c:numRef>
          </c:val>
          <c:extLst>
            <c:ext xmlns:c16="http://schemas.microsoft.com/office/drawing/2014/chart" uri="{C3380CC4-5D6E-409C-BE32-E72D297353CC}">
              <c16:uniqueId val="{00000001-EFBD-4FDD-A248-E75BB94978F0}"/>
            </c:ext>
          </c:extLst>
        </c:ser>
        <c:ser>
          <c:idx val="2"/>
          <c:order val="2"/>
          <c:tx>
            <c:strRef>
              <c:f>'[PPTCharts.xlsx]Digital Health'!$D$1</c:f>
              <c:strCache>
                <c:ptCount val="1"/>
                <c:pt idx="0">
                  <c:v>Mobile health</c:v>
                </c:pt>
              </c:strCache>
            </c:strRef>
          </c:tx>
          <c:spPr>
            <a:solidFill>
              <a:schemeClr val="accent4"/>
            </a:solidFill>
            <a:ln>
              <a:noFill/>
            </a:ln>
            <a:effectLst/>
          </c:spPr>
          <c:invertIfNegative val="0"/>
          <c:cat>
            <c:strRef>
              <c:f>'[PPTCharts.xlsx]Digital Health'!$A$2:$A$7</c:f>
              <c:strCache>
                <c:ptCount val="6"/>
                <c:pt idx="0">
                  <c:v>2015</c:v>
                </c:pt>
                <c:pt idx="1">
                  <c:v>2016</c:v>
                </c:pt>
                <c:pt idx="2">
                  <c:v>2017</c:v>
                </c:pt>
                <c:pt idx="3">
                  <c:v>2018*</c:v>
                </c:pt>
                <c:pt idx="4">
                  <c:v>2019*</c:v>
                </c:pt>
                <c:pt idx="5">
                  <c:v>2020*</c:v>
                </c:pt>
              </c:strCache>
            </c:strRef>
          </c:cat>
          <c:val>
            <c:numRef>
              <c:f>'[PPTCharts.xlsx]Digital Health'!$D$2:$D$7</c:f>
              <c:numCache>
                <c:formatCode>#,##0</c:formatCode>
                <c:ptCount val="6"/>
                <c:pt idx="0">
                  <c:v>8</c:v>
                </c:pt>
                <c:pt idx="1">
                  <c:v>14</c:v>
                </c:pt>
                <c:pt idx="2">
                  <c:v>21</c:v>
                </c:pt>
                <c:pt idx="3">
                  <c:v>28</c:v>
                </c:pt>
                <c:pt idx="4">
                  <c:v>37</c:v>
                </c:pt>
                <c:pt idx="5">
                  <c:v>46</c:v>
                </c:pt>
              </c:numCache>
            </c:numRef>
          </c:val>
          <c:extLst>
            <c:ext xmlns:c16="http://schemas.microsoft.com/office/drawing/2014/chart" uri="{C3380CC4-5D6E-409C-BE32-E72D297353CC}">
              <c16:uniqueId val="{00000002-EFBD-4FDD-A248-E75BB94978F0}"/>
            </c:ext>
          </c:extLst>
        </c:ser>
        <c:ser>
          <c:idx val="3"/>
          <c:order val="3"/>
          <c:tx>
            <c:strRef>
              <c:f>'[PPTCharts.xlsx]Digital Health'!$E$1</c:f>
              <c:strCache>
                <c:ptCount val="1"/>
                <c:pt idx="0">
                  <c:v>Wireless health</c:v>
                </c:pt>
              </c:strCache>
            </c:strRef>
          </c:tx>
          <c:spPr>
            <a:solidFill>
              <a:schemeClr val="bg1">
                <a:lumMod val="50000"/>
              </a:schemeClr>
            </a:solidFill>
            <a:ln>
              <a:noFill/>
            </a:ln>
            <a:effectLst/>
          </c:spPr>
          <c:invertIfNegative val="0"/>
          <c:cat>
            <c:strRef>
              <c:f>'[PPTCharts.xlsx]Digital Health'!$A$2:$A$7</c:f>
              <c:strCache>
                <c:ptCount val="6"/>
                <c:pt idx="0">
                  <c:v>2015</c:v>
                </c:pt>
                <c:pt idx="1">
                  <c:v>2016</c:v>
                </c:pt>
                <c:pt idx="2">
                  <c:v>2017</c:v>
                </c:pt>
                <c:pt idx="3">
                  <c:v>2018*</c:v>
                </c:pt>
                <c:pt idx="4">
                  <c:v>2019*</c:v>
                </c:pt>
                <c:pt idx="5">
                  <c:v>2020*</c:v>
                </c:pt>
              </c:strCache>
            </c:strRef>
          </c:cat>
          <c:val>
            <c:numRef>
              <c:f>'[PPTCharts.xlsx]Digital Health'!$E$2:$E$7</c:f>
              <c:numCache>
                <c:formatCode>#,##0</c:formatCode>
                <c:ptCount val="6"/>
                <c:pt idx="0">
                  <c:v>39</c:v>
                </c:pt>
                <c:pt idx="1">
                  <c:v>48</c:v>
                </c:pt>
                <c:pt idx="2">
                  <c:v>59</c:v>
                </c:pt>
                <c:pt idx="3">
                  <c:v>73</c:v>
                </c:pt>
                <c:pt idx="4">
                  <c:v>89</c:v>
                </c:pt>
                <c:pt idx="5">
                  <c:v>110</c:v>
                </c:pt>
              </c:numCache>
            </c:numRef>
          </c:val>
          <c:extLst>
            <c:ext xmlns:c16="http://schemas.microsoft.com/office/drawing/2014/chart" uri="{C3380CC4-5D6E-409C-BE32-E72D297353CC}">
              <c16:uniqueId val="{00000003-EFBD-4FDD-A248-E75BB94978F0}"/>
            </c:ext>
          </c:extLst>
        </c:ser>
        <c:ser>
          <c:idx val="4"/>
          <c:order val="4"/>
          <c:tx>
            <c:strRef>
              <c:f>'[PPTCharts.xlsx]Digital Health'!$F$1</c:f>
              <c:strCache>
                <c:ptCount val="1"/>
                <c:pt idx="0">
                  <c:v>Total</c:v>
                </c:pt>
              </c:strCache>
            </c:strRef>
          </c:tx>
          <c:spPr>
            <a:solidFill>
              <a:srgbClr val="002060"/>
            </a:solidFill>
            <a:ln>
              <a:noFill/>
            </a:ln>
            <a:effectLst/>
          </c:spPr>
          <c:invertIfNegative val="0"/>
          <c:cat>
            <c:strRef>
              <c:f>'[PPTCharts.xlsx]Digital Health'!$A$2:$A$7</c:f>
              <c:strCache>
                <c:ptCount val="6"/>
                <c:pt idx="0">
                  <c:v>2015</c:v>
                </c:pt>
                <c:pt idx="1">
                  <c:v>2016</c:v>
                </c:pt>
                <c:pt idx="2">
                  <c:v>2017</c:v>
                </c:pt>
                <c:pt idx="3">
                  <c:v>2018*</c:v>
                </c:pt>
                <c:pt idx="4">
                  <c:v>2019*</c:v>
                </c:pt>
                <c:pt idx="5">
                  <c:v>2020*</c:v>
                </c:pt>
              </c:strCache>
            </c:strRef>
          </c:cat>
          <c:val>
            <c:numRef>
              <c:f>'[PPTCharts.xlsx]Digital Health'!$F$2:$F$7</c:f>
              <c:numCache>
                <c:formatCode>#,##0</c:formatCode>
                <c:ptCount val="6"/>
                <c:pt idx="0">
                  <c:v>79</c:v>
                </c:pt>
                <c:pt idx="1">
                  <c:v>96</c:v>
                </c:pt>
                <c:pt idx="2">
                  <c:v>118</c:v>
                </c:pt>
                <c:pt idx="3">
                  <c:v>142</c:v>
                </c:pt>
                <c:pt idx="4">
                  <c:v>172</c:v>
                </c:pt>
                <c:pt idx="5">
                  <c:v>206</c:v>
                </c:pt>
              </c:numCache>
            </c:numRef>
          </c:val>
          <c:extLst>
            <c:ext xmlns:c16="http://schemas.microsoft.com/office/drawing/2014/chart" uri="{C3380CC4-5D6E-409C-BE32-E72D297353CC}">
              <c16:uniqueId val="{00000004-EFBD-4FDD-A248-E75BB94978F0}"/>
            </c:ext>
          </c:extLst>
        </c:ser>
        <c:dLbls>
          <c:showLegendKey val="0"/>
          <c:showVal val="0"/>
          <c:showCatName val="0"/>
          <c:showSerName val="0"/>
          <c:showPercent val="0"/>
          <c:showBubbleSize val="0"/>
        </c:dLbls>
        <c:gapWidth val="219"/>
        <c:overlap val="-27"/>
        <c:axId val="1478657407"/>
        <c:axId val="1478644927"/>
      </c:barChart>
      <c:catAx>
        <c:axId val="1478657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8644927"/>
        <c:crosses val="autoZero"/>
        <c:auto val="1"/>
        <c:lblAlgn val="ctr"/>
        <c:lblOffset val="100"/>
        <c:noMultiLvlLbl val="0"/>
      </c:catAx>
      <c:valAx>
        <c:axId val="1478644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86574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Sheet1!$P$1</c:f>
              <c:strCache>
                <c:ptCount val="1"/>
                <c:pt idx="0">
                  <c:v>Volume</c:v>
                </c:pt>
              </c:strCache>
            </c:strRef>
          </c:tx>
          <c:spPr>
            <a:solidFill>
              <a:schemeClr val="accent3"/>
            </a:solidFill>
            <a:ln>
              <a:noFill/>
            </a:ln>
            <a:effectLst/>
          </c:spPr>
          <c:invertIfNegative val="0"/>
          <c:cat>
            <c:numRef>
              <c:f>Sheet1!$N$2:$N$1275</c:f>
              <c:numCache>
                <c:formatCode>m/d/yyyy</c:formatCode>
                <c:ptCount val="1274"/>
                <c:pt idx="0">
                  <c:v>43371</c:v>
                </c:pt>
                <c:pt idx="1">
                  <c:v>43370</c:v>
                </c:pt>
                <c:pt idx="2">
                  <c:v>43369</c:v>
                </c:pt>
                <c:pt idx="3">
                  <c:v>43368</c:v>
                </c:pt>
                <c:pt idx="4">
                  <c:v>43367</c:v>
                </c:pt>
                <c:pt idx="5">
                  <c:v>43364</c:v>
                </c:pt>
                <c:pt idx="6">
                  <c:v>43363</c:v>
                </c:pt>
                <c:pt idx="7">
                  <c:v>43362</c:v>
                </c:pt>
                <c:pt idx="8">
                  <c:v>43361</c:v>
                </c:pt>
                <c:pt idx="9">
                  <c:v>43360</c:v>
                </c:pt>
                <c:pt idx="10">
                  <c:v>43357</c:v>
                </c:pt>
                <c:pt idx="11">
                  <c:v>43356</c:v>
                </c:pt>
                <c:pt idx="12">
                  <c:v>43355</c:v>
                </c:pt>
                <c:pt idx="13">
                  <c:v>43354</c:v>
                </c:pt>
                <c:pt idx="14">
                  <c:v>43353</c:v>
                </c:pt>
                <c:pt idx="15">
                  <c:v>43350</c:v>
                </c:pt>
                <c:pt idx="16">
                  <c:v>43349</c:v>
                </c:pt>
                <c:pt idx="17">
                  <c:v>43348</c:v>
                </c:pt>
                <c:pt idx="18">
                  <c:v>43347</c:v>
                </c:pt>
                <c:pt idx="19">
                  <c:v>43343</c:v>
                </c:pt>
                <c:pt idx="20">
                  <c:v>43342</c:v>
                </c:pt>
                <c:pt idx="21">
                  <c:v>43341</c:v>
                </c:pt>
                <c:pt idx="22">
                  <c:v>43340</c:v>
                </c:pt>
                <c:pt idx="23">
                  <c:v>43339</c:v>
                </c:pt>
                <c:pt idx="24">
                  <c:v>43336</c:v>
                </c:pt>
                <c:pt idx="25">
                  <c:v>43335</c:v>
                </c:pt>
                <c:pt idx="26">
                  <c:v>43334</c:v>
                </c:pt>
                <c:pt idx="27">
                  <c:v>43333</c:v>
                </c:pt>
                <c:pt idx="28">
                  <c:v>43332</c:v>
                </c:pt>
                <c:pt idx="29">
                  <c:v>43329</c:v>
                </c:pt>
                <c:pt idx="30">
                  <c:v>43328</c:v>
                </c:pt>
                <c:pt idx="31">
                  <c:v>43327</c:v>
                </c:pt>
                <c:pt idx="32">
                  <c:v>43326</c:v>
                </c:pt>
                <c:pt idx="33">
                  <c:v>43325</c:v>
                </c:pt>
                <c:pt idx="34">
                  <c:v>43322</c:v>
                </c:pt>
                <c:pt idx="35">
                  <c:v>43321</c:v>
                </c:pt>
                <c:pt idx="36">
                  <c:v>43320</c:v>
                </c:pt>
                <c:pt idx="37">
                  <c:v>43319</c:v>
                </c:pt>
                <c:pt idx="38">
                  <c:v>43318</c:v>
                </c:pt>
                <c:pt idx="39">
                  <c:v>43315</c:v>
                </c:pt>
                <c:pt idx="40">
                  <c:v>43314</c:v>
                </c:pt>
                <c:pt idx="41">
                  <c:v>43313</c:v>
                </c:pt>
                <c:pt idx="42">
                  <c:v>43312</c:v>
                </c:pt>
                <c:pt idx="43">
                  <c:v>43311</c:v>
                </c:pt>
                <c:pt idx="44">
                  <c:v>43308</c:v>
                </c:pt>
                <c:pt idx="45">
                  <c:v>43307</c:v>
                </c:pt>
                <c:pt idx="46">
                  <c:v>43306</c:v>
                </c:pt>
                <c:pt idx="47">
                  <c:v>43305</c:v>
                </c:pt>
                <c:pt idx="48">
                  <c:v>43304</c:v>
                </c:pt>
                <c:pt idx="49">
                  <c:v>43301</c:v>
                </c:pt>
                <c:pt idx="50">
                  <c:v>43300</c:v>
                </c:pt>
                <c:pt idx="51">
                  <c:v>43299</c:v>
                </c:pt>
                <c:pt idx="52">
                  <c:v>43298</c:v>
                </c:pt>
                <c:pt idx="53">
                  <c:v>43297</c:v>
                </c:pt>
                <c:pt idx="54">
                  <c:v>43294</c:v>
                </c:pt>
                <c:pt idx="55">
                  <c:v>43293</c:v>
                </c:pt>
                <c:pt idx="56">
                  <c:v>43292</c:v>
                </c:pt>
                <c:pt idx="57">
                  <c:v>43291</c:v>
                </c:pt>
                <c:pt idx="58">
                  <c:v>43290</c:v>
                </c:pt>
                <c:pt idx="59">
                  <c:v>43287</c:v>
                </c:pt>
                <c:pt idx="60">
                  <c:v>43286</c:v>
                </c:pt>
                <c:pt idx="61">
                  <c:v>43284</c:v>
                </c:pt>
                <c:pt idx="62">
                  <c:v>43283</c:v>
                </c:pt>
                <c:pt idx="63">
                  <c:v>43280</c:v>
                </c:pt>
                <c:pt idx="64">
                  <c:v>43279</c:v>
                </c:pt>
                <c:pt idx="65">
                  <c:v>43278</c:v>
                </c:pt>
                <c:pt idx="66">
                  <c:v>43277</c:v>
                </c:pt>
                <c:pt idx="67">
                  <c:v>43276</c:v>
                </c:pt>
                <c:pt idx="68">
                  <c:v>43273</c:v>
                </c:pt>
                <c:pt idx="69">
                  <c:v>43272</c:v>
                </c:pt>
                <c:pt idx="70">
                  <c:v>43271</c:v>
                </c:pt>
                <c:pt idx="71">
                  <c:v>43270</c:v>
                </c:pt>
                <c:pt idx="72">
                  <c:v>43269</c:v>
                </c:pt>
                <c:pt idx="73">
                  <c:v>43266</c:v>
                </c:pt>
                <c:pt idx="74">
                  <c:v>43265</c:v>
                </c:pt>
                <c:pt idx="75">
                  <c:v>43264</c:v>
                </c:pt>
                <c:pt idx="76">
                  <c:v>43263</c:v>
                </c:pt>
                <c:pt idx="77">
                  <c:v>43262</c:v>
                </c:pt>
                <c:pt idx="78">
                  <c:v>43259</c:v>
                </c:pt>
                <c:pt idx="79">
                  <c:v>43258</c:v>
                </c:pt>
                <c:pt idx="80">
                  <c:v>43257</c:v>
                </c:pt>
                <c:pt idx="81">
                  <c:v>43256</c:v>
                </c:pt>
                <c:pt idx="82">
                  <c:v>43255</c:v>
                </c:pt>
                <c:pt idx="83">
                  <c:v>43252</c:v>
                </c:pt>
                <c:pt idx="84">
                  <c:v>43251</c:v>
                </c:pt>
                <c:pt idx="85">
                  <c:v>43250</c:v>
                </c:pt>
                <c:pt idx="86">
                  <c:v>43249</c:v>
                </c:pt>
                <c:pt idx="87">
                  <c:v>43245</c:v>
                </c:pt>
                <c:pt idx="88">
                  <c:v>43244</c:v>
                </c:pt>
                <c:pt idx="89">
                  <c:v>43243</c:v>
                </c:pt>
                <c:pt idx="90">
                  <c:v>43242</c:v>
                </c:pt>
                <c:pt idx="91">
                  <c:v>43241</c:v>
                </c:pt>
                <c:pt idx="92">
                  <c:v>43238</c:v>
                </c:pt>
                <c:pt idx="93">
                  <c:v>43237</c:v>
                </c:pt>
                <c:pt idx="94">
                  <c:v>43236</c:v>
                </c:pt>
                <c:pt idx="95">
                  <c:v>43235</c:v>
                </c:pt>
                <c:pt idx="96">
                  <c:v>43234</c:v>
                </c:pt>
                <c:pt idx="97">
                  <c:v>43231</c:v>
                </c:pt>
                <c:pt idx="98">
                  <c:v>43230</c:v>
                </c:pt>
                <c:pt idx="99">
                  <c:v>43229</c:v>
                </c:pt>
                <c:pt idx="100">
                  <c:v>43228</c:v>
                </c:pt>
                <c:pt idx="101">
                  <c:v>43227</c:v>
                </c:pt>
                <c:pt idx="102">
                  <c:v>43224</c:v>
                </c:pt>
                <c:pt idx="103">
                  <c:v>43223</c:v>
                </c:pt>
                <c:pt idx="104">
                  <c:v>43222</c:v>
                </c:pt>
                <c:pt idx="105">
                  <c:v>43221</c:v>
                </c:pt>
                <c:pt idx="106">
                  <c:v>43220</c:v>
                </c:pt>
                <c:pt idx="107">
                  <c:v>43217</c:v>
                </c:pt>
                <c:pt idx="108">
                  <c:v>43216</c:v>
                </c:pt>
                <c:pt idx="109">
                  <c:v>43215</c:v>
                </c:pt>
                <c:pt idx="110">
                  <c:v>43214</c:v>
                </c:pt>
                <c:pt idx="111">
                  <c:v>43213</c:v>
                </c:pt>
                <c:pt idx="112">
                  <c:v>43210</c:v>
                </c:pt>
                <c:pt idx="113">
                  <c:v>43209</c:v>
                </c:pt>
                <c:pt idx="114">
                  <c:v>43208</c:v>
                </c:pt>
                <c:pt idx="115">
                  <c:v>43207</c:v>
                </c:pt>
                <c:pt idx="116">
                  <c:v>43206</c:v>
                </c:pt>
                <c:pt idx="117">
                  <c:v>43203</c:v>
                </c:pt>
                <c:pt idx="118">
                  <c:v>43202</c:v>
                </c:pt>
                <c:pt idx="119">
                  <c:v>43201</c:v>
                </c:pt>
                <c:pt idx="120">
                  <c:v>43200</c:v>
                </c:pt>
                <c:pt idx="121">
                  <c:v>43199</c:v>
                </c:pt>
                <c:pt idx="122">
                  <c:v>43196</c:v>
                </c:pt>
                <c:pt idx="123">
                  <c:v>43195</c:v>
                </c:pt>
                <c:pt idx="124">
                  <c:v>43194</c:v>
                </c:pt>
                <c:pt idx="125">
                  <c:v>43193</c:v>
                </c:pt>
                <c:pt idx="126">
                  <c:v>43192</c:v>
                </c:pt>
                <c:pt idx="127">
                  <c:v>43188</c:v>
                </c:pt>
                <c:pt idx="128">
                  <c:v>43187</c:v>
                </c:pt>
                <c:pt idx="129">
                  <c:v>43186</c:v>
                </c:pt>
                <c:pt idx="130">
                  <c:v>43185</c:v>
                </c:pt>
                <c:pt idx="131">
                  <c:v>43182</c:v>
                </c:pt>
                <c:pt idx="132">
                  <c:v>43181</c:v>
                </c:pt>
                <c:pt idx="133">
                  <c:v>43180</c:v>
                </c:pt>
                <c:pt idx="134">
                  <c:v>43179</c:v>
                </c:pt>
                <c:pt idx="135">
                  <c:v>43178</c:v>
                </c:pt>
                <c:pt idx="136">
                  <c:v>43175</c:v>
                </c:pt>
                <c:pt idx="137">
                  <c:v>43174</c:v>
                </c:pt>
                <c:pt idx="138">
                  <c:v>43173</c:v>
                </c:pt>
                <c:pt idx="139">
                  <c:v>43172</c:v>
                </c:pt>
                <c:pt idx="140">
                  <c:v>43171</c:v>
                </c:pt>
                <c:pt idx="141">
                  <c:v>43168</c:v>
                </c:pt>
                <c:pt idx="142">
                  <c:v>43167</c:v>
                </c:pt>
                <c:pt idx="143">
                  <c:v>43166</c:v>
                </c:pt>
                <c:pt idx="144">
                  <c:v>43165</c:v>
                </c:pt>
                <c:pt idx="145">
                  <c:v>43164</c:v>
                </c:pt>
                <c:pt idx="146">
                  <c:v>43161</c:v>
                </c:pt>
                <c:pt idx="147">
                  <c:v>43160</c:v>
                </c:pt>
                <c:pt idx="148">
                  <c:v>43159</c:v>
                </c:pt>
                <c:pt idx="149">
                  <c:v>43158</c:v>
                </c:pt>
                <c:pt idx="150">
                  <c:v>43157</c:v>
                </c:pt>
                <c:pt idx="151">
                  <c:v>43154</c:v>
                </c:pt>
                <c:pt idx="152">
                  <c:v>43153</c:v>
                </c:pt>
                <c:pt idx="153">
                  <c:v>43152</c:v>
                </c:pt>
                <c:pt idx="154">
                  <c:v>43151</c:v>
                </c:pt>
                <c:pt idx="155">
                  <c:v>43147</c:v>
                </c:pt>
                <c:pt idx="156">
                  <c:v>43146</c:v>
                </c:pt>
                <c:pt idx="157">
                  <c:v>43145</c:v>
                </c:pt>
                <c:pt idx="158">
                  <c:v>43144</c:v>
                </c:pt>
                <c:pt idx="159">
                  <c:v>43143</c:v>
                </c:pt>
                <c:pt idx="160">
                  <c:v>43140</c:v>
                </c:pt>
                <c:pt idx="161">
                  <c:v>43139</c:v>
                </c:pt>
                <c:pt idx="162">
                  <c:v>43138</c:v>
                </c:pt>
                <c:pt idx="163">
                  <c:v>43137</c:v>
                </c:pt>
                <c:pt idx="164">
                  <c:v>43136</c:v>
                </c:pt>
                <c:pt idx="165">
                  <c:v>43133</c:v>
                </c:pt>
                <c:pt idx="166">
                  <c:v>43132</c:v>
                </c:pt>
                <c:pt idx="167">
                  <c:v>43131</c:v>
                </c:pt>
                <c:pt idx="168">
                  <c:v>43130</c:v>
                </c:pt>
                <c:pt idx="169">
                  <c:v>43129</c:v>
                </c:pt>
                <c:pt idx="170">
                  <c:v>43126</c:v>
                </c:pt>
                <c:pt idx="171">
                  <c:v>43125</c:v>
                </c:pt>
                <c:pt idx="172">
                  <c:v>43124</c:v>
                </c:pt>
                <c:pt idx="173">
                  <c:v>43123</c:v>
                </c:pt>
                <c:pt idx="174">
                  <c:v>43122</c:v>
                </c:pt>
                <c:pt idx="175">
                  <c:v>43119</c:v>
                </c:pt>
                <c:pt idx="176">
                  <c:v>43118</c:v>
                </c:pt>
                <c:pt idx="177">
                  <c:v>43117</c:v>
                </c:pt>
                <c:pt idx="178">
                  <c:v>43116</c:v>
                </c:pt>
                <c:pt idx="179">
                  <c:v>43112</c:v>
                </c:pt>
                <c:pt idx="180">
                  <c:v>43111</c:v>
                </c:pt>
                <c:pt idx="181">
                  <c:v>43110</c:v>
                </c:pt>
                <c:pt idx="182">
                  <c:v>43109</c:v>
                </c:pt>
                <c:pt idx="183">
                  <c:v>43108</c:v>
                </c:pt>
                <c:pt idx="184">
                  <c:v>43105</c:v>
                </c:pt>
                <c:pt idx="185">
                  <c:v>43104</c:v>
                </c:pt>
                <c:pt idx="186">
                  <c:v>43103</c:v>
                </c:pt>
                <c:pt idx="187">
                  <c:v>43102</c:v>
                </c:pt>
                <c:pt idx="188">
                  <c:v>43098</c:v>
                </c:pt>
                <c:pt idx="189">
                  <c:v>43097</c:v>
                </c:pt>
                <c:pt idx="190">
                  <c:v>43096</c:v>
                </c:pt>
                <c:pt idx="191">
                  <c:v>43095</c:v>
                </c:pt>
                <c:pt idx="192">
                  <c:v>43091</c:v>
                </c:pt>
                <c:pt idx="193">
                  <c:v>43090</c:v>
                </c:pt>
                <c:pt idx="194">
                  <c:v>43089</c:v>
                </c:pt>
                <c:pt idx="195">
                  <c:v>43088</c:v>
                </c:pt>
                <c:pt idx="196">
                  <c:v>43087</c:v>
                </c:pt>
                <c:pt idx="197">
                  <c:v>43084</c:v>
                </c:pt>
                <c:pt idx="198">
                  <c:v>43083</c:v>
                </c:pt>
                <c:pt idx="199">
                  <c:v>43082</c:v>
                </c:pt>
                <c:pt idx="200">
                  <c:v>43081</c:v>
                </c:pt>
                <c:pt idx="201">
                  <c:v>43080</c:v>
                </c:pt>
                <c:pt idx="202">
                  <c:v>43077</c:v>
                </c:pt>
                <c:pt idx="203">
                  <c:v>43076</c:v>
                </c:pt>
                <c:pt idx="204">
                  <c:v>43075</c:v>
                </c:pt>
                <c:pt idx="205">
                  <c:v>43074</c:v>
                </c:pt>
                <c:pt idx="206">
                  <c:v>43073</c:v>
                </c:pt>
                <c:pt idx="207">
                  <c:v>43070</c:v>
                </c:pt>
                <c:pt idx="208">
                  <c:v>43069</c:v>
                </c:pt>
                <c:pt idx="209">
                  <c:v>43068</c:v>
                </c:pt>
                <c:pt idx="210">
                  <c:v>43067</c:v>
                </c:pt>
                <c:pt idx="211">
                  <c:v>43066</c:v>
                </c:pt>
                <c:pt idx="212">
                  <c:v>43063</c:v>
                </c:pt>
                <c:pt idx="213">
                  <c:v>43061</c:v>
                </c:pt>
                <c:pt idx="214">
                  <c:v>43060</c:v>
                </c:pt>
                <c:pt idx="215">
                  <c:v>43059</c:v>
                </c:pt>
                <c:pt idx="216">
                  <c:v>43056</c:v>
                </c:pt>
                <c:pt idx="217">
                  <c:v>43055</c:v>
                </c:pt>
                <c:pt idx="218">
                  <c:v>43054</c:v>
                </c:pt>
                <c:pt idx="219">
                  <c:v>43053</c:v>
                </c:pt>
                <c:pt idx="220">
                  <c:v>43052</c:v>
                </c:pt>
                <c:pt idx="221">
                  <c:v>43049</c:v>
                </c:pt>
                <c:pt idx="222">
                  <c:v>43048</c:v>
                </c:pt>
                <c:pt idx="223">
                  <c:v>43047</c:v>
                </c:pt>
                <c:pt idx="224">
                  <c:v>43046</c:v>
                </c:pt>
                <c:pt idx="225">
                  <c:v>43045</c:v>
                </c:pt>
                <c:pt idx="226">
                  <c:v>43042</c:v>
                </c:pt>
                <c:pt idx="227">
                  <c:v>43041</c:v>
                </c:pt>
                <c:pt idx="228">
                  <c:v>43040</c:v>
                </c:pt>
                <c:pt idx="229">
                  <c:v>43039</c:v>
                </c:pt>
                <c:pt idx="230">
                  <c:v>43038</c:v>
                </c:pt>
                <c:pt idx="231">
                  <c:v>43035</c:v>
                </c:pt>
                <c:pt idx="232">
                  <c:v>43034</c:v>
                </c:pt>
                <c:pt idx="233">
                  <c:v>43033</c:v>
                </c:pt>
                <c:pt idx="234">
                  <c:v>43032</c:v>
                </c:pt>
                <c:pt idx="235">
                  <c:v>43031</c:v>
                </c:pt>
                <c:pt idx="236">
                  <c:v>43028</c:v>
                </c:pt>
                <c:pt idx="237">
                  <c:v>43027</c:v>
                </c:pt>
                <c:pt idx="238">
                  <c:v>43026</c:v>
                </c:pt>
                <c:pt idx="239">
                  <c:v>43025</c:v>
                </c:pt>
                <c:pt idx="240">
                  <c:v>43024</c:v>
                </c:pt>
                <c:pt idx="241">
                  <c:v>43021</c:v>
                </c:pt>
                <c:pt idx="242">
                  <c:v>43020</c:v>
                </c:pt>
                <c:pt idx="243">
                  <c:v>43019</c:v>
                </c:pt>
                <c:pt idx="244">
                  <c:v>43018</c:v>
                </c:pt>
                <c:pt idx="245">
                  <c:v>43017</c:v>
                </c:pt>
                <c:pt idx="246">
                  <c:v>43014</c:v>
                </c:pt>
                <c:pt idx="247">
                  <c:v>43013</c:v>
                </c:pt>
                <c:pt idx="248">
                  <c:v>43012</c:v>
                </c:pt>
                <c:pt idx="249">
                  <c:v>43011</c:v>
                </c:pt>
                <c:pt idx="250">
                  <c:v>43010</c:v>
                </c:pt>
                <c:pt idx="251">
                  <c:v>43007</c:v>
                </c:pt>
                <c:pt idx="252">
                  <c:v>43006</c:v>
                </c:pt>
                <c:pt idx="253">
                  <c:v>43005</c:v>
                </c:pt>
                <c:pt idx="254">
                  <c:v>43004</c:v>
                </c:pt>
                <c:pt idx="255">
                  <c:v>43003</c:v>
                </c:pt>
                <c:pt idx="256">
                  <c:v>43000</c:v>
                </c:pt>
                <c:pt idx="257">
                  <c:v>42999</c:v>
                </c:pt>
                <c:pt idx="258">
                  <c:v>42998</c:v>
                </c:pt>
                <c:pt idx="259">
                  <c:v>42997</c:v>
                </c:pt>
                <c:pt idx="260">
                  <c:v>42996</c:v>
                </c:pt>
                <c:pt idx="261">
                  <c:v>42993</c:v>
                </c:pt>
                <c:pt idx="262">
                  <c:v>42992</c:v>
                </c:pt>
                <c:pt idx="263">
                  <c:v>42991</c:v>
                </c:pt>
                <c:pt idx="264">
                  <c:v>42990</c:v>
                </c:pt>
                <c:pt idx="265">
                  <c:v>42989</c:v>
                </c:pt>
                <c:pt idx="266">
                  <c:v>42986</c:v>
                </c:pt>
                <c:pt idx="267">
                  <c:v>42985</c:v>
                </c:pt>
                <c:pt idx="268">
                  <c:v>42984</c:v>
                </c:pt>
                <c:pt idx="269">
                  <c:v>42983</c:v>
                </c:pt>
                <c:pt idx="270">
                  <c:v>42979</c:v>
                </c:pt>
                <c:pt idx="271">
                  <c:v>42978</c:v>
                </c:pt>
                <c:pt idx="272">
                  <c:v>42977</c:v>
                </c:pt>
                <c:pt idx="273">
                  <c:v>42976</c:v>
                </c:pt>
                <c:pt idx="274">
                  <c:v>42975</c:v>
                </c:pt>
                <c:pt idx="275">
                  <c:v>42972</c:v>
                </c:pt>
                <c:pt idx="276">
                  <c:v>42971</c:v>
                </c:pt>
                <c:pt idx="277">
                  <c:v>42970</c:v>
                </c:pt>
                <c:pt idx="278">
                  <c:v>42969</c:v>
                </c:pt>
                <c:pt idx="279">
                  <c:v>42968</c:v>
                </c:pt>
                <c:pt idx="280">
                  <c:v>42965</c:v>
                </c:pt>
                <c:pt idx="281">
                  <c:v>42964</c:v>
                </c:pt>
                <c:pt idx="282">
                  <c:v>42963</c:v>
                </c:pt>
                <c:pt idx="283">
                  <c:v>42962</c:v>
                </c:pt>
                <c:pt idx="284">
                  <c:v>42961</c:v>
                </c:pt>
                <c:pt idx="285">
                  <c:v>42958</c:v>
                </c:pt>
                <c:pt idx="286">
                  <c:v>42957</c:v>
                </c:pt>
                <c:pt idx="287">
                  <c:v>42956</c:v>
                </c:pt>
                <c:pt idx="288">
                  <c:v>42955</c:v>
                </c:pt>
                <c:pt idx="289">
                  <c:v>42954</c:v>
                </c:pt>
                <c:pt idx="290">
                  <c:v>42951</c:v>
                </c:pt>
                <c:pt idx="291">
                  <c:v>42950</c:v>
                </c:pt>
                <c:pt idx="292">
                  <c:v>42949</c:v>
                </c:pt>
                <c:pt idx="293">
                  <c:v>42948</c:v>
                </c:pt>
                <c:pt idx="294">
                  <c:v>42947</c:v>
                </c:pt>
                <c:pt idx="295">
                  <c:v>42944</c:v>
                </c:pt>
                <c:pt idx="296">
                  <c:v>42943</c:v>
                </c:pt>
                <c:pt idx="297">
                  <c:v>42942</c:v>
                </c:pt>
                <c:pt idx="298">
                  <c:v>42941</c:v>
                </c:pt>
                <c:pt idx="299">
                  <c:v>42940</c:v>
                </c:pt>
                <c:pt idx="300">
                  <c:v>42937</c:v>
                </c:pt>
                <c:pt idx="301">
                  <c:v>42936</c:v>
                </c:pt>
                <c:pt idx="302">
                  <c:v>42935</c:v>
                </c:pt>
                <c:pt idx="303">
                  <c:v>42934</c:v>
                </c:pt>
                <c:pt idx="304">
                  <c:v>42933</c:v>
                </c:pt>
                <c:pt idx="305">
                  <c:v>42930</c:v>
                </c:pt>
                <c:pt idx="306">
                  <c:v>42929</c:v>
                </c:pt>
                <c:pt idx="307">
                  <c:v>42928</c:v>
                </c:pt>
                <c:pt idx="308">
                  <c:v>42927</c:v>
                </c:pt>
                <c:pt idx="309">
                  <c:v>42926</c:v>
                </c:pt>
                <c:pt idx="310">
                  <c:v>42923</c:v>
                </c:pt>
                <c:pt idx="311">
                  <c:v>42922</c:v>
                </c:pt>
                <c:pt idx="312">
                  <c:v>42921</c:v>
                </c:pt>
                <c:pt idx="313">
                  <c:v>42919</c:v>
                </c:pt>
                <c:pt idx="314">
                  <c:v>42916</c:v>
                </c:pt>
                <c:pt idx="315">
                  <c:v>42915</c:v>
                </c:pt>
                <c:pt idx="316">
                  <c:v>42914</c:v>
                </c:pt>
                <c:pt idx="317">
                  <c:v>42913</c:v>
                </c:pt>
                <c:pt idx="318">
                  <c:v>42912</c:v>
                </c:pt>
                <c:pt idx="319">
                  <c:v>42909</c:v>
                </c:pt>
                <c:pt idx="320">
                  <c:v>42908</c:v>
                </c:pt>
                <c:pt idx="321">
                  <c:v>42907</c:v>
                </c:pt>
                <c:pt idx="322">
                  <c:v>42906</c:v>
                </c:pt>
                <c:pt idx="323">
                  <c:v>42905</c:v>
                </c:pt>
                <c:pt idx="324">
                  <c:v>42902</c:v>
                </c:pt>
                <c:pt idx="325">
                  <c:v>42901</c:v>
                </c:pt>
                <c:pt idx="326">
                  <c:v>42900</c:v>
                </c:pt>
                <c:pt idx="327">
                  <c:v>42899</c:v>
                </c:pt>
                <c:pt idx="328">
                  <c:v>42898</c:v>
                </c:pt>
                <c:pt idx="329">
                  <c:v>42895</c:v>
                </c:pt>
                <c:pt idx="330">
                  <c:v>42894</c:v>
                </c:pt>
                <c:pt idx="331">
                  <c:v>42893</c:v>
                </c:pt>
                <c:pt idx="332">
                  <c:v>42892</c:v>
                </c:pt>
                <c:pt idx="333">
                  <c:v>42891</c:v>
                </c:pt>
                <c:pt idx="334">
                  <c:v>42888</c:v>
                </c:pt>
                <c:pt idx="335">
                  <c:v>42887</c:v>
                </c:pt>
                <c:pt idx="336">
                  <c:v>42886</c:v>
                </c:pt>
                <c:pt idx="337">
                  <c:v>42885</c:v>
                </c:pt>
                <c:pt idx="338">
                  <c:v>42881</c:v>
                </c:pt>
                <c:pt idx="339">
                  <c:v>42880</c:v>
                </c:pt>
                <c:pt idx="340">
                  <c:v>42879</c:v>
                </c:pt>
                <c:pt idx="341">
                  <c:v>42878</c:v>
                </c:pt>
                <c:pt idx="342">
                  <c:v>42877</c:v>
                </c:pt>
                <c:pt idx="343">
                  <c:v>42874</c:v>
                </c:pt>
                <c:pt idx="344">
                  <c:v>42873</c:v>
                </c:pt>
                <c:pt idx="345">
                  <c:v>42872</c:v>
                </c:pt>
                <c:pt idx="346">
                  <c:v>42871</c:v>
                </c:pt>
                <c:pt idx="347">
                  <c:v>42870</c:v>
                </c:pt>
                <c:pt idx="348">
                  <c:v>42867</c:v>
                </c:pt>
                <c:pt idx="349">
                  <c:v>42866</c:v>
                </c:pt>
                <c:pt idx="350">
                  <c:v>42865</c:v>
                </c:pt>
                <c:pt idx="351">
                  <c:v>42864</c:v>
                </c:pt>
                <c:pt idx="352">
                  <c:v>42863</c:v>
                </c:pt>
                <c:pt idx="353">
                  <c:v>42860</c:v>
                </c:pt>
                <c:pt idx="354">
                  <c:v>42859</c:v>
                </c:pt>
                <c:pt idx="355">
                  <c:v>42858</c:v>
                </c:pt>
                <c:pt idx="356">
                  <c:v>42857</c:v>
                </c:pt>
                <c:pt idx="357">
                  <c:v>42856</c:v>
                </c:pt>
                <c:pt idx="358">
                  <c:v>42853</c:v>
                </c:pt>
                <c:pt idx="359">
                  <c:v>42852</c:v>
                </c:pt>
                <c:pt idx="360">
                  <c:v>42851</c:v>
                </c:pt>
                <c:pt idx="361">
                  <c:v>42850</c:v>
                </c:pt>
                <c:pt idx="362">
                  <c:v>42849</c:v>
                </c:pt>
                <c:pt idx="363">
                  <c:v>42846</c:v>
                </c:pt>
                <c:pt idx="364">
                  <c:v>42845</c:v>
                </c:pt>
                <c:pt idx="365">
                  <c:v>42844</c:v>
                </c:pt>
                <c:pt idx="366">
                  <c:v>42843</c:v>
                </c:pt>
                <c:pt idx="367">
                  <c:v>42842</c:v>
                </c:pt>
                <c:pt idx="368">
                  <c:v>42838</c:v>
                </c:pt>
                <c:pt idx="369">
                  <c:v>42837</c:v>
                </c:pt>
                <c:pt idx="370">
                  <c:v>42836</c:v>
                </c:pt>
                <c:pt idx="371">
                  <c:v>42835</c:v>
                </c:pt>
                <c:pt idx="372">
                  <c:v>42832</c:v>
                </c:pt>
                <c:pt idx="373">
                  <c:v>42831</c:v>
                </c:pt>
                <c:pt idx="374">
                  <c:v>42830</c:v>
                </c:pt>
                <c:pt idx="375">
                  <c:v>42829</c:v>
                </c:pt>
                <c:pt idx="376">
                  <c:v>42828</c:v>
                </c:pt>
                <c:pt idx="377">
                  <c:v>42825</c:v>
                </c:pt>
                <c:pt idx="378">
                  <c:v>42824</c:v>
                </c:pt>
                <c:pt idx="379">
                  <c:v>42823</c:v>
                </c:pt>
                <c:pt idx="380">
                  <c:v>42822</c:v>
                </c:pt>
                <c:pt idx="381">
                  <c:v>42821</c:v>
                </c:pt>
                <c:pt idx="382">
                  <c:v>42818</c:v>
                </c:pt>
                <c:pt idx="383">
                  <c:v>42817</c:v>
                </c:pt>
                <c:pt idx="384">
                  <c:v>42816</c:v>
                </c:pt>
                <c:pt idx="385">
                  <c:v>42815</c:v>
                </c:pt>
                <c:pt idx="386">
                  <c:v>42814</c:v>
                </c:pt>
                <c:pt idx="387">
                  <c:v>42811</c:v>
                </c:pt>
                <c:pt idx="388">
                  <c:v>42810</c:v>
                </c:pt>
                <c:pt idx="389">
                  <c:v>42809</c:v>
                </c:pt>
                <c:pt idx="390">
                  <c:v>42808</c:v>
                </c:pt>
                <c:pt idx="391">
                  <c:v>42807</c:v>
                </c:pt>
                <c:pt idx="392">
                  <c:v>42804</c:v>
                </c:pt>
                <c:pt idx="393">
                  <c:v>42803</c:v>
                </c:pt>
                <c:pt idx="394">
                  <c:v>42802</c:v>
                </c:pt>
                <c:pt idx="395">
                  <c:v>42801</c:v>
                </c:pt>
                <c:pt idx="396">
                  <c:v>42800</c:v>
                </c:pt>
                <c:pt idx="397">
                  <c:v>42797</c:v>
                </c:pt>
                <c:pt idx="398">
                  <c:v>42796</c:v>
                </c:pt>
                <c:pt idx="399">
                  <c:v>42795</c:v>
                </c:pt>
                <c:pt idx="400">
                  <c:v>42794</c:v>
                </c:pt>
                <c:pt idx="401">
                  <c:v>42793</c:v>
                </c:pt>
                <c:pt idx="402">
                  <c:v>42790</c:v>
                </c:pt>
                <c:pt idx="403">
                  <c:v>42789</c:v>
                </c:pt>
                <c:pt idx="404">
                  <c:v>42788</c:v>
                </c:pt>
                <c:pt idx="405">
                  <c:v>42787</c:v>
                </c:pt>
                <c:pt idx="406">
                  <c:v>42783</c:v>
                </c:pt>
                <c:pt idx="407">
                  <c:v>42782</c:v>
                </c:pt>
                <c:pt idx="408">
                  <c:v>42781</c:v>
                </c:pt>
                <c:pt idx="409">
                  <c:v>42780</c:v>
                </c:pt>
                <c:pt idx="410">
                  <c:v>42779</c:v>
                </c:pt>
                <c:pt idx="411">
                  <c:v>42776</c:v>
                </c:pt>
                <c:pt idx="412">
                  <c:v>42775</c:v>
                </c:pt>
                <c:pt idx="413">
                  <c:v>42774</c:v>
                </c:pt>
                <c:pt idx="414">
                  <c:v>42773</c:v>
                </c:pt>
                <c:pt idx="415">
                  <c:v>42772</c:v>
                </c:pt>
                <c:pt idx="416">
                  <c:v>42769</c:v>
                </c:pt>
                <c:pt idx="417">
                  <c:v>42768</c:v>
                </c:pt>
                <c:pt idx="418">
                  <c:v>42767</c:v>
                </c:pt>
                <c:pt idx="419">
                  <c:v>42766</c:v>
                </c:pt>
                <c:pt idx="420">
                  <c:v>42765</c:v>
                </c:pt>
                <c:pt idx="421">
                  <c:v>42762</c:v>
                </c:pt>
                <c:pt idx="422">
                  <c:v>42761</c:v>
                </c:pt>
                <c:pt idx="423">
                  <c:v>42760</c:v>
                </c:pt>
                <c:pt idx="424">
                  <c:v>42759</c:v>
                </c:pt>
                <c:pt idx="425">
                  <c:v>42758</c:v>
                </c:pt>
                <c:pt idx="426">
                  <c:v>42755</c:v>
                </c:pt>
                <c:pt idx="427">
                  <c:v>42754</c:v>
                </c:pt>
                <c:pt idx="428">
                  <c:v>42753</c:v>
                </c:pt>
                <c:pt idx="429">
                  <c:v>42752</c:v>
                </c:pt>
                <c:pt idx="430">
                  <c:v>42748</c:v>
                </c:pt>
                <c:pt idx="431">
                  <c:v>42747</c:v>
                </c:pt>
                <c:pt idx="432">
                  <c:v>42746</c:v>
                </c:pt>
                <c:pt idx="433">
                  <c:v>42745</c:v>
                </c:pt>
                <c:pt idx="434">
                  <c:v>42744</c:v>
                </c:pt>
                <c:pt idx="435">
                  <c:v>42741</c:v>
                </c:pt>
                <c:pt idx="436">
                  <c:v>42740</c:v>
                </c:pt>
                <c:pt idx="437">
                  <c:v>42739</c:v>
                </c:pt>
                <c:pt idx="438">
                  <c:v>42738</c:v>
                </c:pt>
                <c:pt idx="439">
                  <c:v>42734</c:v>
                </c:pt>
                <c:pt idx="440">
                  <c:v>42733</c:v>
                </c:pt>
                <c:pt idx="441">
                  <c:v>42732</c:v>
                </c:pt>
                <c:pt idx="442">
                  <c:v>42731</c:v>
                </c:pt>
                <c:pt idx="443">
                  <c:v>42727</c:v>
                </c:pt>
                <c:pt idx="444">
                  <c:v>42726</c:v>
                </c:pt>
                <c:pt idx="445">
                  <c:v>42725</c:v>
                </c:pt>
                <c:pt idx="446">
                  <c:v>42724</c:v>
                </c:pt>
                <c:pt idx="447">
                  <c:v>42723</c:v>
                </c:pt>
                <c:pt idx="448">
                  <c:v>42720</c:v>
                </c:pt>
                <c:pt idx="449">
                  <c:v>42719</c:v>
                </c:pt>
                <c:pt idx="450">
                  <c:v>42718</c:v>
                </c:pt>
                <c:pt idx="451">
                  <c:v>42717</c:v>
                </c:pt>
                <c:pt idx="452">
                  <c:v>42716</c:v>
                </c:pt>
                <c:pt idx="453">
                  <c:v>42713</c:v>
                </c:pt>
                <c:pt idx="454">
                  <c:v>42712</c:v>
                </c:pt>
                <c:pt idx="455">
                  <c:v>42711</c:v>
                </c:pt>
                <c:pt idx="456">
                  <c:v>42710</c:v>
                </c:pt>
                <c:pt idx="457">
                  <c:v>42709</c:v>
                </c:pt>
                <c:pt idx="458">
                  <c:v>42706</c:v>
                </c:pt>
                <c:pt idx="459">
                  <c:v>42705</c:v>
                </c:pt>
                <c:pt idx="460">
                  <c:v>42704</c:v>
                </c:pt>
                <c:pt idx="461">
                  <c:v>42703</c:v>
                </c:pt>
                <c:pt idx="462">
                  <c:v>42702</c:v>
                </c:pt>
                <c:pt idx="463">
                  <c:v>42699</c:v>
                </c:pt>
                <c:pt idx="464">
                  <c:v>42697</c:v>
                </c:pt>
                <c:pt idx="465">
                  <c:v>42696</c:v>
                </c:pt>
                <c:pt idx="466">
                  <c:v>42695</c:v>
                </c:pt>
                <c:pt idx="467">
                  <c:v>42692</c:v>
                </c:pt>
                <c:pt idx="468">
                  <c:v>42691</c:v>
                </c:pt>
                <c:pt idx="469">
                  <c:v>42690</c:v>
                </c:pt>
                <c:pt idx="470">
                  <c:v>42689</c:v>
                </c:pt>
                <c:pt idx="471">
                  <c:v>42688</c:v>
                </c:pt>
                <c:pt idx="472">
                  <c:v>42685</c:v>
                </c:pt>
                <c:pt idx="473">
                  <c:v>42684</c:v>
                </c:pt>
                <c:pt idx="474">
                  <c:v>42683</c:v>
                </c:pt>
                <c:pt idx="475">
                  <c:v>42682</c:v>
                </c:pt>
                <c:pt idx="476">
                  <c:v>42681</c:v>
                </c:pt>
                <c:pt idx="477">
                  <c:v>42678</c:v>
                </c:pt>
                <c:pt idx="478">
                  <c:v>42677</c:v>
                </c:pt>
                <c:pt idx="479">
                  <c:v>42676</c:v>
                </c:pt>
                <c:pt idx="480">
                  <c:v>42675</c:v>
                </c:pt>
                <c:pt idx="481">
                  <c:v>42674</c:v>
                </c:pt>
                <c:pt idx="482">
                  <c:v>42671</c:v>
                </c:pt>
                <c:pt idx="483">
                  <c:v>42670</c:v>
                </c:pt>
                <c:pt idx="484">
                  <c:v>42669</c:v>
                </c:pt>
                <c:pt idx="485">
                  <c:v>42668</c:v>
                </c:pt>
                <c:pt idx="486">
                  <c:v>42667</c:v>
                </c:pt>
                <c:pt idx="487">
                  <c:v>42664</c:v>
                </c:pt>
                <c:pt idx="488">
                  <c:v>42663</c:v>
                </c:pt>
                <c:pt idx="489">
                  <c:v>42662</c:v>
                </c:pt>
                <c:pt idx="490">
                  <c:v>42661</c:v>
                </c:pt>
                <c:pt idx="491">
                  <c:v>42660</c:v>
                </c:pt>
                <c:pt idx="492">
                  <c:v>42657</c:v>
                </c:pt>
                <c:pt idx="493">
                  <c:v>42656</c:v>
                </c:pt>
                <c:pt idx="494">
                  <c:v>42655</c:v>
                </c:pt>
                <c:pt idx="495">
                  <c:v>42654</c:v>
                </c:pt>
                <c:pt idx="496">
                  <c:v>42653</c:v>
                </c:pt>
                <c:pt idx="497">
                  <c:v>42650</c:v>
                </c:pt>
                <c:pt idx="498">
                  <c:v>42649</c:v>
                </c:pt>
                <c:pt idx="499">
                  <c:v>42648</c:v>
                </c:pt>
                <c:pt idx="500">
                  <c:v>42647</c:v>
                </c:pt>
                <c:pt idx="501">
                  <c:v>42646</c:v>
                </c:pt>
                <c:pt idx="502">
                  <c:v>42643</c:v>
                </c:pt>
                <c:pt idx="503">
                  <c:v>42642</c:v>
                </c:pt>
                <c:pt idx="504">
                  <c:v>42641</c:v>
                </c:pt>
                <c:pt idx="505">
                  <c:v>42640</c:v>
                </c:pt>
                <c:pt idx="506">
                  <c:v>42639</c:v>
                </c:pt>
                <c:pt idx="507">
                  <c:v>42636</c:v>
                </c:pt>
                <c:pt idx="508">
                  <c:v>42635</c:v>
                </c:pt>
                <c:pt idx="509">
                  <c:v>42634</c:v>
                </c:pt>
                <c:pt idx="510">
                  <c:v>42633</c:v>
                </c:pt>
                <c:pt idx="511">
                  <c:v>42632</c:v>
                </c:pt>
                <c:pt idx="512">
                  <c:v>42629</c:v>
                </c:pt>
                <c:pt idx="513">
                  <c:v>42628</c:v>
                </c:pt>
                <c:pt idx="514">
                  <c:v>42627</c:v>
                </c:pt>
                <c:pt idx="515">
                  <c:v>42626</c:v>
                </c:pt>
                <c:pt idx="516">
                  <c:v>42625</c:v>
                </c:pt>
                <c:pt idx="517">
                  <c:v>42622</c:v>
                </c:pt>
                <c:pt idx="518">
                  <c:v>42621</c:v>
                </c:pt>
                <c:pt idx="519">
                  <c:v>42620</c:v>
                </c:pt>
                <c:pt idx="520">
                  <c:v>42619</c:v>
                </c:pt>
                <c:pt idx="521">
                  <c:v>42615</c:v>
                </c:pt>
                <c:pt idx="522">
                  <c:v>42614</c:v>
                </c:pt>
                <c:pt idx="523">
                  <c:v>42613</c:v>
                </c:pt>
                <c:pt idx="524">
                  <c:v>42612</c:v>
                </c:pt>
                <c:pt idx="525">
                  <c:v>42611</c:v>
                </c:pt>
                <c:pt idx="526">
                  <c:v>42608</c:v>
                </c:pt>
                <c:pt idx="527">
                  <c:v>42607</c:v>
                </c:pt>
                <c:pt idx="528">
                  <c:v>42606</c:v>
                </c:pt>
                <c:pt idx="529">
                  <c:v>42605</c:v>
                </c:pt>
                <c:pt idx="530">
                  <c:v>42604</c:v>
                </c:pt>
                <c:pt idx="531">
                  <c:v>42601</c:v>
                </c:pt>
                <c:pt idx="532">
                  <c:v>42600</c:v>
                </c:pt>
                <c:pt idx="533">
                  <c:v>42599</c:v>
                </c:pt>
                <c:pt idx="534">
                  <c:v>42598</c:v>
                </c:pt>
                <c:pt idx="535">
                  <c:v>42597</c:v>
                </c:pt>
                <c:pt idx="536">
                  <c:v>42594</c:v>
                </c:pt>
                <c:pt idx="537">
                  <c:v>42593</c:v>
                </c:pt>
                <c:pt idx="538">
                  <c:v>42592</c:v>
                </c:pt>
                <c:pt idx="539">
                  <c:v>42591</c:v>
                </c:pt>
                <c:pt idx="540">
                  <c:v>42590</c:v>
                </c:pt>
                <c:pt idx="541">
                  <c:v>42587</c:v>
                </c:pt>
                <c:pt idx="542">
                  <c:v>42586</c:v>
                </c:pt>
                <c:pt idx="543">
                  <c:v>42585</c:v>
                </c:pt>
                <c:pt idx="544">
                  <c:v>42584</c:v>
                </c:pt>
                <c:pt idx="545">
                  <c:v>42583</c:v>
                </c:pt>
                <c:pt idx="546">
                  <c:v>42580</c:v>
                </c:pt>
                <c:pt idx="547">
                  <c:v>42579</c:v>
                </c:pt>
                <c:pt idx="548">
                  <c:v>42578</c:v>
                </c:pt>
                <c:pt idx="549">
                  <c:v>42577</c:v>
                </c:pt>
                <c:pt idx="550">
                  <c:v>42576</c:v>
                </c:pt>
                <c:pt idx="551">
                  <c:v>42573</c:v>
                </c:pt>
                <c:pt idx="552">
                  <c:v>42572</c:v>
                </c:pt>
                <c:pt idx="553">
                  <c:v>42571</c:v>
                </c:pt>
                <c:pt idx="554">
                  <c:v>42570</c:v>
                </c:pt>
                <c:pt idx="555">
                  <c:v>42569</c:v>
                </c:pt>
                <c:pt idx="556">
                  <c:v>42566</c:v>
                </c:pt>
                <c:pt idx="557">
                  <c:v>42565</c:v>
                </c:pt>
                <c:pt idx="558">
                  <c:v>42564</c:v>
                </c:pt>
                <c:pt idx="559">
                  <c:v>42563</c:v>
                </c:pt>
                <c:pt idx="560">
                  <c:v>42562</c:v>
                </c:pt>
                <c:pt idx="561">
                  <c:v>42559</c:v>
                </c:pt>
                <c:pt idx="562">
                  <c:v>42558</c:v>
                </c:pt>
                <c:pt idx="563">
                  <c:v>42557</c:v>
                </c:pt>
                <c:pt idx="564">
                  <c:v>42556</c:v>
                </c:pt>
                <c:pt idx="565">
                  <c:v>42552</c:v>
                </c:pt>
                <c:pt idx="566">
                  <c:v>42551</c:v>
                </c:pt>
                <c:pt idx="567">
                  <c:v>42550</c:v>
                </c:pt>
                <c:pt idx="568">
                  <c:v>42549</c:v>
                </c:pt>
                <c:pt idx="569">
                  <c:v>42548</c:v>
                </c:pt>
                <c:pt idx="570">
                  <c:v>42545</c:v>
                </c:pt>
                <c:pt idx="571">
                  <c:v>42544</c:v>
                </c:pt>
                <c:pt idx="572">
                  <c:v>42543</c:v>
                </c:pt>
                <c:pt idx="573">
                  <c:v>42542</c:v>
                </c:pt>
                <c:pt idx="574">
                  <c:v>42541</c:v>
                </c:pt>
                <c:pt idx="575">
                  <c:v>42538</c:v>
                </c:pt>
                <c:pt idx="576">
                  <c:v>42537</c:v>
                </c:pt>
                <c:pt idx="577">
                  <c:v>42536</c:v>
                </c:pt>
                <c:pt idx="578">
                  <c:v>42535</c:v>
                </c:pt>
                <c:pt idx="579">
                  <c:v>42534</c:v>
                </c:pt>
                <c:pt idx="580">
                  <c:v>42531</c:v>
                </c:pt>
                <c:pt idx="581">
                  <c:v>42530</c:v>
                </c:pt>
                <c:pt idx="582">
                  <c:v>42529</c:v>
                </c:pt>
                <c:pt idx="583">
                  <c:v>42528</c:v>
                </c:pt>
                <c:pt idx="584">
                  <c:v>42527</c:v>
                </c:pt>
                <c:pt idx="585">
                  <c:v>42524</c:v>
                </c:pt>
                <c:pt idx="586">
                  <c:v>42523</c:v>
                </c:pt>
                <c:pt idx="587">
                  <c:v>42522</c:v>
                </c:pt>
                <c:pt idx="588">
                  <c:v>42521</c:v>
                </c:pt>
                <c:pt idx="589">
                  <c:v>42517</c:v>
                </c:pt>
                <c:pt idx="590">
                  <c:v>42516</c:v>
                </c:pt>
                <c:pt idx="591">
                  <c:v>42515</c:v>
                </c:pt>
                <c:pt idx="592">
                  <c:v>42514</c:v>
                </c:pt>
                <c:pt idx="593">
                  <c:v>42513</c:v>
                </c:pt>
                <c:pt idx="594">
                  <c:v>42510</c:v>
                </c:pt>
                <c:pt idx="595">
                  <c:v>42509</c:v>
                </c:pt>
                <c:pt idx="596">
                  <c:v>42508</c:v>
                </c:pt>
                <c:pt idx="597">
                  <c:v>42507</c:v>
                </c:pt>
                <c:pt idx="598">
                  <c:v>42506</c:v>
                </c:pt>
                <c:pt idx="599">
                  <c:v>42503</c:v>
                </c:pt>
                <c:pt idx="600">
                  <c:v>42502</c:v>
                </c:pt>
                <c:pt idx="601">
                  <c:v>42501</c:v>
                </c:pt>
                <c:pt idx="602">
                  <c:v>42500</c:v>
                </c:pt>
                <c:pt idx="603">
                  <c:v>42499</c:v>
                </c:pt>
                <c:pt idx="604">
                  <c:v>42496</c:v>
                </c:pt>
                <c:pt idx="605">
                  <c:v>42495</c:v>
                </c:pt>
                <c:pt idx="606">
                  <c:v>42494</c:v>
                </c:pt>
                <c:pt idx="607">
                  <c:v>42493</c:v>
                </c:pt>
                <c:pt idx="608">
                  <c:v>42492</c:v>
                </c:pt>
                <c:pt idx="609">
                  <c:v>42489</c:v>
                </c:pt>
                <c:pt idx="610">
                  <c:v>42488</c:v>
                </c:pt>
                <c:pt idx="611">
                  <c:v>42487</c:v>
                </c:pt>
                <c:pt idx="612">
                  <c:v>42486</c:v>
                </c:pt>
                <c:pt idx="613">
                  <c:v>42485</c:v>
                </c:pt>
                <c:pt idx="614">
                  <c:v>42482</c:v>
                </c:pt>
                <c:pt idx="615">
                  <c:v>42481</c:v>
                </c:pt>
                <c:pt idx="616">
                  <c:v>42480</c:v>
                </c:pt>
                <c:pt idx="617">
                  <c:v>42479</c:v>
                </c:pt>
                <c:pt idx="618">
                  <c:v>42478</c:v>
                </c:pt>
                <c:pt idx="619">
                  <c:v>42475</c:v>
                </c:pt>
                <c:pt idx="620">
                  <c:v>42474</c:v>
                </c:pt>
                <c:pt idx="621">
                  <c:v>42473</c:v>
                </c:pt>
                <c:pt idx="622">
                  <c:v>42472</c:v>
                </c:pt>
                <c:pt idx="623">
                  <c:v>42471</c:v>
                </c:pt>
                <c:pt idx="624">
                  <c:v>42468</c:v>
                </c:pt>
                <c:pt idx="625">
                  <c:v>42467</c:v>
                </c:pt>
                <c:pt idx="626">
                  <c:v>42466</c:v>
                </c:pt>
                <c:pt idx="627">
                  <c:v>42465</c:v>
                </c:pt>
                <c:pt idx="628">
                  <c:v>42464</c:v>
                </c:pt>
                <c:pt idx="629">
                  <c:v>42461</c:v>
                </c:pt>
                <c:pt idx="630">
                  <c:v>42460</c:v>
                </c:pt>
                <c:pt idx="631">
                  <c:v>42459</c:v>
                </c:pt>
                <c:pt idx="632">
                  <c:v>42458</c:v>
                </c:pt>
                <c:pt idx="633">
                  <c:v>42457</c:v>
                </c:pt>
                <c:pt idx="634">
                  <c:v>42453</c:v>
                </c:pt>
                <c:pt idx="635">
                  <c:v>42452</c:v>
                </c:pt>
                <c:pt idx="636">
                  <c:v>42451</c:v>
                </c:pt>
                <c:pt idx="637">
                  <c:v>42450</c:v>
                </c:pt>
                <c:pt idx="638">
                  <c:v>42447</c:v>
                </c:pt>
                <c:pt idx="639">
                  <c:v>42446</c:v>
                </c:pt>
                <c:pt idx="640">
                  <c:v>42445</c:v>
                </c:pt>
                <c:pt idx="641">
                  <c:v>42444</c:v>
                </c:pt>
                <c:pt idx="642">
                  <c:v>42443</c:v>
                </c:pt>
                <c:pt idx="643">
                  <c:v>42440</c:v>
                </c:pt>
                <c:pt idx="644">
                  <c:v>42439</c:v>
                </c:pt>
                <c:pt idx="645">
                  <c:v>42438</c:v>
                </c:pt>
                <c:pt idx="646">
                  <c:v>42437</c:v>
                </c:pt>
                <c:pt idx="647">
                  <c:v>42436</c:v>
                </c:pt>
                <c:pt idx="648">
                  <c:v>42433</c:v>
                </c:pt>
                <c:pt idx="649">
                  <c:v>42432</c:v>
                </c:pt>
                <c:pt idx="650">
                  <c:v>42431</c:v>
                </c:pt>
                <c:pt idx="651">
                  <c:v>42430</c:v>
                </c:pt>
                <c:pt idx="652">
                  <c:v>42429</c:v>
                </c:pt>
                <c:pt idx="653">
                  <c:v>42426</c:v>
                </c:pt>
                <c:pt idx="654">
                  <c:v>42425</c:v>
                </c:pt>
                <c:pt idx="655">
                  <c:v>42424</c:v>
                </c:pt>
                <c:pt idx="656">
                  <c:v>42423</c:v>
                </c:pt>
                <c:pt idx="657">
                  <c:v>42422</c:v>
                </c:pt>
                <c:pt idx="658">
                  <c:v>42419</c:v>
                </c:pt>
                <c:pt idx="659">
                  <c:v>42418</c:v>
                </c:pt>
                <c:pt idx="660">
                  <c:v>42417</c:v>
                </c:pt>
                <c:pt idx="661">
                  <c:v>42416</c:v>
                </c:pt>
                <c:pt idx="662">
                  <c:v>42412</c:v>
                </c:pt>
                <c:pt idx="663">
                  <c:v>42411</c:v>
                </c:pt>
                <c:pt idx="664">
                  <c:v>42410</c:v>
                </c:pt>
                <c:pt idx="665">
                  <c:v>42409</c:v>
                </c:pt>
                <c:pt idx="666">
                  <c:v>42408</c:v>
                </c:pt>
                <c:pt idx="667">
                  <c:v>42405</c:v>
                </c:pt>
                <c:pt idx="668">
                  <c:v>42404</c:v>
                </c:pt>
                <c:pt idx="669">
                  <c:v>42403</c:v>
                </c:pt>
                <c:pt idx="670">
                  <c:v>42402</c:v>
                </c:pt>
                <c:pt idx="671">
                  <c:v>42401</c:v>
                </c:pt>
                <c:pt idx="672">
                  <c:v>42398</c:v>
                </c:pt>
                <c:pt idx="673">
                  <c:v>42397</c:v>
                </c:pt>
                <c:pt idx="674">
                  <c:v>42396</c:v>
                </c:pt>
                <c:pt idx="675">
                  <c:v>42395</c:v>
                </c:pt>
                <c:pt idx="676">
                  <c:v>42394</c:v>
                </c:pt>
                <c:pt idx="677">
                  <c:v>42391</c:v>
                </c:pt>
                <c:pt idx="678">
                  <c:v>42390</c:v>
                </c:pt>
                <c:pt idx="679">
                  <c:v>42389</c:v>
                </c:pt>
                <c:pt idx="680">
                  <c:v>42388</c:v>
                </c:pt>
                <c:pt idx="681">
                  <c:v>42384</c:v>
                </c:pt>
                <c:pt idx="682">
                  <c:v>42383</c:v>
                </c:pt>
                <c:pt idx="683">
                  <c:v>42382</c:v>
                </c:pt>
                <c:pt idx="684">
                  <c:v>42381</c:v>
                </c:pt>
                <c:pt idx="685">
                  <c:v>42380</c:v>
                </c:pt>
                <c:pt idx="686">
                  <c:v>42377</c:v>
                </c:pt>
                <c:pt idx="687">
                  <c:v>42376</c:v>
                </c:pt>
                <c:pt idx="688">
                  <c:v>42375</c:v>
                </c:pt>
                <c:pt idx="689">
                  <c:v>42374</c:v>
                </c:pt>
                <c:pt idx="690">
                  <c:v>42373</c:v>
                </c:pt>
                <c:pt idx="691">
                  <c:v>42369</c:v>
                </c:pt>
                <c:pt idx="692">
                  <c:v>42368</c:v>
                </c:pt>
                <c:pt idx="693">
                  <c:v>42367</c:v>
                </c:pt>
                <c:pt idx="694">
                  <c:v>42366</c:v>
                </c:pt>
                <c:pt idx="695">
                  <c:v>42362</c:v>
                </c:pt>
                <c:pt idx="696">
                  <c:v>42361</c:v>
                </c:pt>
                <c:pt idx="697">
                  <c:v>42360</c:v>
                </c:pt>
                <c:pt idx="698">
                  <c:v>42359</c:v>
                </c:pt>
                <c:pt idx="699">
                  <c:v>42356</c:v>
                </c:pt>
                <c:pt idx="700">
                  <c:v>42355</c:v>
                </c:pt>
                <c:pt idx="701">
                  <c:v>42354</c:v>
                </c:pt>
                <c:pt idx="702">
                  <c:v>42353</c:v>
                </c:pt>
                <c:pt idx="703">
                  <c:v>42352</c:v>
                </c:pt>
                <c:pt idx="704">
                  <c:v>42349</c:v>
                </c:pt>
                <c:pt idx="705">
                  <c:v>42348</c:v>
                </c:pt>
                <c:pt idx="706">
                  <c:v>42347</c:v>
                </c:pt>
                <c:pt idx="707">
                  <c:v>42346</c:v>
                </c:pt>
                <c:pt idx="708">
                  <c:v>42345</c:v>
                </c:pt>
                <c:pt idx="709">
                  <c:v>42342</c:v>
                </c:pt>
                <c:pt idx="710">
                  <c:v>42341</c:v>
                </c:pt>
                <c:pt idx="711">
                  <c:v>42340</c:v>
                </c:pt>
                <c:pt idx="712">
                  <c:v>42339</c:v>
                </c:pt>
                <c:pt idx="713">
                  <c:v>42338</c:v>
                </c:pt>
                <c:pt idx="714">
                  <c:v>42335</c:v>
                </c:pt>
                <c:pt idx="715">
                  <c:v>42333</c:v>
                </c:pt>
                <c:pt idx="716">
                  <c:v>42332</c:v>
                </c:pt>
                <c:pt idx="717">
                  <c:v>42331</c:v>
                </c:pt>
                <c:pt idx="718">
                  <c:v>42328</c:v>
                </c:pt>
                <c:pt idx="719">
                  <c:v>42327</c:v>
                </c:pt>
                <c:pt idx="720">
                  <c:v>42326</c:v>
                </c:pt>
                <c:pt idx="721">
                  <c:v>42325</c:v>
                </c:pt>
                <c:pt idx="722">
                  <c:v>42324</c:v>
                </c:pt>
                <c:pt idx="723">
                  <c:v>42321</c:v>
                </c:pt>
                <c:pt idx="724">
                  <c:v>42320</c:v>
                </c:pt>
                <c:pt idx="725">
                  <c:v>42319</c:v>
                </c:pt>
                <c:pt idx="726">
                  <c:v>42318</c:v>
                </c:pt>
                <c:pt idx="727">
                  <c:v>42317</c:v>
                </c:pt>
                <c:pt idx="728">
                  <c:v>42314</c:v>
                </c:pt>
                <c:pt idx="729">
                  <c:v>42313</c:v>
                </c:pt>
                <c:pt idx="730">
                  <c:v>42312</c:v>
                </c:pt>
                <c:pt idx="731">
                  <c:v>42311</c:v>
                </c:pt>
                <c:pt idx="732">
                  <c:v>42310</c:v>
                </c:pt>
                <c:pt idx="733">
                  <c:v>42307</c:v>
                </c:pt>
                <c:pt idx="734">
                  <c:v>42306</c:v>
                </c:pt>
                <c:pt idx="735">
                  <c:v>42305</c:v>
                </c:pt>
                <c:pt idx="736">
                  <c:v>42304</c:v>
                </c:pt>
                <c:pt idx="737">
                  <c:v>42303</c:v>
                </c:pt>
                <c:pt idx="738">
                  <c:v>42300</c:v>
                </c:pt>
                <c:pt idx="739">
                  <c:v>42299</c:v>
                </c:pt>
                <c:pt idx="740">
                  <c:v>42298</c:v>
                </c:pt>
                <c:pt idx="741">
                  <c:v>42297</c:v>
                </c:pt>
                <c:pt idx="742">
                  <c:v>42296</c:v>
                </c:pt>
                <c:pt idx="743">
                  <c:v>42293</c:v>
                </c:pt>
                <c:pt idx="744">
                  <c:v>42292</c:v>
                </c:pt>
                <c:pt idx="745">
                  <c:v>42291</c:v>
                </c:pt>
                <c:pt idx="746">
                  <c:v>42290</c:v>
                </c:pt>
                <c:pt idx="747">
                  <c:v>42289</c:v>
                </c:pt>
                <c:pt idx="748">
                  <c:v>42286</c:v>
                </c:pt>
                <c:pt idx="749">
                  <c:v>42285</c:v>
                </c:pt>
                <c:pt idx="750">
                  <c:v>42284</c:v>
                </c:pt>
                <c:pt idx="751">
                  <c:v>42283</c:v>
                </c:pt>
                <c:pt idx="752">
                  <c:v>42282</c:v>
                </c:pt>
                <c:pt idx="753">
                  <c:v>42279</c:v>
                </c:pt>
                <c:pt idx="754">
                  <c:v>42278</c:v>
                </c:pt>
                <c:pt idx="755">
                  <c:v>42277</c:v>
                </c:pt>
                <c:pt idx="756">
                  <c:v>42276</c:v>
                </c:pt>
                <c:pt idx="757">
                  <c:v>42275</c:v>
                </c:pt>
                <c:pt idx="758">
                  <c:v>42272</c:v>
                </c:pt>
                <c:pt idx="759">
                  <c:v>42271</c:v>
                </c:pt>
                <c:pt idx="760">
                  <c:v>42270</c:v>
                </c:pt>
                <c:pt idx="761">
                  <c:v>42269</c:v>
                </c:pt>
                <c:pt idx="762">
                  <c:v>42268</c:v>
                </c:pt>
                <c:pt idx="763">
                  <c:v>42265</c:v>
                </c:pt>
                <c:pt idx="764">
                  <c:v>42264</c:v>
                </c:pt>
                <c:pt idx="765">
                  <c:v>42263</c:v>
                </c:pt>
                <c:pt idx="766">
                  <c:v>42262</c:v>
                </c:pt>
                <c:pt idx="767">
                  <c:v>42261</c:v>
                </c:pt>
                <c:pt idx="768">
                  <c:v>42258</c:v>
                </c:pt>
                <c:pt idx="769">
                  <c:v>42257</c:v>
                </c:pt>
                <c:pt idx="770">
                  <c:v>42256</c:v>
                </c:pt>
                <c:pt idx="771">
                  <c:v>42255</c:v>
                </c:pt>
                <c:pt idx="772">
                  <c:v>42251</c:v>
                </c:pt>
                <c:pt idx="773">
                  <c:v>42250</c:v>
                </c:pt>
                <c:pt idx="774">
                  <c:v>42249</c:v>
                </c:pt>
                <c:pt idx="775">
                  <c:v>42248</c:v>
                </c:pt>
                <c:pt idx="776">
                  <c:v>42247</c:v>
                </c:pt>
                <c:pt idx="777">
                  <c:v>42244</c:v>
                </c:pt>
                <c:pt idx="778">
                  <c:v>42243</c:v>
                </c:pt>
                <c:pt idx="779">
                  <c:v>42242</c:v>
                </c:pt>
                <c:pt idx="780">
                  <c:v>42241</c:v>
                </c:pt>
                <c:pt idx="781">
                  <c:v>42240</c:v>
                </c:pt>
                <c:pt idx="782">
                  <c:v>42237</c:v>
                </c:pt>
                <c:pt idx="783">
                  <c:v>42236</c:v>
                </c:pt>
                <c:pt idx="784">
                  <c:v>42235</c:v>
                </c:pt>
                <c:pt idx="785">
                  <c:v>42234</c:v>
                </c:pt>
                <c:pt idx="786">
                  <c:v>42233</c:v>
                </c:pt>
                <c:pt idx="787">
                  <c:v>42230</c:v>
                </c:pt>
                <c:pt idx="788">
                  <c:v>42229</c:v>
                </c:pt>
                <c:pt idx="789">
                  <c:v>42228</c:v>
                </c:pt>
                <c:pt idx="790">
                  <c:v>42227</c:v>
                </c:pt>
                <c:pt idx="791">
                  <c:v>42226</c:v>
                </c:pt>
                <c:pt idx="792">
                  <c:v>42223</c:v>
                </c:pt>
                <c:pt idx="793">
                  <c:v>42222</c:v>
                </c:pt>
                <c:pt idx="794">
                  <c:v>42221</c:v>
                </c:pt>
                <c:pt idx="795">
                  <c:v>42220</c:v>
                </c:pt>
                <c:pt idx="796">
                  <c:v>42219</c:v>
                </c:pt>
                <c:pt idx="797">
                  <c:v>42216</c:v>
                </c:pt>
                <c:pt idx="798">
                  <c:v>42215</c:v>
                </c:pt>
                <c:pt idx="799">
                  <c:v>42214</c:v>
                </c:pt>
                <c:pt idx="800">
                  <c:v>42213</c:v>
                </c:pt>
                <c:pt idx="801">
                  <c:v>42212</c:v>
                </c:pt>
                <c:pt idx="802">
                  <c:v>42209</c:v>
                </c:pt>
                <c:pt idx="803">
                  <c:v>42208</c:v>
                </c:pt>
                <c:pt idx="804">
                  <c:v>42207</c:v>
                </c:pt>
                <c:pt idx="805">
                  <c:v>42206</c:v>
                </c:pt>
                <c:pt idx="806">
                  <c:v>42205</c:v>
                </c:pt>
                <c:pt idx="807">
                  <c:v>42202</c:v>
                </c:pt>
                <c:pt idx="808">
                  <c:v>42201</c:v>
                </c:pt>
                <c:pt idx="809">
                  <c:v>42200</c:v>
                </c:pt>
                <c:pt idx="810">
                  <c:v>42199</c:v>
                </c:pt>
                <c:pt idx="811">
                  <c:v>42198</c:v>
                </c:pt>
                <c:pt idx="812">
                  <c:v>42195</c:v>
                </c:pt>
                <c:pt idx="813">
                  <c:v>42194</c:v>
                </c:pt>
                <c:pt idx="814">
                  <c:v>42193</c:v>
                </c:pt>
                <c:pt idx="815">
                  <c:v>42192</c:v>
                </c:pt>
                <c:pt idx="816">
                  <c:v>42191</c:v>
                </c:pt>
                <c:pt idx="817">
                  <c:v>42187</c:v>
                </c:pt>
                <c:pt idx="818">
                  <c:v>42186</c:v>
                </c:pt>
                <c:pt idx="819">
                  <c:v>42185</c:v>
                </c:pt>
                <c:pt idx="820">
                  <c:v>42184</c:v>
                </c:pt>
                <c:pt idx="821">
                  <c:v>42181</c:v>
                </c:pt>
                <c:pt idx="822">
                  <c:v>42180</c:v>
                </c:pt>
                <c:pt idx="823">
                  <c:v>42179</c:v>
                </c:pt>
                <c:pt idx="824">
                  <c:v>42178</c:v>
                </c:pt>
                <c:pt idx="825">
                  <c:v>42177</c:v>
                </c:pt>
                <c:pt idx="826">
                  <c:v>42174</c:v>
                </c:pt>
                <c:pt idx="827">
                  <c:v>42173</c:v>
                </c:pt>
                <c:pt idx="828">
                  <c:v>42172</c:v>
                </c:pt>
                <c:pt idx="829">
                  <c:v>42171</c:v>
                </c:pt>
                <c:pt idx="830">
                  <c:v>42170</c:v>
                </c:pt>
                <c:pt idx="831">
                  <c:v>42167</c:v>
                </c:pt>
                <c:pt idx="832">
                  <c:v>42166</c:v>
                </c:pt>
                <c:pt idx="833">
                  <c:v>42165</c:v>
                </c:pt>
                <c:pt idx="834">
                  <c:v>42164</c:v>
                </c:pt>
                <c:pt idx="835">
                  <c:v>42163</c:v>
                </c:pt>
                <c:pt idx="836">
                  <c:v>42160</c:v>
                </c:pt>
                <c:pt idx="837">
                  <c:v>42159</c:v>
                </c:pt>
                <c:pt idx="838">
                  <c:v>42158</c:v>
                </c:pt>
                <c:pt idx="839">
                  <c:v>42157</c:v>
                </c:pt>
                <c:pt idx="840">
                  <c:v>42156</c:v>
                </c:pt>
                <c:pt idx="841">
                  <c:v>42153</c:v>
                </c:pt>
                <c:pt idx="842">
                  <c:v>42152</c:v>
                </c:pt>
                <c:pt idx="843">
                  <c:v>42151</c:v>
                </c:pt>
                <c:pt idx="844">
                  <c:v>42150</c:v>
                </c:pt>
                <c:pt idx="845">
                  <c:v>42146</c:v>
                </c:pt>
                <c:pt idx="846">
                  <c:v>42145</c:v>
                </c:pt>
                <c:pt idx="847">
                  <c:v>42144</c:v>
                </c:pt>
                <c:pt idx="848">
                  <c:v>42143</c:v>
                </c:pt>
                <c:pt idx="849">
                  <c:v>42142</c:v>
                </c:pt>
                <c:pt idx="850">
                  <c:v>42139</c:v>
                </c:pt>
                <c:pt idx="851">
                  <c:v>42138</c:v>
                </c:pt>
                <c:pt idx="852">
                  <c:v>42137</c:v>
                </c:pt>
                <c:pt idx="853">
                  <c:v>42136</c:v>
                </c:pt>
                <c:pt idx="854">
                  <c:v>42135</c:v>
                </c:pt>
                <c:pt idx="855">
                  <c:v>42132</c:v>
                </c:pt>
                <c:pt idx="856">
                  <c:v>42131</c:v>
                </c:pt>
                <c:pt idx="857">
                  <c:v>42130</c:v>
                </c:pt>
                <c:pt idx="858">
                  <c:v>42129</c:v>
                </c:pt>
                <c:pt idx="859">
                  <c:v>42128</c:v>
                </c:pt>
                <c:pt idx="860">
                  <c:v>42125</c:v>
                </c:pt>
                <c:pt idx="861">
                  <c:v>42124</c:v>
                </c:pt>
                <c:pt idx="862">
                  <c:v>42123</c:v>
                </c:pt>
                <c:pt idx="863">
                  <c:v>42122</c:v>
                </c:pt>
                <c:pt idx="864">
                  <c:v>42121</c:v>
                </c:pt>
                <c:pt idx="865">
                  <c:v>42118</c:v>
                </c:pt>
                <c:pt idx="866">
                  <c:v>42117</c:v>
                </c:pt>
                <c:pt idx="867">
                  <c:v>42116</c:v>
                </c:pt>
                <c:pt idx="868">
                  <c:v>42115</c:v>
                </c:pt>
                <c:pt idx="869">
                  <c:v>42114</c:v>
                </c:pt>
                <c:pt idx="870">
                  <c:v>42111</c:v>
                </c:pt>
                <c:pt idx="871">
                  <c:v>42110</c:v>
                </c:pt>
                <c:pt idx="872">
                  <c:v>42109</c:v>
                </c:pt>
                <c:pt idx="873">
                  <c:v>42108</c:v>
                </c:pt>
                <c:pt idx="874">
                  <c:v>42107</c:v>
                </c:pt>
                <c:pt idx="875">
                  <c:v>42104</c:v>
                </c:pt>
                <c:pt idx="876">
                  <c:v>42103</c:v>
                </c:pt>
                <c:pt idx="877">
                  <c:v>42102</c:v>
                </c:pt>
                <c:pt idx="878">
                  <c:v>42101</c:v>
                </c:pt>
                <c:pt idx="879">
                  <c:v>42100</c:v>
                </c:pt>
                <c:pt idx="880">
                  <c:v>42096</c:v>
                </c:pt>
                <c:pt idx="881">
                  <c:v>42095</c:v>
                </c:pt>
                <c:pt idx="882">
                  <c:v>42094</c:v>
                </c:pt>
                <c:pt idx="883">
                  <c:v>42093</c:v>
                </c:pt>
                <c:pt idx="884">
                  <c:v>42090</c:v>
                </c:pt>
                <c:pt idx="885">
                  <c:v>42089</c:v>
                </c:pt>
                <c:pt idx="886">
                  <c:v>42088</c:v>
                </c:pt>
                <c:pt idx="887">
                  <c:v>42087</c:v>
                </c:pt>
                <c:pt idx="888">
                  <c:v>42086</c:v>
                </c:pt>
                <c:pt idx="889">
                  <c:v>42083</c:v>
                </c:pt>
                <c:pt idx="890">
                  <c:v>42082</c:v>
                </c:pt>
                <c:pt idx="891">
                  <c:v>42081</c:v>
                </c:pt>
                <c:pt idx="892">
                  <c:v>42080</c:v>
                </c:pt>
                <c:pt idx="893">
                  <c:v>42079</c:v>
                </c:pt>
                <c:pt idx="894">
                  <c:v>42076</c:v>
                </c:pt>
                <c:pt idx="895">
                  <c:v>42075</c:v>
                </c:pt>
                <c:pt idx="896">
                  <c:v>42074</c:v>
                </c:pt>
                <c:pt idx="897">
                  <c:v>42073</c:v>
                </c:pt>
                <c:pt idx="898">
                  <c:v>42072</c:v>
                </c:pt>
                <c:pt idx="899">
                  <c:v>42069</c:v>
                </c:pt>
                <c:pt idx="900">
                  <c:v>42068</c:v>
                </c:pt>
                <c:pt idx="901">
                  <c:v>42067</c:v>
                </c:pt>
                <c:pt idx="902">
                  <c:v>42066</c:v>
                </c:pt>
                <c:pt idx="903">
                  <c:v>42065</c:v>
                </c:pt>
                <c:pt idx="904">
                  <c:v>42062</c:v>
                </c:pt>
                <c:pt idx="905">
                  <c:v>42061</c:v>
                </c:pt>
                <c:pt idx="906">
                  <c:v>42060</c:v>
                </c:pt>
                <c:pt idx="907">
                  <c:v>42059</c:v>
                </c:pt>
                <c:pt idx="908">
                  <c:v>42058</c:v>
                </c:pt>
                <c:pt idx="909">
                  <c:v>42055</c:v>
                </c:pt>
                <c:pt idx="910">
                  <c:v>42054</c:v>
                </c:pt>
                <c:pt idx="911">
                  <c:v>42053</c:v>
                </c:pt>
                <c:pt idx="912">
                  <c:v>42052</c:v>
                </c:pt>
                <c:pt idx="913">
                  <c:v>42048</c:v>
                </c:pt>
                <c:pt idx="914">
                  <c:v>42047</c:v>
                </c:pt>
                <c:pt idx="915">
                  <c:v>42046</c:v>
                </c:pt>
                <c:pt idx="916">
                  <c:v>42045</c:v>
                </c:pt>
                <c:pt idx="917">
                  <c:v>42044</c:v>
                </c:pt>
                <c:pt idx="918">
                  <c:v>42041</c:v>
                </c:pt>
                <c:pt idx="919">
                  <c:v>42040</c:v>
                </c:pt>
                <c:pt idx="920">
                  <c:v>42039</c:v>
                </c:pt>
                <c:pt idx="921">
                  <c:v>42038</c:v>
                </c:pt>
                <c:pt idx="922">
                  <c:v>42037</c:v>
                </c:pt>
                <c:pt idx="923">
                  <c:v>42034</c:v>
                </c:pt>
                <c:pt idx="924">
                  <c:v>42033</c:v>
                </c:pt>
                <c:pt idx="925">
                  <c:v>42032</c:v>
                </c:pt>
                <c:pt idx="926">
                  <c:v>42031</c:v>
                </c:pt>
                <c:pt idx="927">
                  <c:v>42030</c:v>
                </c:pt>
                <c:pt idx="928">
                  <c:v>42027</c:v>
                </c:pt>
                <c:pt idx="929">
                  <c:v>42026</c:v>
                </c:pt>
                <c:pt idx="930">
                  <c:v>42025</c:v>
                </c:pt>
                <c:pt idx="931">
                  <c:v>42024</c:v>
                </c:pt>
                <c:pt idx="932">
                  <c:v>42020</c:v>
                </c:pt>
                <c:pt idx="933">
                  <c:v>42019</c:v>
                </c:pt>
                <c:pt idx="934">
                  <c:v>42018</c:v>
                </c:pt>
                <c:pt idx="935">
                  <c:v>42017</c:v>
                </c:pt>
                <c:pt idx="936">
                  <c:v>42016</c:v>
                </c:pt>
                <c:pt idx="937">
                  <c:v>42013</c:v>
                </c:pt>
                <c:pt idx="938">
                  <c:v>42012</c:v>
                </c:pt>
                <c:pt idx="939">
                  <c:v>42011</c:v>
                </c:pt>
                <c:pt idx="940">
                  <c:v>42010</c:v>
                </c:pt>
                <c:pt idx="941">
                  <c:v>42009</c:v>
                </c:pt>
                <c:pt idx="942">
                  <c:v>42006</c:v>
                </c:pt>
                <c:pt idx="943">
                  <c:v>42004</c:v>
                </c:pt>
                <c:pt idx="944">
                  <c:v>42003</c:v>
                </c:pt>
                <c:pt idx="945">
                  <c:v>42002</c:v>
                </c:pt>
                <c:pt idx="946">
                  <c:v>41999</c:v>
                </c:pt>
                <c:pt idx="947">
                  <c:v>41997</c:v>
                </c:pt>
                <c:pt idx="948">
                  <c:v>41996</c:v>
                </c:pt>
                <c:pt idx="949">
                  <c:v>41995</c:v>
                </c:pt>
                <c:pt idx="950">
                  <c:v>41992</c:v>
                </c:pt>
                <c:pt idx="951">
                  <c:v>41991</c:v>
                </c:pt>
                <c:pt idx="952">
                  <c:v>41990</c:v>
                </c:pt>
                <c:pt idx="953">
                  <c:v>41989</c:v>
                </c:pt>
                <c:pt idx="954">
                  <c:v>41988</c:v>
                </c:pt>
                <c:pt idx="955">
                  <c:v>41985</c:v>
                </c:pt>
                <c:pt idx="956">
                  <c:v>41984</c:v>
                </c:pt>
                <c:pt idx="957">
                  <c:v>41983</c:v>
                </c:pt>
                <c:pt idx="958">
                  <c:v>41982</c:v>
                </c:pt>
                <c:pt idx="959">
                  <c:v>41981</c:v>
                </c:pt>
                <c:pt idx="960">
                  <c:v>41978</c:v>
                </c:pt>
                <c:pt idx="961">
                  <c:v>41977</c:v>
                </c:pt>
                <c:pt idx="962">
                  <c:v>41976</c:v>
                </c:pt>
                <c:pt idx="963">
                  <c:v>41975</c:v>
                </c:pt>
                <c:pt idx="964">
                  <c:v>41974</c:v>
                </c:pt>
                <c:pt idx="965">
                  <c:v>41971</c:v>
                </c:pt>
                <c:pt idx="966">
                  <c:v>41969</c:v>
                </c:pt>
                <c:pt idx="967">
                  <c:v>41968</c:v>
                </c:pt>
                <c:pt idx="968">
                  <c:v>41967</c:v>
                </c:pt>
                <c:pt idx="969">
                  <c:v>41964</c:v>
                </c:pt>
                <c:pt idx="970">
                  <c:v>41963</c:v>
                </c:pt>
                <c:pt idx="971">
                  <c:v>41962</c:v>
                </c:pt>
                <c:pt idx="972">
                  <c:v>41961</c:v>
                </c:pt>
                <c:pt idx="973">
                  <c:v>41960</c:v>
                </c:pt>
                <c:pt idx="974">
                  <c:v>41957</c:v>
                </c:pt>
                <c:pt idx="975">
                  <c:v>41956</c:v>
                </c:pt>
                <c:pt idx="976">
                  <c:v>41955</c:v>
                </c:pt>
                <c:pt idx="977">
                  <c:v>41954</c:v>
                </c:pt>
                <c:pt idx="978">
                  <c:v>41953</c:v>
                </c:pt>
                <c:pt idx="979">
                  <c:v>41950</c:v>
                </c:pt>
                <c:pt idx="980">
                  <c:v>41949</c:v>
                </c:pt>
                <c:pt idx="981">
                  <c:v>41948</c:v>
                </c:pt>
                <c:pt idx="982">
                  <c:v>41947</c:v>
                </c:pt>
                <c:pt idx="983">
                  <c:v>41946</c:v>
                </c:pt>
                <c:pt idx="984">
                  <c:v>41943</c:v>
                </c:pt>
                <c:pt idx="985">
                  <c:v>41942</c:v>
                </c:pt>
                <c:pt idx="986">
                  <c:v>41941</c:v>
                </c:pt>
                <c:pt idx="987">
                  <c:v>41940</c:v>
                </c:pt>
                <c:pt idx="988">
                  <c:v>41939</c:v>
                </c:pt>
                <c:pt idx="989">
                  <c:v>41936</c:v>
                </c:pt>
                <c:pt idx="990">
                  <c:v>41935</c:v>
                </c:pt>
                <c:pt idx="991">
                  <c:v>41934</c:v>
                </c:pt>
                <c:pt idx="992">
                  <c:v>41933</c:v>
                </c:pt>
                <c:pt idx="993">
                  <c:v>41932</c:v>
                </c:pt>
                <c:pt idx="994">
                  <c:v>41929</c:v>
                </c:pt>
                <c:pt idx="995">
                  <c:v>41928</c:v>
                </c:pt>
                <c:pt idx="996">
                  <c:v>41927</c:v>
                </c:pt>
                <c:pt idx="997">
                  <c:v>41926</c:v>
                </c:pt>
                <c:pt idx="998">
                  <c:v>41925</c:v>
                </c:pt>
                <c:pt idx="999">
                  <c:v>41922</c:v>
                </c:pt>
                <c:pt idx="1000">
                  <c:v>41921</c:v>
                </c:pt>
                <c:pt idx="1001">
                  <c:v>41920</c:v>
                </c:pt>
                <c:pt idx="1002">
                  <c:v>41919</c:v>
                </c:pt>
                <c:pt idx="1003">
                  <c:v>41918</c:v>
                </c:pt>
                <c:pt idx="1004">
                  <c:v>41915</c:v>
                </c:pt>
                <c:pt idx="1005">
                  <c:v>41914</c:v>
                </c:pt>
                <c:pt idx="1006">
                  <c:v>41913</c:v>
                </c:pt>
                <c:pt idx="1007">
                  <c:v>41912</c:v>
                </c:pt>
                <c:pt idx="1008">
                  <c:v>41911</c:v>
                </c:pt>
                <c:pt idx="1009">
                  <c:v>41908</c:v>
                </c:pt>
                <c:pt idx="1010">
                  <c:v>41907</c:v>
                </c:pt>
                <c:pt idx="1011">
                  <c:v>41906</c:v>
                </c:pt>
                <c:pt idx="1012">
                  <c:v>41905</c:v>
                </c:pt>
                <c:pt idx="1013">
                  <c:v>41904</c:v>
                </c:pt>
                <c:pt idx="1014">
                  <c:v>41901</c:v>
                </c:pt>
                <c:pt idx="1015">
                  <c:v>41900</c:v>
                </c:pt>
                <c:pt idx="1016">
                  <c:v>41899</c:v>
                </c:pt>
                <c:pt idx="1017">
                  <c:v>41898</c:v>
                </c:pt>
                <c:pt idx="1018">
                  <c:v>41897</c:v>
                </c:pt>
                <c:pt idx="1019">
                  <c:v>41894</c:v>
                </c:pt>
                <c:pt idx="1020">
                  <c:v>41893</c:v>
                </c:pt>
                <c:pt idx="1021">
                  <c:v>41892</c:v>
                </c:pt>
                <c:pt idx="1022">
                  <c:v>41891</c:v>
                </c:pt>
                <c:pt idx="1023">
                  <c:v>41890</c:v>
                </c:pt>
                <c:pt idx="1024">
                  <c:v>41887</c:v>
                </c:pt>
                <c:pt idx="1025">
                  <c:v>41886</c:v>
                </c:pt>
                <c:pt idx="1026">
                  <c:v>41885</c:v>
                </c:pt>
                <c:pt idx="1027">
                  <c:v>41884</c:v>
                </c:pt>
                <c:pt idx="1028">
                  <c:v>41880</c:v>
                </c:pt>
                <c:pt idx="1029">
                  <c:v>41879</c:v>
                </c:pt>
                <c:pt idx="1030">
                  <c:v>41878</c:v>
                </c:pt>
                <c:pt idx="1031">
                  <c:v>41877</c:v>
                </c:pt>
                <c:pt idx="1032">
                  <c:v>41876</c:v>
                </c:pt>
                <c:pt idx="1033">
                  <c:v>41873</c:v>
                </c:pt>
                <c:pt idx="1034">
                  <c:v>41872</c:v>
                </c:pt>
                <c:pt idx="1035">
                  <c:v>41871</c:v>
                </c:pt>
                <c:pt idx="1036">
                  <c:v>41870</c:v>
                </c:pt>
                <c:pt idx="1037">
                  <c:v>41869</c:v>
                </c:pt>
                <c:pt idx="1038">
                  <c:v>41866</c:v>
                </c:pt>
                <c:pt idx="1039">
                  <c:v>41865</c:v>
                </c:pt>
                <c:pt idx="1040">
                  <c:v>41864</c:v>
                </c:pt>
                <c:pt idx="1041">
                  <c:v>41863</c:v>
                </c:pt>
                <c:pt idx="1042">
                  <c:v>41862</c:v>
                </c:pt>
                <c:pt idx="1043">
                  <c:v>41859</c:v>
                </c:pt>
                <c:pt idx="1044">
                  <c:v>41858</c:v>
                </c:pt>
                <c:pt idx="1045">
                  <c:v>41857</c:v>
                </c:pt>
                <c:pt idx="1046">
                  <c:v>41856</c:v>
                </c:pt>
                <c:pt idx="1047">
                  <c:v>41855</c:v>
                </c:pt>
                <c:pt idx="1048">
                  <c:v>41852</c:v>
                </c:pt>
                <c:pt idx="1049">
                  <c:v>41851</c:v>
                </c:pt>
                <c:pt idx="1050">
                  <c:v>41850</c:v>
                </c:pt>
                <c:pt idx="1051">
                  <c:v>41849</c:v>
                </c:pt>
                <c:pt idx="1052">
                  <c:v>41848</c:v>
                </c:pt>
                <c:pt idx="1053">
                  <c:v>41845</c:v>
                </c:pt>
                <c:pt idx="1054">
                  <c:v>41844</c:v>
                </c:pt>
                <c:pt idx="1055">
                  <c:v>41843</c:v>
                </c:pt>
                <c:pt idx="1056">
                  <c:v>41842</c:v>
                </c:pt>
                <c:pt idx="1057">
                  <c:v>41841</c:v>
                </c:pt>
                <c:pt idx="1058">
                  <c:v>41838</c:v>
                </c:pt>
                <c:pt idx="1059">
                  <c:v>41837</c:v>
                </c:pt>
                <c:pt idx="1060">
                  <c:v>41836</c:v>
                </c:pt>
                <c:pt idx="1061">
                  <c:v>41835</c:v>
                </c:pt>
                <c:pt idx="1062">
                  <c:v>41834</c:v>
                </c:pt>
                <c:pt idx="1063">
                  <c:v>41831</c:v>
                </c:pt>
                <c:pt idx="1064">
                  <c:v>41830</c:v>
                </c:pt>
                <c:pt idx="1065">
                  <c:v>41829</c:v>
                </c:pt>
                <c:pt idx="1066">
                  <c:v>41828</c:v>
                </c:pt>
                <c:pt idx="1067">
                  <c:v>41827</c:v>
                </c:pt>
                <c:pt idx="1068">
                  <c:v>41823</c:v>
                </c:pt>
                <c:pt idx="1069">
                  <c:v>41822</c:v>
                </c:pt>
                <c:pt idx="1070">
                  <c:v>41821</c:v>
                </c:pt>
                <c:pt idx="1071">
                  <c:v>41820</c:v>
                </c:pt>
                <c:pt idx="1072">
                  <c:v>41817</c:v>
                </c:pt>
                <c:pt idx="1073">
                  <c:v>41816</c:v>
                </c:pt>
                <c:pt idx="1074">
                  <c:v>41815</c:v>
                </c:pt>
                <c:pt idx="1075">
                  <c:v>41814</c:v>
                </c:pt>
                <c:pt idx="1076">
                  <c:v>41813</c:v>
                </c:pt>
                <c:pt idx="1077">
                  <c:v>41810</c:v>
                </c:pt>
                <c:pt idx="1078">
                  <c:v>41809</c:v>
                </c:pt>
                <c:pt idx="1079">
                  <c:v>41808</c:v>
                </c:pt>
                <c:pt idx="1080">
                  <c:v>41807</c:v>
                </c:pt>
                <c:pt idx="1081">
                  <c:v>41806</c:v>
                </c:pt>
                <c:pt idx="1082">
                  <c:v>41803</c:v>
                </c:pt>
                <c:pt idx="1083">
                  <c:v>41802</c:v>
                </c:pt>
                <c:pt idx="1084">
                  <c:v>41801</c:v>
                </c:pt>
                <c:pt idx="1085">
                  <c:v>41800</c:v>
                </c:pt>
                <c:pt idx="1086">
                  <c:v>41799</c:v>
                </c:pt>
                <c:pt idx="1087">
                  <c:v>41796</c:v>
                </c:pt>
                <c:pt idx="1088">
                  <c:v>41795</c:v>
                </c:pt>
                <c:pt idx="1089">
                  <c:v>41794</c:v>
                </c:pt>
                <c:pt idx="1090">
                  <c:v>41793</c:v>
                </c:pt>
                <c:pt idx="1091">
                  <c:v>41792</c:v>
                </c:pt>
                <c:pt idx="1092">
                  <c:v>41789</c:v>
                </c:pt>
                <c:pt idx="1093">
                  <c:v>41788</c:v>
                </c:pt>
                <c:pt idx="1094">
                  <c:v>41787</c:v>
                </c:pt>
                <c:pt idx="1095">
                  <c:v>41786</c:v>
                </c:pt>
                <c:pt idx="1096">
                  <c:v>41782</c:v>
                </c:pt>
                <c:pt idx="1097">
                  <c:v>41781</c:v>
                </c:pt>
                <c:pt idx="1098">
                  <c:v>41780</c:v>
                </c:pt>
                <c:pt idx="1099">
                  <c:v>41779</c:v>
                </c:pt>
                <c:pt idx="1100">
                  <c:v>41778</c:v>
                </c:pt>
                <c:pt idx="1101">
                  <c:v>41775</c:v>
                </c:pt>
                <c:pt idx="1102">
                  <c:v>41774</c:v>
                </c:pt>
                <c:pt idx="1103">
                  <c:v>41773</c:v>
                </c:pt>
                <c:pt idx="1104">
                  <c:v>41772</c:v>
                </c:pt>
                <c:pt idx="1105">
                  <c:v>41771</c:v>
                </c:pt>
                <c:pt idx="1106">
                  <c:v>41768</c:v>
                </c:pt>
                <c:pt idx="1107">
                  <c:v>41767</c:v>
                </c:pt>
                <c:pt idx="1108">
                  <c:v>41766</c:v>
                </c:pt>
                <c:pt idx="1109">
                  <c:v>41765</c:v>
                </c:pt>
                <c:pt idx="1110">
                  <c:v>41764</c:v>
                </c:pt>
                <c:pt idx="1111">
                  <c:v>41761</c:v>
                </c:pt>
                <c:pt idx="1112">
                  <c:v>41760</c:v>
                </c:pt>
                <c:pt idx="1113">
                  <c:v>41759</c:v>
                </c:pt>
                <c:pt idx="1114">
                  <c:v>41758</c:v>
                </c:pt>
                <c:pt idx="1115">
                  <c:v>41757</c:v>
                </c:pt>
                <c:pt idx="1116">
                  <c:v>41754</c:v>
                </c:pt>
                <c:pt idx="1117">
                  <c:v>41753</c:v>
                </c:pt>
                <c:pt idx="1118">
                  <c:v>41752</c:v>
                </c:pt>
                <c:pt idx="1119">
                  <c:v>41751</c:v>
                </c:pt>
                <c:pt idx="1120">
                  <c:v>41750</c:v>
                </c:pt>
                <c:pt idx="1121">
                  <c:v>41746</c:v>
                </c:pt>
                <c:pt idx="1122">
                  <c:v>41745</c:v>
                </c:pt>
                <c:pt idx="1123">
                  <c:v>41744</c:v>
                </c:pt>
                <c:pt idx="1124">
                  <c:v>41743</c:v>
                </c:pt>
                <c:pt idx="1125">
                  <c:v>41740</c:v>
                </c:pt>
                <c:pt idx="1126">
                  <c:v>41739</c:v>
                </c:pt>
                <c:pt idx="1127">
                  <c:v>41738</c:v>
                </c:pt>
                <c:pt idx="1128">
                  <c:v>41737</c:v>
                </c:pt>
                <c:pt idx="1129">
                  <c:v>41736</c:v>
                </c:pt>
                <c:pt idx="1130">
                  <c:v>41733</c:v>
                </c:pt>
                <c:pt idx="1131">
                  <c:v>41732</c:v>
                </c:pt>
                <c:pt idx="1132">
                  <c:v>41731</c:v>
                </c:pt>
                <c:pt idx="1133">
                  <c:v>41730</c:v>
                </c:pt>
                <c:pt idx="1134">
                  <c:v>41729</c:v>
                </c:pt>
                <c:pt idx="1135">
                  <c:v>41726</c:v>
                </c:pt>
                <c:pt idx="1136">
                  <c:v>41725</c:v>
                </c:pt>
                <c:pt idx="1137">
                  <c:v>41724</c:v>
                </c:pt>
                <c:pt idx="1138">
                  <c:v>41723</c:v>
                </c:pt>
                <c:pt idx="1139">
                  <c:v>41722</c:v>
                </c:pt>
                <c:pt idx="1140">
                  <c:v>41719</c:v>
                </c:pt>
                <c:pt idx="1141">
                  <c:v>41718</c:v>
                </c:pt>
                <c:pt idx="1142">
                  <c:v>41717</c:v>
                </c:pt>
                <c:pt idx="1143">
                  <c:v>41716</c:v>
                </c:pt>
                <c:pt idx="1144">
                  <c:v>41715</c:v>
                </c:pt>
                <c:pt idx="1145">
                  <c:v>41712</c:v>
                </c:pt>
                <c:pt idx="1146">
                  <c:v>41711</c:v>
                </c:pt>
                <c:pt idx="1147">
                  <c:v>41710</c:v>
                </c:pt>
                <c:pt idx="1148">
                  <c:v>41709</c:v>
                </c:pt>
                <c:pt idx="1149">
                  <c:v>41708</c:v>
                </c:pt>
                <c:pt idx="1150">
                  <c:v>41705</c:v>
                </c:pt>
                <c:pt idx="1151">
                  <c:v>41704</c:v>
                </c:pt>
                <c:pt idx="1152">
                  <c:v>41703</c:v>
                </c:pt>
                <c:pt idx="1153">
                  <c:v>41702</c:v>
                </c:pt>
                <c:pt idx="1154">
                  <c:v>41701</c:v>
                </c:pt>
                <c:pt idx="1155">
                  <c:v>41698</c:v>
                </c:pt>
                <c:pt idx="1156">
                  <c:v>41697</c:v>
                </c:pt>
                <c:pt idx="1157">
                  <c:v>41696</c:v>
                </c:pt>
                <c:pt idx="1158">
                  <c:v>41695</c:v>
                </c:pt>
                <c:pt idx="1159">
                  <c:v>41694</c:v>
                </c:pt>
                <c:pt idx="1160">
                  <c:v>41691</c:v>
                </c:pt>
                <c:pt idx="1161">
                  <c:v>41690</c:v>
                </c:pt>
                <c:pt idx="1162">
                  <c:v>41689</c:v>
                </c:pt>
                <c:pt idx="1163">
                  <c:v>41688</c:v>
                </c:pt>
                <c:pt idx="1164">
                  <c:v>41684</c:v>
                </c:pt>
                <c:pt idx="1165">
                  <c:v>41683</c:v>
                </c:pt>
                <c:pt idx="1166">
                  <c:v>41682</c:v>
                </c:pt>
                <c:pt idx="1167">
                  <c:v>41681</c:v>
                </c:pt>
                <c:pt idx="1168">
                  <c:v>41680</c:v>
                </c:pt>
                <c:pt idx="1169">
                  <c:v>41677</c:v>
                </c:pt>
                <c:pt idx="1170">
                  <c:v>41676</c:v>
                </c:pt>
                <c:pt idx="1171">
                  <c:v>41675</c:v>
                </c:pt>
                <c:pt idx="1172">
                  <c:v>41674</c:v>
                </c:pt>
                <c:pt idx="1173">
                  <c:v>41673</c:v>
                </c:pt>
                <c:pt idx="1174">
                  <c:v>41670</c:v>
                </c:pt>
                <c:pt idx="1175">
                  <c:v>41669</c:v>
                </c:pt>
                <c:pt idx="1176">
                  <c:v>41668</c:v>
                </c:pt>
                <c:pt idx="1177">
                  <c:v>41667</c:v>
                </c:pt>
                <c:pt idx="1178">
                  <c:v>41666</c:v>
                </c:pt>
                <c:pt idx="1179">
                  <c:v>41663</c:v>
                </c:pt>
                <c:pt idx="1180">
                  <c:v>41662</c:v>
                </c:pt>
                <c:pt idx="1181">
                  <c:v>41661</c:v>
                </c:pt>
                <c:pt idx="1182">
                  <c:v>41660</c:v>
                </c:pt>
                <c:pt idx="1183">
                  <c:v>41656</c:v>
                </c:pt>
                <c:pt idx="1184">
                  <c:v>41655</c:v>
                </c:pt>
                <c:pt idx="1185">
                  <c:v>41654</c:v>
                </c:pt>
                <c:pt idx="1186">
                  <c:v>41653</c:v>
                </c:pt>
                <c:pt idx="1187">
                  <c:v>41652</c:v>
                </c:pt>
                <c:pt idx="1188">
                  <c:v>41649</c:v>
                </c:pt>
                <c:pt idx="1189">
                  <c:v>41648</c:v>
                </c:pt>
                <c:pt idx="1190">
                  <c:v>41647</c:v>
                </c:pt>
                <c:pt idx="1191">
                  <c:v>41646</c:v>
                </c:pt>
                <c:pt idx="1192">
                  <c:v>41645</c:v>
                </c:pt>
                <c:pt idx="1193">
                  <c:v>41642</c:v>
                </c:pt>
                <c:pt idx="1194">
                  <c:v>41641</c:v>
                </c:pt>
                <c:pt idx="1195">
                  <c:v>41639</c:v>
                </c:pt>
                <c:pt idx="1196">
                  <c:v>41638</c:v>
                </c:pt>
                <c:pt idx="1197">
                  <c:v>41635</c:v>
                </c:pt>
                <c:pt idx="1198">
                  <c:v>41634</c:v>
                </c:pt>
                <c:pt idx="1199">
                  <c:v>41632</c:v>
                </c:pt>
                <c:pt idx="1200">
                  <c:v>41631</c:v>
                </c:pt>
                <c:pt idx="1201">
                  <c:v>41628</c:v>
                </c:pt>
                <c:pt idx="1202">
                  <c:v>41627</c:v>
                </c:pt>
                <c:pt idx="1203">
                  <c:v>41626</c:v>
                </c:pt>
                <c:pt idx="1204">
                  <c:v>41625</c:v>
                </c:pt>
                <c:pt idx="1205">
                  <c:v>41624</c:v>
                </c:pt>
                <c:pt idx="1206">
                  <c:v>41621</c:v>
                </c:pt>
                <c:pt idx="1207">
                  <c:v>41620</c:v>
                </c:pt>
                <c:pt idx="1208">
                  <c:v>41619</c:v>
                </c:pt>
                <c:pt idx="1209">
                  <c:v>41618</c:v>
                </c:pt>
                <c:pt idx="1210">
                  <c:v>41617</c:v>
                </c:pt>
                <c:pt idx="1211">
                  <c:v>41614</c:v>
                </c:pt>
                <c:pt idx="1212">
                  <c:v>41613</c:v>
                </c:pt>
                <c:pt idx="1213">
                  <c:v>41612</c:v>
                </c:pt>
                <c:pt idx="1214">
                  <c:v>41611</c:v>
                </c:pt>
                <c:pt idx="1215">
                  <c:v>41610</c:v>
                </c:pt>
                <c:pt idx="1216">
                  <c:v>41607</c:v>
                </c:pt>
                <c:pt idx="1217">
                  <c:v>41605</c:v>
                </c:pt>
                <c:pt idx="1218">
                  <c:v>41604</c:v>
                </c:pt>
                <c:pt idx="1219">
                  <c:v>41603</c:v>
                </c:pt>
                <c:pt idx="1220">
                  <c:v>41600</c:v>
                </c:pt>
                <c:pt idx="1221">
                  <c:v>41599</c:v>
                </c:pt>
                <c:pt idx="1222">
                  <c:v>41598</c:v>
                </c:pt>
                <c:pt idx="1223">
                  <c:v>41597</c:v>
                </c:pt>
                <c:pt idx="1224">
                  <c:v>41596</c:v>
                </c:pt>
                <c:pt idx="1225">
                  <c:v>41593</c:v>
                </c:pt>
                <c:pt idx="1226">
                  <c:v>41592</c:v>
                </c:pt>
                <c:pt idx="1227">
                  <c:v>41591</c:v>
                </c:pt>
                <c:pt idx="1228">
                  <c:v>41590</c:v>
                </c:pt>
                <c:pt idx="1229">
                  <c:v>41589</c:v>
                </c:pt>
                <c:pt idx="1230">
                  <c:v>41586</c:v>
                </c:pt>
                <c:pt idx="1231">
                  <c:v>41585</c:v>
                </c:pt>
                <c:pt idx="1232">
                  <c:v>41584</c:v>
                </c:pt>
                <c:pt idx="1233">
                  <c:v>41583</c:v>
                </c:pt>
                <c:pt idx="1234">
                  <c:v>41582</c:v>
                </c:pt>
                <c:pt idx="1235">
                  <c:v>41579</c:v>
                </c:pt>
                <c:pt idx="1236">
                  <c:v>41578</c:v>
                </c:pt>
                <c:pt idx="1237">
                  <c:v>41577</c:v>
                </c:pt>
                <c:pt idx="1238">
                  <c:v>41576</c:v>
                </c:pt>
                <c:pt idx="1239">
                  <c:v>41575</c:v>
                </c:pt>
                <c:pt idx="1240">
                  <c:v>41572</c:v>
                </c:pt>
                <c:pt idx="1241">
                  <c:v>41571</c:v>
                </c:pt>
                <c:pt idx="1242">
                  <c:v>41570</c:v>
                </c:pt>
                <c:pt idx="1243">
                  <c:v>41569</c:v>
                </c:pt>
                <c:pt idx="1244">
                  <c:v>41568</c:v>
                </c:pt>
                <c:pt idx="1245">
                  <c:v>41565</c:v>
                </c:pt>
                <c:pt idx="1246">
                  <c:v>41564</c:v>
                </c:pt>
                <c:pt idx="1247">
                  <c:v>41563</c:v>
                </c:pt>
                <c:pt idx="1248">
                  <c:v>41562</c:v>
                </c:pt>
                <c:pt idx="1249">
                  <c:v>41561</c:v>
                </c:pt>
                <c:pt idx="1250">
                  <c:v>41558</c:v>
                </c:pt>
                <c:pt idx="1251">
                  <c:v>41557</c:v>
                </c:pt>
                <c:pt idx="1252">
                  <c:v>41556</c:v>
                </c:pt>
                <c:pt idx="1253">
                  <c:v>41555</c:v>
                </c:pt>
                <c:pt idx="1254">
                  <c:v>41554</c:v>
                </c:pt>
                <c:pt idx="1255">
                  <c:v>41551</c:v>
                </c:pt>
                <c:pt idx="1256">
                  <c:v>41550</c:v>
                </c:pt>
                <c:pt idx="1257">
                  <c:v>41549</c:v>
                </c:pt>
                <c:pt idx="1258">
                  <c:v>41548</c:v>
                </c:pt>
                <c:pt idx="1259">
                  <c:v>41547</c:v>
                </c:pt>
                <c:pt idx="1260">
                  <c:v>41544</c:v>
                </c:pt>
                <c:pt idx="1261">
                  <c:v>41543</c:v>
                </c:pt>
                <c:pt idx="1262">
                  <c:v>41542</c:v>
                </c:pt>
                <c:pt idx="1263">
                  <c:v>41541</c:v>
                </c:pt>
                <c:pt idx="1264">
                  <c:v>41540</c:v>
                </c:pt>
                <c:pt idx="1265">
                  <c:v>41537</c:v>
                </c:pt>
                <c:pt idx="1266">
                  <c:v>41536</c:v>
                </c:pt>
                <c:pt idx="1267">
                  <c:v>41535</c:v>
                </c:pt>
                <c:pt idx="1268">
                  <c:v>41534</c:v>
                </c:pt>
                <c:pt idx="1269">
                  <c:v>41533</c:v>
                </c:pt>
                <c:pt idx="1270">
                  <c:v>41530</c:v>
                </c:pt>
                <c:pt idx="1271">
                  <c:v>41529</c:v>
                </c:pt>
                <c:pt idx="1272">
                  <c:v>41528</c:v>
                </c:pt>
                <c:pt idx="1273">
                  <c:v>41527</c:v>
                </c:pt>
              </c:numCache>
            </c:numRef>
          </c:cat>
          <c:val>
            <c:numRef>
              <c:f>Sheet1!$P$2:$P$1275</c:f>
              <c:numCache>
                <c:formatCode>General</c:formatCode>
                <c:ptCount val="1274"/>
                <c:pt idx="0">
                  <c:v>2875098</c:v>
                </c:pt>
                <c:pt idx="1">
                  <c:v>2761357</c:v>
                </c:pt>
                <c:pt idx="2">
                  <c:v>2237976</c:v>
                </c:pt>
                <c:pt idx="3">
                  <c:v>3789664</c:v>
                </c:pt>
                <c:pt idx="4">
                  <c:v>2699802</c:v>
                </c:pt>
                <c:pt idx="5">
                  <c:v>5671802</c:v>
                </c:pt>
                <c:pt idx="6">
                  <c:v>2094990</c:v>
                </c:pt>
                <c:pt idx="7">
                  <c:v>2274307</c:v>
                </c:pt>
                <c:pt idx="8">
                  <c:v>3557116</c:v>
                </c:pt>
                <c:pt idx="9">
                  <c:v>1940361</c:v>
                </c:pt>
                <c:pt idx="10">
                  <c:v>2084640</c:v>
                </c:pt>
                <c:pt idx="11">
                  <c:v>2734504</c:v>
                </c:pt>
                <c:pt idx="12">
                  <c:v>2236267</c:v>
                </c:pt>
                <c:pt idx="13">
                  <c:v>2283313</c:v>
                </c:pt>
                <c:pt idx="14">
                  <c:v>4146151</c:v>
                </c:pt>
                <c:pt idx="15">
                  <c:v>2958324</c:v>
                </c:pt>
                <c:pt idx="16">
                  <c:v>2556068</c:v>
                </c:pt>
                <c:pt idx="17">
                  <c:v>2230593</c:v>
                </c:pt>
                <c:pt idx="18">
                  <c:v>2097301</c:v>
                </c:pt>
                <c:pt idx="19">
                  <c:v>2961516</c:v>
                </c:pt>
                <c:pt idx="20">
                  <c:v>2976348</c:v>
                </c:pt>
                <c:pt idx="21">
                  <c:v>2880646</c:v>
                </c:pt>
                <c:pt idx="22">
                  <c:v>2604184</c:v>
                </c:pt>
                <c:pt idx="23">
                  <c:v>2614138</c:v>
                </c:pt>
                <c:pt idx="24">
                  <c:v>2238686</c:v>
                </c:pt>
                <c:pt idx="25">
                  <c:v>1603548</c:v>
                </c:pt>
                <c:pt idx="26">
                  <c:v>2148534</c:v>
                </c:pt>
                <c:pt idx="27">
                  <c:v>1559266</c:v>
                </c:pt>
                <c:pt idx="28">
                  <c:v>1786166</c:v>
                </c:pt>
                <c:pt idx="29">
                  <c:v>1969679</c:v>
                </c:pt>
                <c:pt idx="30">
                  <c:v>2115921</c:v>
                </c:pt>
                <c:pt idx="31">
                  <c:v>2017726</c:v>
                </c:pt>
                <c:pt idx="32">
                  <c:v>1941909</c:v>
                </c:pt>
                <c:pt idx="33">
                  <c:v>1635347</c:v>
                </c:pt>
                <c:pt idx="34">
                  <c:v>1625059</c:v>
                </c:pt>
                <c:pt idx="35">
                  <c:v>2315032</c:v>
                </c:pt>
                <c:pt idx="36">
                  <c:v>1494253</c:v>
                </c:pt>
                <c:pt idx="37">
                  <c:v>1462806</c:v>
                </c:pt>
                <c:pt idx="38">
                  <c:v>1398440</c:v>
                </c:pt>
                <c:pt idx="39">
                  <c:v>1422323</c:v>
                </c:pt>
                <c:pt idx="40">
                  <c:v>1854444</c:v>
                </c:pt>
                <c:pt idx="41">
                  <c:v>3006726</c:v>
                </c:pt>
                <c:pt idx="42">
                  <c:v>2356023</c:v>
                </c:pt>
                <c:pt idx="43">
                  <c:v>1681607</c:v>
                </c:pt>
                <c:pt idx="44">
                  <c:v>1656790</c:v>
                </c:pt>
                <c:pt idx="45">
                  <c:v>2021347</c:v>
                </c:pt>
                <c:pt idx="46">
                  <c:v>3048005</c:v>
                </c:pt>
                <c:pt idx="47">
                  <c:v>2476529</c:v>
                </c:pt>
                <c:pt idx="48">
                  <c:v>1479621</c:v>
                </c:pt>
                <c:pt idx="49">
                  <c:v>2014299</c:v>
                </c:pt>
                <c:pt idx="50">
                  <c:v>2307632</c:v>
                </c:pt>
                <c:pt idx="51">
                  <c:v>3359842</c:v>
                </c:pt>
                <c:pt idx="52">
                  <c:v>6932309</c:v>
                </c:pt>
                <c:pt idx="53">
                  <c:v>3625425</c:v>
                </c:pt>
                <c:pt idx="54">
                  <c:v>2356197</c:v>
                </c:pt>
                <c:pt idx="55">
                  <c:v>1592817</c:v>
                </c:pt>
                <c:pt idx="56">
                  <c:v>1486018</c:v>
                </c:pt>
                <c:pt idx="57">
                  <c:v>2012223</c:v>
                </c:pt>
                <c:pt idx="58">
                  <c:v>2039553</c:v>
                </c:pt>
                <c:pt idx="59">
                  <c:v>1572267</c:v>
                </c:pt>
                <c:pt idx="60">
                  <c:v>2183067</c:v>
                </c:pt>
                <c:pt idx="61">
                  <c:v>1247991</c:v>
                </c:pt>
                <c:pt idx="62">
                  <c:v>1793431</c:v>
                </c:pt>
                <c:pt idx="63">
                  <c:v>2787779</c:v>
                </c:pt>
                <c:pt idx="64">
                  <c:v>3556904</c:v>
                </c:pt>
                <c:pt idx="65">
                  <c:v>2480999</c:v>
                </c:pt>
                <c:pt idx="66">
                  <c:v>2157980</c:v>
                </c:pt>
                <c:pt idx="67">
                  <c:v>3060769</c:v>
                </c:pt>
                <c:pt idx="68">
                  <c:v>2743131</c:v>
                </c:pt>
                <c:pt idx="69">
                  <c:v>2150281</c:v>
                </c:pt>
                <c:pt idx="70">
                  <c:v>2580440</c:v>
                </c:pt>
                <c:pt idx="71">
                  <c:v>2370154</c:v>
                </c:pt>
                <c:pt idx="72">
                  <c:v>1961879</c:v>
                </c:pt>
                <c:pt idx="73">
                  <c:v>4772229</c:v>
                </c:pt>
                <c:pt idx="74">
                  <c:v>2456594</c:v>
                </c:pt>
                <c:pt idx="75">
                  <c:v>3138291</c:v>
                </c:pt>
                <c:pt idx="76">
                  <c:v>2567198</c:v>
                </c:pt>
                <c:pt idx="77">
                  <c:v>2775180</c:v>
                </c:pt>
                <c:pt idx="78">
                  <c:v>3034554</c:v>
                </c:pt>
                <c:pt idx="79">
                  <c:v>2117186</c:v>
                </c:pt>
                <c:pt idx="80">
                  <c:v>2650301</c:v>
                </c:pt>
                <c:pt idx="81">
                  <c:v>1531865</c:v>
                </c:pt>
                <c:pt idx="82">
                  <c:v>2188866</c:v>
                </c:pt>
                <c:pt idx="83">
                  <c:v>2371387</c:v>
                </c:pt>
                <c:pt idx="84">
                  <c:v>2966087</c:v>
                </c:pt>
                <c:pt idx="85">
                  <c:v>2071942</c:v>
                </c:pt>
                <c:pt idx="86">
                  <c:v>2837814</c:v>
                </c:pt>
                <c:pt idx="87">
                  <c:v>1554906</c:v>
                </c:pt>
                <c:pt idx="88">
                  <c:v>2610418</c:v>
                </c:pt>
                <c:pt idx="89">
                  <c:v>3047844</c:v>
                </c:pt>
                <c:pt idx="90">
                  <c:v>2644110</c:v>
                </c:pt>
                <c:pt idx="91">
                  <c:v>3040706</c:v>
                </c:pt>
                <c:pt idx="92">
                  <c:v>2283818</c:v>
                </c:pt>
                <c:pt idx="93">
                  <c:v>2418730</c:v>
                </c:pt>
                <c:pt idx="94">
                  <c:v>1906100</c:v>
                </c:pt>
                <c:pt idx="95">
                  <c:v>2396560</c:v>
                </c:pt>
                <c:pt idx="96">
                  <c:v>3893625</c:v>
                </c:pt>
                <c:pt idx="97">
                  <c:v>3044883</c:v>
                </c:pt>
                <c:pt idx="98">
                  <c:v>2168955</c:v>
                </c:pt>
                <c:pt idx="99">
                  <c:v>3504188</c:v>
                </c:pt>
                <c:pt idx="100">
                  <c:v>2698268</c:v>
                </c:pt>
                <c:pt idx="101">
                  <c:v>3237793</c:v>
                </c:pt>
                <c:pt idx="102">
                  <c:v>1999865</c:v>
                </c:pt>
                <c:pt idx="103">
                  <c:v>2731552</c:v>
                </c:pt>
                <c:pt idx="104">
                  <c:v>3542681</c:v>
                </c:pt>
                <c:pt idx="105">
                  <c:v>2633467</c:v>
                </c:pt>
                <c:pt idx="106">
                  <c:v>3446885</c:v>
                </c:pt>
                <c:pt idx="107">
                  <c:v>2301751</c:v>
                </c:pt>
                <c:pt idx="108">
                  <c:v>2252787</c:v>
                </c:pt>
                <c:pt idx="109">
                  <c:v>3118766</c:v>
                </c:pt>
                <c:pt idx="110">
                  <c:v>2771226</c:v>
                </c:pt>
                <c:pt idx="111">
                  <c:v>3051703</c:v>
                </c:pt>
                <c:pt idx="112">
                  <c:v>2842009</c:v>
                </c:pt>
                <c:pt idx="113">
                  <c:v>2734927</c:v>
                </c:pt>
                <c:pt idx="114">
                  <c:v>2940074</c:v>
                </c:pt>
                <c:pt idx="115">
                  <c:v>6180286</c:v>
                </c:pt>
                <c:pt idx="116">
                  <c:v>4510623</c:v>
                </c:pt>
                <c:pt idx="117">
                  <c:v>2496580</c:v>
                </c:pt>
                <c:pt idx="118">
                  <c:v>2664457</c:v>
                </c:pt>
                <c:pt idx="119">
                  <c:v>3482120</c:v>
                </c:pt>
                <c:pt idx="120">
                  <c:v>2773227</c:v>
                </c:pt>
                <c:pt idx="121">
                  <c:v>3031520</c:v>
                </c:pt>
                <c:pt idx="122">
                  <c:v>3231724</c:v>
                </c:pt>
                <c:pt idx="123">
                  <c:v>3348090</c:v>
                </c:pt>
                <c:pt idx="124">
                  <c:v>4674010</c:v>
                </c:pt>
                <c:pt idx="125">
                  <c:v>4651997</c:v>
                </c:pt>
                <c:pt idx="126">
                  <c:v>6220689</c:v>
                </c:pt>
                <c:pt idx="127">
                  <c:v>5529392</c:v>
                </c:pt>
                <c:pt idx="128">
                  <c:v>3179518</c:v>
                </c:pt>
                <c:pt idx="129">
                  <c:v>3722110</c:v>
                </c:pt>
                <c:pt idx="130">
                  <c:v>3561256</c:v>
                </c:pt>
                <c:pt idx="131">
                  <c:v>5741205</c:v>
                </c:pt>
                <c:pt idx="132">
                  <c:v>5894829</c:v>
                </c:pt>
                <c:pt idx="133">
                  <c:v>3419764</c:v>
                </c:pt>
                <c:pt idx="134">
                  <c:v>3429080</c:v>
                </c:pt>
                <c:pt idx="135">
                  <c:v>3407257</c:v>
                </c:pt>
                <c:pt idx="136">
                  <c:v>5690267</c:v>
                </c:pt>
                <c:pt idx="137">
                  <c:v>3330210</c:v>
                </c:pt>
                <c:pt idx="138">
                  <c:v>3048175</c:v>
                </c:pt>
                <c:pt idx="139">
                  <c:v>3343844</c:v>
                </c:pt>
                <c:pt idx="140">
                  <c:v>3117345</c:v>
                </c:pt>
                <c:pt idx="141">
                  <c:v>4834585</c:v>
                </c:pt>
                <c:pt idx="142">
                  <c:v>3500879</c:v>
                </c:pt>
                <c:pt idx="143">
                  <c:v>3242203</c:v>
                </c:pt>
                <c:pt idx="144">
                  <c:v>2652763</c:v>
                </c:pt>
                <c:pt idx="145">
                  <c:v>2627307</c:v>
                </c:pt>
                <c:pt idx="146">
                  <c:v>2613605</c:v>
                </c:pt>
                <c:pt idx="147">
                  <c:v>3514589</c:v>
                </c:pt>
                <c:pt idx="148">
                  <c:v>4368572</c:v>
                </c:pt>
                <c:pt idx="149">
                  <c:v>2899477</c:v>
                </c:pt>
                <c:pt idx="150">
                  <c:v>3307022</c:v>
                </c:pt>
                <c:pt idx="151">
                  <c:v>2393949</c:v>
                </c:pt>
                <c:pt idx="152">
                  <c:v>2768064</c:v>
                </c:pt>
                <c:pt idx="153">
                  <c:v>3371907</c:v>
                </c:pt>
                <c:pt idx="154">
                  <c:v>3172340</c:v>
                </c:pt>
                <c:pt idx="155">
                  <c:v>3621676</c:v>
                </c:pt>
                <c:pt idx="156">
                  <c:v>4662696</c:v>
                </c:pt>
                <c:pt idx="157">
                  <c:v>2878356</c:v>
                </c:pt>
                <c:pt idx="158">
                  <c:v>3536761</c:v>
                </c:pt>
                <c:pt idx="159">
                  <c:v>4912013</c:v>
                </c:pt>
                <c:pt idx="160">
                  <c:v>6225326</c:v>
                </c:pt>
                <c:pt idx="161">
                  <c:v>4902390</c:v>
                </c:pt>
                <c:pt idx="162">
                  <c:v>5589154</c:v>
                </c:pt>
                <c:pt idx="163">
                  <c:v>7064825</c:v>
                </c:pt>
                <c:pt idx="164">
                  <c:v>6289977</c:v>
                </c:pt>
                <c:pt idx="165">
                  <c:v>3959904</c:v>
                </c:pt>
                <c:pt idx="166">
                  <c:v>4268312</c:v>
                </c:pt>
                <c:pt idx="167">
                  <c:v>5187404</c:v>
                </c:pt>
                <c:pt idx="168">
                  <c:v>11565538</c:v>
                </c:pt>
                <c:pt idx="169">
                  <c:v>2564688</c:v>
                </c:pt>
                <c:pt idx="170">
                  <c:v>2615342</c:v>
                </c:pt>
                <c:pt idx="171">
                  <c:v>2420503</c:v>
                </c:pt>
                <c:pt idx="172">
                  <c:v>2733255</c:v>
                </c:pt>
                <c:pt idx="173">
                  <c:v>3300020</c:v>
                </c:pt>
                <c:pt idx="174">
                  <c:v>4012161</c:v>
                </c:pt>
                <c:pt idx="175">
                  <c:v>4293632</c:v>
                </c:pt>
                <c:pt idx="176">
                  <c:v>6234153</c:v>
                </c:pt>
                <c:pt idx="177">
                  <c:v>5124815</c:v>
                </c:pt>
                <c:pt idx="178">
                  <c:v>6852619</c:v>
                </c:pt>
                <c:pt idx="179">
                  <c:v>3943796</c:v>
                </c:pt>
                <c:pt idx="180">
                  <c:v>2543589</c:v>
                </c:pt>
                <c:pt idx="181">
                  <c:v>2311609</c:v>
                </c:pt>
                <c:pt idx="182">
                  <c:v>2672161</c:v>
                </c:pt>
                <c:pt idx="183">
                  <c:v>2850845</c:v>
                </c:pt>
                <c:pt idx="184">
                  <c:v>2432773</c:v>
                </c:pt>
                <c:pt idx="185">
                  <c:v>2749067</c:v>
                </c:pt>
                <c:pt idx="186">
                  <c:v>2417588</c:v>
                </c:pt>
                <c:pt idx="187">
                  <c:v>3484974</c:v>
                </c:pt>
                <c:pt idx="188">
                  <c:v>2350169</c:v>
                </c:pt>
                <c:pt idx="189">
                  <c:v>1452571</c:v>
                </c:pt>
                <c:pt idx="190">
                  <c:v>1861932</c:v>
                </c:pt>
                <c:pt idx="191">
                  <c:v>1482438</c:v>
                </c:pt>
                <c:pt idx="192">
                  <c:v>1959734</c:v>
                </c:pt>
                <c:pt idx="193">
                  <c:v>2955289</c:v>
                </c:pt>
                <c:pt idx="194">
                  <c:v>2633241</c:v>
                </c:pt>
                <c:pt idx="195">
                  <c:v>2340219</c:v>
                </c:pt>
                <c:pt idx="196">
                  <c:v>3194085</c:v>
                </c:pt>
                <c:pt idx="197">
                  <c:v>6293391</c:v>
                </c:pt>
                <c:pt idx="198">
                  <c:v>2811707</c:v>
                </c:pt>
                <c:pt idx="199">
                  <c:v>3059427</c:v>
                </c:pt>
                <c:pt idx="200">
                  <c:v>2294112</c:v>
                </c:pt>
                <c:pt idx="201">
                  <c:v>1599464</c:v>
                </c:pt>
                <c:pt idx="202">
                  <c:v>2233273</c:v>
                </c:pt>
                <c:pt idx="203">
                  <c:v>2661839</c:v>
                </c:pt>
                <c:pt idx="204">
                  <c:v>2397451</c:v>
                </c:pt>
                <c:pt idx="205">
                  <c:v>3246315</c:v>
                </c:pt>
                <c:pt idx="206">
                  <c:v>5591486</c:v>
                </c:pt>
                <c:pt idx="207">
                  <c:v>3326098</c:v>
                </c:pt>
                <c:pt idx="208">
                  <c:v>6846394</c:v>
                </c:pt>
                <c:pt idx="209">
                  <c:v>4247248</c:v>
                </c:pt>
                <c:pt idx="210">
                  <c:v>2905679</c:v>
                </c:pt>
                <c:pt idx="211">
                  <c:v>2856277</c:v>
                </c:pt>
                <c:pt idx="212">
                  <c:v>743961</c:v>
                </c:pt>
                <c:pt idx="213">
                  <c:v>2257897</c:v>
                </c:pt>
                <c:pt idx="214">
                  <c:v>2327411</c:v>
                </c:pt>
                <c:pt idx="215">
                  <c:v>2040368</c:v>
                </c:pt>
                <c:pt idx="216">
                  <c:v>1887529</c:v>
                </c:pt>
                <c:pt idx="217">
                  <c:v>1919644</c:v>
                </c:pt>
                <c:pt idx="218">
                  <c:v>1816332</c:v>
                </c:pt>
                <c:pt idx="219">
                  <c:v>1993916</c:v>
                </c:pt>
                <c:pt idx="220">
                  <c:v>2662195</c:v>
                </c:pt>
                <c:pt idx="221">
                  <c:v>1384718</c:v>
                </c:pt>
                <c:pt idx="222">
                  <c:v>1839704</c:v>
                </c:pt>
                <c:pt idx="223">
                  <c:v>2261829</c:v>
                </c:pt>
                <c:pt idx="224">
                  <c:v>1845805</c:v>
                </c:pt>
                <c:pt idx="225">
                  <c:v>2293688</c:v>
                </c:pt>
                <c:pt idx="226">
                  <c:v>2197061</c:v>
                </c:pt>
                <c:pt idx="227">
                  <c:v>2825932</c:v>
                </c:pt>
                <c:pt idx="228">
                  <c:v>1902858</c:v>
                </c:pt>
                <c:pt idx="229">
                  <c:v>3749641</c:v>
                </c:pt>
                <c:pt idx="230">
                  <c:v>2477364</c:v>
                </c:pt>
                <c:pt idx="231">
                  <c:v>4385348</c:v>
                </c:pt>
                <c:pt idx="232">
                  <c:v>4345993</c:v>
                </c:pt>
                <c:pt idx="233">
                  <c:v>2908292</c:v>
                </c:pt>
                <c:pt idx="234">
                  <c:v>3459875</c:v>
                </c:pt>
                <c:pt idx="235">
                  <c:v>2261386</c:v>
                </c:pt>
                <c:pt idx="236">
                  <c:v>5138814</c:v>
                </c:pt>
                <c:pt idx="237">
                  <c:v>3471790</c:v>
                </c:pt>
                <c:pt idx="238">
                  <c:v>4796337</c:v>
                </c:pt>
                <c:pt idx="239">
                  <c:v>8949715</c:v>
                </c:pt>
                <c:pt idx="240">
                  <c:v>2927432</c:v>
                </c:pt>
                <c:pt idx="241">
                  <c:v>5435003</c:v>
                </c:pt>
                <c:pt idx="242">
                  <c:v>2954744</c:v>
                </c:pt>
                <c:pt idx="243">
                  <c:v>2935589</c:v>
                </c:pt>
                <c:pt idx="244">
                  <c:v>2499815</c:v>
                </c:pt>
                <c:pt idx="245">
                  <c:v>3365386</c:v>
                </c:pt>
                <c:pt idx="246">
                  <c:v>3361896</c:v>
                </c:pt>
                <c:pt idx="247">
                  <c:v>4068977</c:v>
                </c:pt>
                <c:pt idx="248">
                  <c:v>2286385</c:v>
                </c:pt>
                <c:pt idx="249">
                  <c:v>2533804</c:v>
                </c:pt>
                <c:pt idx="250">
                  <c:v>2893553</c:v>
                </c:pt>
                <c:pt idx="251">
                  <c:v>2646297</c:v>
                </c:pt>
                <c:pt idx="252">
                  <c:v>2088374</c:v>
                </c:pt>
                <c:pt idx="253">
                  <c:v>3267239</c:v>
                </c:pt>
                <c:pt idx="254">
                  <c:v>2775350</c:v>
                </c:pt>
                <c:pt idx="255">
                  <c:v>3105892</c:v>
                </c:pt>
                <c:pt idx="256">
                  <c:v>5660220</c:v>
                </c:pt>
                <c:pt idx="257">
                  <c:v>1894964</c:v>
                </c:pt>
                <c:pt idx="258">
                  <c:v>2788463</c:v>
                </c:pt>
                <c:pt idx="259">
                  <c:v>3818982</c:v>
                </c:pt>
                <c:pt idx="260">
                  <c:v>1915478</c:v>
                </c:pt>
                <c:pt idx="261">
                  <c:v>4198691</c:v>
                </c:pt>
                <c:pt idx="262">
                  <c:v>2378644</c:v>
                </c:pt>
                <c:pt idx="263">
                  <c:v>2394409</c:v>
                </c:pt>
                <c:pt idx="264">
                  <c:v>2554695</c:v>
                </c:pt>
                <c:pt idx="265">
                  <c:v>3307919</c:v>
                </c:pt>
                <c:pt idx="266">
                  <c:v>2205962</c:v>
                </c:pt>
                <c:pt idx="267">
                  <c:v>2684599</c:v>
                </c:pt>
                <c:pt idx="268">
                  <c:v>3040218</c:v>
                </c:pt>
                <c:pt idx="269">
                  <c:v>2701585</c:v>
                </c:pt>
                <c:pt idx="270">
                  <c:v>2242195</c:v>
                </c:pt>
                <c:pt idx="271">
                  <c:v>2990177</c:v>
                </c:pt>
                <c:pt idx="272">
                  <c:v>1506690</c:v>
                </c:pt>
                <c:pt idx="273">
                  <c:v>2072225</c:v>
                </c:pt>
                <c:pt idx="274">
                  <c:v>2009912</c:v>
                </c:pt>
                <c:pt idx="275">
                  <c:v>1374959</c:v>
                </c:pt>
                <c:pt idx="276">
                  <c:v>1923668</c:v>
                </c:pt>
                <c:pt idx="277">
                  <c:v>1547001</c:v>
                </c:pt>
                <c:pt idx="278">
                  <c:v>2021865</c:v>
                </c:pt>
                <c:pt idx="279">
                  <c:v>1930478</c:v>
                </c:pt>
                <c:pt idx="280">
                  <c:v>2858501</c:v>
                </c:pt>
                <c:pt idx="281">
                  <c:v>2440930</c:v>
                </c:pt>
                <c:pt idx="282">
                  <c:v>1881640</c:v>
                </c:pt>
                <c:pt idx="283">
                  <c:v>1595189</c:v>
                </c:pt>
                <c:pt idx="284">
                  <c:v>2322000</c:v>
                </c:pt>
                <c:pt idx="285">
                  <c:v>2210720</c:v>
                </c:pt>
                <c:pt idx="286">
                  <c:v>2698646</c:v>
                </c:pt>
                <c:pt idx="287">
                  <c:v>2125851</c:v>
                </c:pt>
                <c:pt idx="288">
                  <c:v>1741007</c:v>
                </c:pt>
                <c:pt idx="289">
                  <c:v>2074754</c:v>
                </c:pt>
                <c:pt idx="290">
                  <c:v>2892259</c:v>
                </c:pt>
                <c:pt idx="291">
                  <c:v>2886100</c:v>
                </c:pt>
                <c:pt idx="292">
                  <c:v>2464350</c:v>
                </c:pt>
                <c:pt idx="293">
                  <c:v>3336771</c:v>
                </c:pt>
                <c:pt idx="294">
                  <c:v>3776476</c:v>
                </c:pt>
                <c:pt idx="295">
                  <c:v>1925049</c:v>
                </c:pt>
                <c:pt idx="296">
                  <c:v>2631353</c:v>
                </c:pt>
                <c:pt idx="297">
                  <c:v>2683468</c:v>
                </c:pt>
                <c:pt idx="298">
                  <c:v>1960052</c:v>
                </c:pt>
                <c:pt idx="299">
                  <c:v>2356497</c:v>
                </c:pt>
                <c:pt idx="300">
                  <c:v>4911549</c:v>
                </c:pt>
                <c:pt idx="301">
                  <c:v>3099616</c:v>
                </c:pt>
                <c:pt idx="302">
                  <c:v>3401646</c:v>
                </c:pt>
                <c:pt idx="303">
                  <c:v>4235849</c:v>
                </c:pt>
                <c:pt idx="304">
                  <c:v>2444621</c:v>
                </c:pt>
                <c:pt idx="305">
                  <c:v>2716727</c:v>
                </c:pt>
                <c:pt idx="306">
                  <c:v>2379349</c:v>
                </c:pt>
                <c:pt idx="307">
                  <c:v>3342837</c:v>
                </c:pt>
                <c:pt idx="308">
                  <c:v>2664472</c:v>
                </c:pt>
                <c:pt idx="309">
                  <c:v>2611955</c:v>
                </c:pt>
                <c:pt idx="310">
                  <c:v>2252496</c:v>
                </c:pt>
                <c:pt idx="311">
                  <c:v>1844743</c:v>
                </c:pt>
                <c:pt idx="312">
                  <c:v>2587433</c:v>
                </c:pt>
                <c:pt idx="313">
                  <c:v>2087013</c:v>
                </c:pt>
                <c:pt idx="314">
                  <c:v>2391965</c:v>
                </c:pt>
                <c:pt idx="315">
                  <c:v>2193573</c:v>
                </c:pt>
                <c:pt idx="316">
                  <c:v>2451211</c:v>
                </c:pt>
                <c:pt idx="317">
                  <c:v>2682752</c:v>
                </c:pt>
                <c:pt idx="318">
                  <c:v>2327524</c:v>
                </c:pt>
                <c:pt idx="319">
                  <c:v>3438489</c:v>
                </c:pt>
                <c:pt idx="320">
                  <c:v>3841326</c:v>
                </c:pt>
                <c:pt idx="321">
                  <c:v>2866278</c:v>
                </c:pt>
                <c:pt idx="322">
                  <c:v>2742596</c:v>
                </c:pt>
                <c:pt idx="323">
                  <c:v>3887064</c:v>
                </c:pt>
                <c:pt idx="324">
                  <c:v>4473267</c:v>
                </c:pt>
                <c:pt idx="325">
                  <c:v>3078699</c:v>
                </c:pt>
                <c:pt idx="326">
                  <c:v>2039889</c:v>
                </c:pt>
                <c:pt idx="327">
                  <c:v>2458473</c:v>
                </c:pt>
                <c:pt idx="328">
                  <c:v>3705616</c:v>
                </c:pt>
                <c:pt idx="329">
                  <c:v>2392652</c:v>
                </c:pt>
                <c:pt idx="330">
                  <c:v>3079934</c:v>
                </c:pt>
                <c:pt idx="331">
                  <c:v>3783753</c:v>
                </c:pt>
                <c:pt idx="332">
                  <c:v>3443854</c:v>
                </c:pt>
                <c:pt idx="333">
                  <c:v>2640609</c:v>
                </c:pt>
                <c:pt idx="334">
                  <c:v>2610140</c:v>
                </c:pt>
                <c:pt idx="335">
                  <c:v>2890588</c:v>
                </c:pt>
                <c:pt idx="336">
                  <c:v>3320408</c:v>
                </c:pt>
                <c:pt idx="337">
                  <c:v>2285677</c:v>
                </c:pt>
                <c:pt idx="338">
                  <c:v>1583631</c:v>
                </c:pt>
                <c:pt idx="339">
                  <c:v>3212199</c:v>
                </c:pt>
                <c:pt idx="340">
                  <c:v>1653699</c:v>
                </c:pt>
                <c:pt idx="341">
                  <c:v>2471685</c:v>
                </c:pt>
                <c:pt idx="342">
                  <c:v>3480347</c:v>
                </c:pt>
                <c:pt idx="343">
                  <c:v>3877349</c:v>
                </c:pt>
                <c:pt idx="344">
                  <c:v>3908022</c:v>
                </c:pt>
                <c:pt idx="345">
                  <c:v>4442292</c:v>
                </c:pt>
                <c:pt idx="346">
                  <c:v>4343720</c:v>
                </c:pt>
                <c:pt idx="347">
                  <c:v>2831366</c:v>
                </c:pt>
                <c:pt idx="348">
                  <c:v>2335410</c:v>
                </c:pt>
                <c:pt idx="349">
                  <c:v>1901252</c:v>
                </c:pt>
                <c:pt idx="350">
                  <c:v>1568799</c:v>
                </c:pt>
                <c:pt idx="351">
                  <c:v>1653715</c:v>
                </c:pt>
                <c:pt idx="352">
                  <c:v>2506098</c:v>
                </c:pt>
                <c:pt idx="353">
                  <c:v>2188959</c:v>
                </c:pt>
                <c:pt idx="354">
                  <c:v>2585202</c:v>
                </c:pt>
                <c:pt idx="355">
                  <c:v>3622309</c:v>
                </c:pt>
                <c:pt idx="356">
                  <c:v>4951025</c:v>
                </c:pt>
                <c:pt idx="357">
                  <c:v>2709907</c:v>
                </c:pt>
                <c:pt idx="358">
                  <c:v>2010757</c:v>
                </c:pt>
                <c:pt idx="359">
                  <c:v>2438613</c:v>
                </c:pt>
                <c:pt idx="360">
                  <c:v>2817457</c:v>
                </c:pt>
                <c:pt idx="361">
                  <c:v>3394671</c:v>
                </c:pt>
                <c:pt idx="362">
                  <c:v>2830275</c:v>
                </c:pt>
                <c:pt idx="363">
                  <c:v>2982272</c:v>
                </c:pt>
                <c:pt idx="364">
                  <c:v>3652173</c:v>
                </c:pt>
                <c:pt idx="365">
                  <c:v>4703352</c:v>
                </c:pt>
                <c:pt idx="366">
                  <c:v>5526173</c:v>
                </c:pt>
                <c:pt idx="367">
                  <c:v>4396665</c:v>
                </c:pt>
                <c:pt idx="368">
                  <c:v>1979846</c:v>
                </c:pt>
                <c:pt idx="369">
                  <c:v>2978737</c:v>
                </c:pt>
                <c:pt idx="370">
                  <c:v>3172925</c:v>
                </c:pt>
                <c:pt idx="371">
                  <c:v>3234913</c:v>
                </c:pt>
                <c:pt idx="372">
                  <c:v>2928086</c:v>
                </c:pt>
                <c:pt idx="373">
                  <c:v>2923993</c:v>
                </c:pt>
                <c:pt idx="374">
                  <c:v>3541623</c:v>
                </c:pt>
                <c:pt idx="375">
                  <c:v>2885978</c:v>
                </c:pt>
                <c:pt idx="376">
                  <c:v>3473710</c:v>
                </c:pt>
                <c:pt idx="377">
                  <c:v>3496122</c:v>
                </c:pt>
                <c:pt idx="378">
                  <c:v>2993828</c:v>
                </c:pt>
                <c:pt idx="379">
                  <c:v>5900387</c:v>
                </c:pt>
                <c:pt idx="380">
                  <c:v>7327109</c:v>
                </c:pt>
                <c:pt idx="381">
                  <c:v>4383024</c:v>
                </c:pt>
                <c:pt idx="382">
                  <c:v>5243877</c:v>
                </c:pt>
                <c:pt idx="383">
                  <c:v>3947412</c:v>
                </c:pt>
                <c:pt idx="384">
                  <c:v>2999769</c:v>
                </c:pt>
                <c:pt idx="385">
                  <c:v>4953057</c:v>
                </c:pt>
                <c:pt idx="386">
                  <c:v>3928639</c:v>
                </c:pt>
                <c:pt idx="387">
                  <c:v>5622866</c:v>
                </c:pt>
                <c:pt idx="388">
                  <c:v>3138566</c:v>
                </c:pt>
                <c:pt idx="389">
                  <c:v>2807585</c:v>
                </c:pt>
                <c:pt idx="390">
                  <c:v>2522844</c:v>
                </c:pt>
                <c:pt idx="391">
                  <c:v>3130164</c:v>
                </c:pt>
                <c:pt idx="392">
                  <c:v>3716639</c:v>
                </c:pt>
                <c:pt idx="393">
                  <c:v>3631873</c:v>
                </c:pt>
                <c:pt idx="394">
                  <c:v>2048154</c:v>
                </c:pt>
                <c:pt idx="395">
                  <c:v>2702294</c:v>
                </c:pt>
                <c:pt idx="396">
                  <c:v>2576499</c:v>
                </c:pt>
                <c:pt idx="397">
                  <c:v>2254393</c:v>
                </c:pt>
                <c:pt idx="398">
                  <c:v>1889796</c:v>
                </c:pt>
                <c:pt idx="399">
                  <c:v>3514174</c:v>
                </c:pt>
                <c:pt idx="400">
                  <c:v>4382055</c:v>
                </c:pt>
                <c:pt idx="401">
                  <c:v>4071804</c:v>
                </c:pt>
                <c:pt idx="402">
                  <c:v>2715668</c:v>
                </c:pt>
                <c:pt idx="403">
                  <c:v>2460188</c:v>
                </c:pt>
                <c:pt idx="404">
                  <c:v>2725286</c:v>
                </c:pt>
                <c:pt idx="405">
                  <c:v>5419013</c:v>
                </c:pt>
                <c:pt idx="406">
                  <c:v>12033638</c:v>
                </c:pt>
                <c:pt idx="407">
                  <c:v>3191646</c:v>
                </c:pt>
                <c:pt idx="408">
                  <c:v>4537859</c:v>
                </c:pt>
                <c:pt idx="409">
                  <c:v>2969704</c:v>
                </c:pt>
                <c:pt idx="410">
                  <c:v>3275839</c:v>
                </c:pt>
                <c:pt idx="411">
                  <c:v>1905884</c:v>
                </c:pt>
                <c:pt idx="412">
                  <c:v>3056783</c:v>
                </c:pt>
                <c:pt idx="413">
                  <c:v>2339728</c:v>
                </c:pt>
                <c:pt idx="414">
                  <c:v>2942701</c:v>
                </c:pt>
                <c:pt idx="415">
                  <c:v>3479420</c:v>
                </c:pt>
                <c:pt idx="416">
                  <c:v>2762478</c:v>
                </c:pt>
                <c:pt idx="417">
                  <c:v>4714006</c:v>
                </c:pt>
                <c:pt idx="418">
                  <c:v>3718557</c:v>
                </c:pt>
                <c:pt idx="419">
                  <c:v>3036991</c:v>
                </c:pt>
                <c:pt idx="420">
                  <c:v>2784550</c:v>
                </c:pt>
                <c:pt idx="421">
                  <c:v>3110360</c:v>
                </c:pt>
                <c:pt idx="422">
                  <c:v>4202402</c:v>
                </c:pt>
                <c:pt idx="423">
                  <c:v>3605753</c:v>
                </c:pt>
                <c:pt idx="424">
                  <c:v>3514096</c:v>
                </c:pt>
                <c:pt idx="425">
                  <c:v>4062638</c:v>
                </c:pt>
                <c:pt idx="426">
                  <c:v>3579145</c:v>
                </c:pt>
                <c:pt idx="427">
                  <c:v>4976871</c:v>
                </c:pt>
                <c:pt idx="428">
                  <c:v>6591624</c:v>
                </c:pt>
                <c:pt idx="429">
                  <c:v>5475764</c:v>
                </c:pt>
                <c:pt idx="430">
                  <c:v>3183274</c:v>
                </c:pt>
                <c:pt idx="431">
                  <c:v>2555893</c:v>
                </c:pt>
                <c:pt idx="432">
                  <c:v>3330608</c:v>
                </c:pt>
                <c:pt idx="433">
                  <c:v>3500741</c:v>
                </c:pt>
                <c:pt idx="434">
                  <c:v>3041537</c:v>
                </c:pt>
                <c:pt idx="435">
                  <c:v>3081255</c:v>
                </c:pt>
                <c:pt idx="436">
                  <c:v>2961074</c:v>
                </c:pt>
                <c:pt idx="437">
                  <c:v>2695217</c:v>
                </c:pt>
                <c:pt idx="438">
                  <c:v>3540336</c:v>
                </c:pt>
                <c:pt idx="439">
                  <c:v>2855637</c:v>
                </c:pt>
                <c:pt idx="440">
                  <c:v>2476270</c:v>
                </c:pt>
                <c:pt idx="441">
                  <c:v>1669089</c:v>
                </c:pt>
                <c:pt idx="442">
                  <c:v>1343985</c:v>
                </c:pt>
                <c:pt idx="443">
                  <c:v>2044472</c:v>
                </c:pt>
                <c:pt idx="444">
                  <c:v>2741712</c:v>
                </c:pt>
                <c:pt idx="445">
                  <c:v>2768116</c:v>
                </c:pt>
                <c:pt idx="446">
                  <c:v>3131151</c:v>
                </c:pt>
                <c:pt idx="447">
                  <c:v>4732617</c:v>
                </c:pt>
                <c:pt idx="448">
                  <c:v>7605257</c:v>
                </c:pt>
                <c:pt idx="449">
                  <c:v>4422949</c:v>
                </c:pt>
                <c:pt idx="450">
                  <c:v>3885652</c:v>
                </c:pt>
                <c:pt idx="451">
                  <c:v>3868877</c:v>
                </c:pt>
                <c:pt idx="452">
                  <c:v>3471430</c:v>
                </c:pt>
                <c:pt idx="453">
                  <c:v>4007213</c:v>
                </c:pt>
                <c:pt idx="454">
                  <c:v>3407518</c:v>
                </c:pt>
                <c:pt idx="455">
                  <c:v>4552337</c:v>
                </c:pt>
                <c:pt idx="456">
                  <c:v>3216730</c:v>
                </c:pt>
                <c:pt idx="457">
                  <c:v>5854226</c:v>
                </c:pt>
                <c:pt idx="458">
                  <c:v>3480032</c:v>
                </c:pt>
                <c:pt idx="459">
                  <c:v>5250234</c:v>
                </c:pt>
                <c:pt idx="460">
                  <c:v>7142369</c:v>
                </c:pt>
                <c:pt idx="461">
                  <c:v>5827435</c:v>
                </c:pt>
                <c:pt idx="462">
                  <c:v>5029589</c:v>
                </c:pt>
                <c:pt idx="463">
                  <c:v>1664542</c:v>
                </c:pt>
                <c:pt idx="464">
                  <c:v>2838847</c:v>
                </c:pt>
                <c:pt idx="465">
                  <c:v>4992120</c:v>
                </c:pt>
                <c:pt idx="466">
                  <c:v>3867791</c:v>
                </c:pt>
                <c:pt idx="467">
                  <c:v>5664818</c:v>
                </c:pt>
                <c:pt idx="468">
                  <c:v>4683031</c:v>
                </c:pt>
                <c:pt idx="469">
                  <c:v>3899008</c:v>
                </c:pt>
                <c:pt idx="470">
                  <c:v>4910721</c:v>
                </c:pt>
                <c:pt idx="471">
                  <c:v>5740425</c:v>
                </c:pt>
                <c:pt idx="472">
                  <c:v>4475449</c:v>
                </c:pt>
                <c:pt idx="473">
                  <c:v>6075842</c:v>
                </c:pt>
                <c:pt idx="474">
                  <c:v>8042434</c:v>
                </c:pt>
                <c:pt idx="475">
                  <c:v>4389253</c:v>
                </c:pt>
                <c:pt idx="476">
                  <c:v>3896555</c:v>
                </c:pt>
                <c:pt idx="477">
                  <c:v>3520746</c:v>
                </c:pt>
                <c:pt idx="478">
                  <c:v>2989689</c:v>
                </c:pt>
                <c:pt idx="479">
                  <c:v>3149707</c:v>
                </c:pt>
                <c:pt idx="480">
                  <c:v>3391410</c:v>
                </c:pt>
                <c:pt idx="481">
                  <c:v>3761070</c:v>
                </c:pt>
                <c:pt idx="482">
                  <c:v>4033636</c:v>
                </c:pt>
                <c:pt idx="483">
                  <c:v>3358006</c:v>
                </c:pt>
                <c:pt idx="484">
                  <c:v>3267632</c:v>
                </c:pt>
                <c:pt idx="485">
                  <c:v>3095384</c:v>
                </c:pt>
                <c:pt idx="486">
                  <c:v>2930159</c:v>
                </c:pt>
                <c:pt idx="487">
                  <c:v>3331766</c:v>
                </c:pt>
                <c:pt idx="488">
                  <c:v>5203669</c:v>
                </c:pt>
                <c:pt idx="489">
                  <c:v>5796032</c:v>
                </c:pt>
                <c:pt idx="490">
                  <c:v>10141914</c:v>
                </c:pt>
                <c:pt idx="491">
                  <c:v>3602532</c:v>
                </c:pt>
                <c:pt idx="492">
                  <c:v>3452918</c:v>
                </c:pt>
                <c:pt idx="493">
                  <c:v>3425680</c:v>
                </c:pt>
                <c:pt idx="494">
                  <c:v>4287909</c:v>
                </c:pt>
                <c:pt idx="495">
                  <c:v>3353588</c:v>
                </c:pt>
                <c:pt idx="496">
                  <c:v>2585956</c:v>
                </c:pt>
                <c:pt idx="497">
                  <c:v>2568703</c:v>
                </c:pt>
                <c:pt idx="498">
                  <c:v>4025313</c:v>
                </c:pt>
                <c:pt idx="499">
                  <c:v>4625613</c:v>
                </c:pt>
                <c:pt idx="500">
                  <c:v>2452575</c:v>
                </c:pt>
                <c:pt idx="501">
                  <c:v>2724399</c:v>
                </c:pt>
                <c:pt idx="502">
                  <c:v>4164080</c:v>
                </c:pt>
                <c:pt idx="503">
                  <c:v>2200954</c:v>
                </c:pt>
                <c:pt idx="504">
                  <c:v>1990377</c:v>
                </c:pt>
                <c:pt idx="505">
                  <c:v>3048640</c:v>
                </c:pt>
                <c:pt idx="506">
                  <c:v>2636458</c:v>
                </c:pt>
                <c:pt idx="507">
                  <c:v>2801957</c:v>
                </c:pt>
                <c:pt idx="508">
                  <c:v>3018312</c:v>
                </c:pt>
                <c:pt idx="509">
                  <c:v>3506621</c:v>
                </c:pt>
                <c:pt idx="510">
                  <c:v>2425739</c:v>
                </c:pt>
                <c:pt idx="511">
                  <c:v>3239511</c:v>
                </c:pt>
                <c:pt idx="512">
                  <c:v>7421871</c:v>
                </c:pt>
                <c:pt idx="513">
                  <c:v>3332592</c:v>
                </c:pt>
                <c:pt idx="514">
                  <c:v>4592442</c:v>
                </c:pt>
                <c:pt idx="515">
                  <c:v>3331542</c:v>
                </c:pt>
                <c:pt idx="516">
                  <c:v>3457351</c:v>
                </c:pt>
                <c:pt idx="517">
                  <c:v>3322258</c:v>
                </c:pt>
                <c:pt idx="518">
                  <c:v>2826741</c:v>
                </c:pt>
                <c:pt idx="519">
                  <c:v>2816745</c:v>
                </c:pt>
                <c:pt idx="520">
                  <c:v>2242382</c:v>
                </c:pt>
                <c:pt idx="521">
                  <c:v>2390462</c:v>
                </c:pt>
                <c:pt idx="522">
                  <c:v>2765361</c:v>
                </c:pt>
                <c:pt idx="523">
                  <c:v>2837267</c:v>
                </c:pt>
                <c:pt idx="524">
                  <c:v>2026603</c:v>
                </c:pt>
                <c:pt idx="525">
                  <c:v>2315890</c:v>
                </c:pt>
                <c:pt idx="526">
                  <c:v>3082388</c:v>
                </c:pt>
                <c:pt idx="527">
                  <c:v>3891031</c:v>
                </c:pt>
                <c:pt idx="528">
                  <c:v>2529814</c:v>
                </c:pt>
                <c:pt idx="529">
                  <c:v>2295478</c:v>
                </c:pt>
                <c:pt idx="530">
                  <c:v>1588064</c:v>
                </c:pt>
                <c:pt idx="531">
                  <c:v>1950174</c:v>
                </c:pt>
                <c:pt idx="532">
                  <c:v>1572687</c:v>
                </c:pt>
                <c:pt idx="533">
                  <c:v>1849066</c:v>
                </c:pt>
                <c:pt idx="534">
                  <c:v>1688497</c:v>
                </c:pt>
                <c:pt idx="535">
                  <c:v>2369632</c:v>
                </c:pt>
                <c:pt idx="536">
                  <c:v>1787907</c:v>
                </c:pt>
                <c:pt idx="537">
                  <c:v>1857522</c:v>
                </c:pt>
                <c:pt idx="538">
                  <c:v>1866291</c:v>
                </c:pt>
                <c:pt idx="539">
                  <c:v>2140652</c:v>
                </c:pt>
                <c:pt idx="540">
                  <c:v>1846428</c:v>
                </c:pt>
                <c:pt idx="541">
                  <c:v>2000143</c:v>
                </c:pt>
                <c:pt idx="542">
                  <c:v>1890880</c:v>
                </c:pt>
                <c:pt idx="543">
                  <c:v>1963586</c:v>
                </c:pt>
                <c:pt idx="544">
                  <c:v>2679144</c:v>
                </c:pt>
                <c:pt idx="545">
                  <c:v>2494874</c:v>
                </c:pt>
                <c:pt idx="546">
                  <c:v>3269716</c:v>
                </c:pt>
                <c:pt idx="547">
                  <c:v>2517003</c:v>
                </c:pt>
                <c:pt idx="548">
                  <c:v>2684093</c:v>
                </c:pt>
                <c:pt idx="549">
                  <c:v>2668125</c:v>
                </c:pt>
                <c:pt idx="550">
                  <c:v>2725566</c:v>
                </c:pt>
                <c:pt idx="551">
                  <c:v>2697500</c:v>
                </c:pt>
                <c:pt idx="552">
                  <c:v>3502312</c:v>
                </c:pt>
                <c:pt idx="553">
                  <c:v>5489808</c:v>
                </c:pt>
                <c:pt idx="554">
                  <c:v>5326204</c:v>
                </c:pt>
                <c:pt idx="555">
                  <c:v>4166290</c:v>
                </c:pt>
                <c:pt idx="556">
                  <c:v>3748675</c:v>
                </c:pt>
                <c:pt idx="557">
                  <c:v>3000678</c:v>
                </c:pt>
                <c:pt idx="558">
                  <c:v>3164735</c:v>
                </c:pt>
                <c:pt idx="559">
                  <c:v>4310135</c:v>
                </c:pt>
                <c:pt idx="560">
                  <c:v>4083998</c:v>
                </c:pt>
                <c:pt idx="561">
                  <c:v>3605502</c:v>
                </c:pt>
                <c:pt idx="562">
                  <c:v>3515540</c:v>
                </c:pt>
                <c:pt idx="563">
                  <c:v>4083326</c:v>
                </c:pt>
                <c:pt idx="564">
                  <c:v>3749293</c:v>
                </c:pt>
                <c:pt idx="565">
                  <c:v>2882458</c:v>
                </c:pt>
                <c:pt idx="566">
                  <c:v>4730819</c:v>
                </c:pt>
                <c:pt idx="567">
                  <c:v>3704526</c:v>
                </c:pt>
                <c:pt idx="568">
                  <c:v>4160163</c:v>
                </c:pt>
                <c:pt idx="569">
                  <c:v>4026435</c:v>
                </c:pt>
                <c:pt idx="570">
                  <c:v>4475066</c:v>
                </c:pt>
                <c:pt idx="571">
                  <c:v>2646815</c:v>
                </c:pt>
                <c:pt idx="572">
                  <c:v>2375253</c:v>
                </c:pt>
                <c:pt idx="573">
                  <c:v>2021426</c:v>
                </c:pt>
                <c:pt idx="574">
                  <c:v>3731651</c:v>
                </c:pt>
                <c:pt idx="575">
                  <c:v>4430918</c:v>
                </c:pt>
                <c:pt idx="576">
                  <c:v>3176122</c:v>
                </c:pt>
                <c:pt idx="577">
                  <c:v>2369365</c:v>
                </c:pt>
                <c:pt idx="578">
                  <c:v>2970691</c:v>
                </c:pt>
                <c:pt idx="579">
                  <c:v>2813615</c:v>
                </c:pt>
                <c:pt idx="580">
                  <c:v>2805779</c:v>
                </c:pt>
                <c:pt idx="581">
                  <c:v>3682420</c:v>
                </c:pt>
                <c:pt idx="582">
                  <c:v>6180785</c:v>
                </c:pt>
                <c:pt idx="583">
                  <c:v>2943165</c:v>
                </c:pt>
                <c:pt idx="584">
                  <c:v>2960016</c:v>
                </c:pt>
                <c:pt idx="585">
                  <c:v>3625603</c:v>
                </c:pt>
                <c:pt idx="586">
                  <c:v>4015018</c:v>
                </c:pt>
                <c:pt idx="587">
                  <c:v>2618138</c:v>
                </c:pt>
                <c:pt idx="588">
                  <c:v>3634146</c:v>
                </c:pt>
                <c:pt idx="589">
                  <c:v>1833441</c:v>
                </c:pt>
                <c:pt idx="590">
                  <c:v>1499328</c:v>
                </c:pt>
                <c:pt idx="591">
                  <c:v>2211337</c:v>
                </c:pt>
                <c:pt idx="592">
                  <c:v>2702429</c:v>
                </c:pt>
                <c:pt idx="593">
                  <c:v>3036471</c:v>
                </c:pt>
                <c:pt idx="594">
                  <c:v>2538163</c:v>
                </c:pt>
                <c:pt idx="595">
                  <c:v>2756045</c:v>
                </c:pt>
                <c:pt idx="596">
                  <c:v>2253759</c:v>
                </c:pt>
                <c:pt idx="597">
                  <c:v>2294547</c:v>
                </c:pt>
                <c:pt idx="598">
                  <c:v>2466033</c:v>
                </c:pt>
                <c:pt idx="599">
                  <c:v>3137335</c:v>
                </c:pt>
                <c:pt idx="600">
                  <c:v>3210422</c:v>
                </c:pt>
                <c:pt idx="601">
                  <c:v>3450783</c:v>
                </c:pt>
                <c:pt idx="602">
                  <c:v>2223552</c:v>
                </c:pt>
                <c:pt idx="603">
                  <c:v>2191779</c:v>
                </c:pt>
                <c:pt idx="604">
                  <c:v>2618614</c:v>
                </c:pt>
                <c:pt idx="605">
                  <c:v>2054692</c:v>
                </c:pt>
                <c:pt idx="606">
                  <c:v>2909277</c:v>
                </c:pt>
                <c:pt idx="607">
                  <c:v>3632324</c:v>
                </c:pt>
                <c:pt idx="608">
                  <c:v>2887782</c:v>
                </c:pt>
                <c:pt idx="609">
                  <c:v>4161071</c:v>
                </c:pt>
                <c:pt idx="610">
                  <c:v>3332811</c:v>
                </c:pt>
                <c:pt idx="611">
                  <c:v>3358755</c:v>
                </c:pt>
                <c:pt idx="612">
                  <c:v>2637991</c:v>
                </c:pt>
                <c:pt idx="613">
                  <c:v>2702128</c:v>
                </c:pt>
                <c:pt idx="614">
                  <c:v>2782768</c:v>
                </c:pt>
                <c:pt idx="615">
                  <c:v>3786006</c:v>
                </c:pt>
                <c:pt idx="616">
                  <c:v>7320974</c:v>
                </c:pt>
                <c:pt idx="617">
                  <c:v>4340090</c:v>
                </c:pt>
                <c:pt idx="618">
                  <c:v>2717440</c:v>
                </c:pt>
                <c:pt idx="619">
                  <c:v>2835230</c:v>
                </c:pt>
                <c:pt idx="620">
                  <c:v>1674578</c:v>
                </c:pt>
                <c:pt idx="621">
                  <c:v>2592359</c:v>
                </c:pt>
                <c:pt idx="622">
                  <c:v>2887244</c:v>
                </c:pt>
                <c:pt idx="623">
                  <c:v>3119234</c:v>
                </c:pt>
                <c:pt idx="624">
                  <c:v>3642689</c:v>
                </c:pt>
                <c:pt idx="625">
                  <c:v>3186604</c:v>
                </c:pt>
                <c:pt idx="626">
                  <c:v>3021371</c:v>
                </c:pt>
                <c:pt idx="627">
                  <c:v>4439964</c:v>
                </c:pt>
                <c:pt idx="628">
                  <c:v>2812378</c:v>
                </c:pt>
                <c:pt idx="629">
                  <c:v>3901677</c:v>
                </c:pt>
                <c:pt idx="630">
                  <c:v>3181784</c:v>
                </c:pt>
                <c:pt idx="631">
                  <c:v>2578505</c:v>
                </c:pt>
                <c:pt idx="632">
                  <c:v>2463118</c:v>
                </c:pt>
                <c:pt idx="633">
                  <c:v>1955202</c:v>
                </c:pt>
                <c:pt idx="634">
                  <c:v>4153996</c:v>
                </c:pt>
                <c:pt idx="635">
                  <c:v>6166362</c:v>
                </c:pt>
                <c:pt idx="636">
                  <c:v>3984045</c:v>
                </c:pt>
                <c:pt idx="637">
                  <c:v>2667008</c:v>
                </c:pt>
                <c:pt idx="638">
                  <c:v>6948407</c:v>
                </c:pt>
                <c:pt idx="639">
                  <c:v>3911441</c:v>
                </c:pt>
                <c:pt idx="640">
                  <c:v>2140906</c:v>
                </c:pt>
                <c:pt idx="641">
                  <c:v>2610268</c:v>
                </c:pt>
                <c:pt idx="642">
                  <c:v>2856420</c:v>
                </c:pt>
                <c:pt idx="643">
                  <c:v>3766160</c:v>
                </c:pt>
                <c:pt idx="644">
                  <c:v>2638429</c:v>
                </c:pt>
                <c:pt idx="645">
                  <c:v>2094397</c:v>
                </c:pt>
                <c:pt idx="646">
                  <c:v>2522033</c:v>
                </c:pt>
                <c:pt idx="647">
                  <c:v>2315423</c:v>
                </c:pt>
                <c:pt idx="648">
                  <c:v>2873930</c:v>
                </c:pt>
                <c:pt idx="649">
                  <c:v>3064146</c:v>
                </c:pt>
                <c:pt idx="650">
                  <c:v>2670930</c:v>
                </c:pt>
                <c:pt idx="651">
                  <c:v>3295598</c:v>
                </c:pt>
                <c:pt idx="652">
                  <c:v>4526284</c:v>
                </c:pt>
                <c:pt idx="653">
                  <c:v>2877936</c:v>
                </c:pt>
                <c:pt idx="654">
                  <c:v>2281681</c:v>
                </c:pt>
                <c:pt idx="655">
                  <c:v>2559734</c:v>
                </c:pt>
                <c:pt idx="656">
                  <c:v>2804371</c:v>
                </c:pt>
                <c:pt idx="657">
                  <c:v>5054758</c:v>
                </c:pt>
                <c:pt idx="658">
                  <c:v>4481430</c:v>
                </c:pt>
                <c:pt idx="659">
                  <c:v>3847147</c:v>
                </c:pt>
                <c:pt idx="660">
                  <c:v>4465960</c:v>
                </c:pt>
                <c:pt idx="661">
                  <c:v>3445716</c:v>
                </c:pt>
                <c:pt idx="662">
                  <c:v>2552095</c:v>
                </c:pt>
                <c:pt idx="663">
                  <c:v>3955031</c:v>
                </c:pt>
                <c:pt idx="664">
                  <c:v>3023348</c:v>
                </c:pt>
                <c:pt idx="665">
                  <c:v>3680202</c:v>
                </c:pt>
                <c:pt idx="666">
                  <c:v>5050159</c:v>
                </c:pt>
                <c:pt idx="667">
                  <c:v>3330817</c:v>
                </c:pt>
                <c:pt idx="668">
                  <c:v>3608263</c:v>
                </c:pt>
                <c:pt idx="669">
                  <c:v>3462331</c:v>
                </c:pt>
                <c:pt idx="670">
                  <c:v>2997694</c:v>
                </c:pt>
                <c:pt idx="671">
                  <c:v>4333531</c:v>
                </c:pt>
                <c:pt idx="672">
                  <c:v>5280844</c:v>
                </c:pt>
                <c:pt idx="673">
                  <c:v>3525571</c:v>
                </c:pt>
                <c:pt idx="674">
                  <c:v>4720294</c:v>
                </c:pt>
                <c:pt idx="675">
                  <c:v>4593248</c:v>
                </c:pt>
                <c:pt idx="676">
                  <c:v>2908450</c:v>
                </c:pt>
                <c:pt idx="677">
                  <c:v>3622152</c:v>
                </c:pt>
                <c:pt idx="678">
                  <c:v>5413940</c:v>
                </c:pt>
                <c:pt idx="679">
                  <c:v>8380650</c:v>
                </c:pt>
                <c:pt idx="680">
                  <c:v>7122750</c:v>
                </c:pt>
                <c:pt idx="681">
                  <c:v>6356960</c:v>
                </c:pt>
                <c:pt idx="682">
                  <c:v>4238172</c:v>
                </c:pt>
                <c:pt idx="683">
                  <c:v>3434267</c:v>
                </c:pt>
                <c:pt idx="684">
                  <c:v>4037787</c:v>
                </c:pt>
                <c:pt idx="685">
                  <c:v>4525815</c:v>
                </c:pt>
                <c:pt idx="686">
                  <c:v>4422365</c:v>
                </c:pt>
                <c:pt idx="687">
                  <c:v>5277249</c:v>
                </c:pt>
                <c:pt idx="688">
                  <c:v>2677303</c:v>
                </c:pt>
                <c:pt idx="689">
                  <c:v>2816752</c:v>
                </c:pt>
                <c:pt idx="690">
                  <c:v>4990955</c:v>
                </c:pt>
                <c:pt idx="691">
                  <c:v>2372492</c:v>
                </c:pt>
                <c:pt idx="692">
                  <c:v>1747681</c:v>
                </c:pt>
                <c:pt idx="693">
                  <c:v>2027647</c:v>
                </c:pt>
                <c:pt idx="694">
                  <c:v>1582598</c:v>
                </c:pt>
                <c:pt idx="695">
                  <c:v>900064</c:v>
                </c:pt>
                <c:pt idx="696">
                  <c:v>2479615</c:v>
                </c:pt>
                <c:pt idx="697">
                  <c:v>2821566</c:v>
                </c:pt>
                <c:pt idx="698">
                  <c:v>3185166</c:v>
                </c:pt>
                <c:pt idx="699">
                  <c:v>7574811</c:v>
                </c:pt>
                <c:pt idx="700">
                  <c:v>3945750</c:v>
                </c:pt>
                <c:pt idx="701">
                  <c:v>3516898</c:v>
                </c:pt>
                <c:pt idx="702">
                  <c:v>3124083</c:v>
                </c:pt>
                <c:pt idx="703">
                  <c:v>3867188</c:v>
                </c:pt>
                <c:pt idx="704">
                  <c:v>3830823</c:v>
                </c:pt>
                <c:pt idx="705">
                  <c:v>3202595</c:v>
                </c:pt>
                <c:pt idx="706">
                  <c:v>3839106</c:v>
                </c:pt>
                <c:pt idx="707">
                  <c:v>3551921</c:v>
                </c:pt>
                <c:pt idx="708">
                  <c:v>3164319</c:v>
                </c:pt>
                <c:pt idx="709">
                  <c:v>3588162</c:v>
                </c:pt>
                <c:pt idx="710">
                  <c:v>4287079</c:v>
                </c:pt>
                <c:pt idx="711">
                  <c:v>6071132</c:v>
                </c:pt>
                <c:pt idx="712">
                  <c:v>5466961</c:v>
                </c:pt>
                <c:pt idx="713">
                  <c:v>4605213</c:v>
                </c:pt>
                <c:pt idx="714">
                  <c:v>1740503</c:v>
                </c:pt>
                <c:pt idx="715">
                  <c:v>2959195</c:v>
                </c:pt>
                <c:pt idx="716">
                  <c:v>3244841</c:v>
                </c:pt>
                <c:pt idx="717">
                  <c:v>3780417</c:v>
                </c:pt>
                <c:pt idx="718">
                  <c:v>7059415</c:v>
                </c:pt>
                <c:pt idx="719">
                  <c:v>15731947</c:v>
                </c:pt>
                <c:pt idx="720">
                  <c:v>3319876</c:v>
                </c:pt>
                <c:pt idx="721">
                  <c:v>1981366</c:v>
                </c:pt>
                <c:pt idx="722">
                  <c:v>2449964</c:v>
                </c:pt>
                <c:pt idx="723">
                  <c:v>3767349</c:v>
                </c:pt>
                <c:pt idx="724">
                  <c:v>3341268</c:v>
                </c:pt>
                <c:pt idx="725">
                  <c:v>2374191</c:v>
                </c:pt>
                <c:pt idx="726">
                  <c:v>2842605</c:v>
                </c:pt>
                <c:pt idx="727">
                  <c:v>2755074</c:v>
                </c:pt>
                <c:pt idx="728">
                  <c:v>4106917</c:v>
                </c:pt>
                <c:pt idx="729">
                  <c:v>4009060</c:v>
                </c:pt>
                <c:pt idx="730">
                  <c:v>5396862</c:v>
                </c:pt>
                <c:pt idx="731">
                  <c:v>2758179</c:v>
                </c:pt>
                <c:pt idx="732">
                  <c:v>3874210</c:v>
                </c:pt>
                <c:pt idx="733">
                  <c:v>4237848</c:v>
                </c:pt>
                <c:pt idx="734">
                  <c:v>3257509</c:v>
                </c:pt>
                <c:pt idx="735">
                  <c:v>4405528</c:v>
                </c:pt>
                <c:pt idx="736">
                  <c:v>4008360</c:v>
                </c:pt>
                <c:pt idx="737">
                  <c:v>3377107</c:v>
                </c:pt>
                <c:pt idx="738">
                  <c:v>5497462</c:v>
                </c:pt>
                <c:pt idx="739">
                  <c:v>10475049</c:v>
                </c:pt>
                <c:pt idx="740">
                  <c:v>5338969</c:v>
                </c:pt>
                <c:pt idx="741">
                  <c:v>3278381</c:v>
                </c:pt>
                <c:pt idx="742">
                  <c:v>3707510</c:v>
                </c:pt>
                <c:pt idx="743">
                  <c:v>4416469</c:v>
                </c:pt>
                <c:pt idx="744">
                  <c:v>8012435</c:v>
                </c:pt>
                <c:pt idx="745">
                  <c:v>5592176</c:v>
                </c:pt>
                <c:pt idx="746">
                  <c:v>6655729</c:v>
                </c:pt>
                <c:pt idx="747">
                  <c:v>5840042</c:v>
                </c:pt>
                <c:pt idx="748">
                  <c:v>4485089</c:v>
                </c:pt>
                <c:pt idx="749">
                  <c:v>3646546</c:v>
                </c:pt>
                <c:pt idx="750">
                  <c:v>4293891</c:v>
                </c:pt>
                <c:pt idx="751">
                  <c:v>4652024</c:v>
                </c:pt>
                <c:pt idx="752">
                  <c:v>3491193</c:v>
                </c:pt>
                <c:pt idx="753">
                  <c:v>3521569</c:v>
                </c:pt>
                <c:pt idx="754">
                  <c:v>3768295</c:v>
                </c:pt>
                <c:pt idx="755">
                  <c:v>4638603</c:v>
                </c:pt>
                <c:pt idx="756">
                  <c:v>5142683</c:v>
                </c:pt>
                <c:pt idx="757">
                  <c:v>5727045</c:v>
                </c:pt>
                <c:pt idx="758">
                  <c:v>8060159</c:v>
                </c:pt>
                <c:pt idx="759">
                  <c:v>4735825</c:v>
                </c:pt>
                <c:pt idx="760">
                  <c:v>3131294</c:v>
                </c:pt>
                <c:pt idx="761">
                  <c:v>4566806</c:v>
                </c:pt>
                <c:pt idx="762">
                  <c:v>3476697</c:v>
                </c:pt>
                <c:pt idx="763">
                  <c:v>7458385</c:v>
                </c:pt>
                <c:pt idx="764">
                  <c:v>5466515</c:v>
                </c:pt>
                <c:pt idx="765">
                  <c:v>3475674</c:v>
                </c:pt>
                <c:pt idx="766">
                  <c:v>3072109</c:v>
                </c:pt>
                <c:pt idx="767">
                  <c:v>2686455</c:v>
                </c:pt>
                <c:pt idx="768">
                  <c:v>3752461</c:v>
                </c:pt>
                <c:pt idx="769">
                  <c:v>5525658</c:v>
                </c:pt>
                <c:pt idx="770">
                  <c:v>3753474</c:v>
                </c:pt>
                <c:pt idx="771">
                  <c:v>3990602</c:v>
                </c:pt>
                <c:pt idx="772">
                  <c:v>3395894</c:v>
                </c:pt>
                <c:pt idx="773">
                  <c:v>3137062</c:v>
                </c:pt>
                <c:pt idx="774">
                  <c:v>4522098</c:v>
                </c:pt>
                <c:pt idx="775">
                  <c:v>4658118</c:v>
                </c:pt>
                <c:pt idx="776">
                  <c:v>4087000</c:v>
                </c:pt>
                <c:pt idx="777">
                  <c:v>3333129</c:v>
                </c:pt>
                <c:pt idx="778">
                  <c:v>5783660</c:v>
                </c:pt>
                <c:pt idx="779">
                  <c:v>7503231</c:v>
                </c:pt>
                <c:pt idx="780">
                  <c:v>8109928</c:v>
                </c:pt>
                <c:pt idx="781">
                  <c:v>8824915</c:v>
                </c:pt>
                <c:pt idx="782">
                  <c:v>5627848</c:v>
                </c:pt>
                <c:pt idx="783">
                  <c:v>3201606</c:v>
                </c:pt>
                <c:pt idx="784">
                  <c:v>3411490</c:v>
                </c:pt>
                <c:pt idx="785">
                  <c:v>4140190</c:v>
                </c:pt>
                <c:pt idx="786">
                  <c:v>2951800</c:v>
                </c:pt>
                <c:pt idx="787">
                  <c:v>2040515</c:v>
                </c:pt>
                <c:pt idx="788">
                  <c:v>3253372</c:v>
                </c:pt>
                <c:pt idx="789">
                  <c:v>3050323</c:v>
                </c:pt>
                <c:pt idx="790">
                  <c:v>2755968</c:v>
                </c:pt>
                <c:pt idx="791">
                  <c:v>2479950</c:v>
                </c:pt>
                <c:pt idx="792">
                  <c:v>2276284</c:v>
                </c:pt>
                <c:pt idx="793">
                  <c:v>3014880</c:v>
                </c:pt>
                <c:pt idx="794">
                  <c:v>3831948</c:v>
                </c:pt>
                <c:pt idx="795">
                  <c:v>2058219</c:v>
                </c:pt>
                <c:pt idx="796">
                  <c:v>2541250</c:v>
                </c:pt>
                <c:pt idx="797">
                  <c:v>3592980</c:v>
                </c:pt>
                <c:pt idx="798">
                  <c:v>3732435</c:v>
                </c:pt>
                <c:pt idx="799">
                  <c:v>3924387</c:v>
                </c:pt>
                <c:pt idx="800">
                  <c:v>5216853</c:v>
                </c:pt>
                <c:pt idx="801">
                  <c:v>3752304</c:v>
                </c:pt>
                <c:pt idx="802">
                  <c:v>3840567</c:v>
                </c:pt>
                <c:pt idx="803">
                  <c:v>4896078</c:v>
                </c:pt>
                <c:pt idx="804">
                  <c:v>3385846</c:v>
                </c:pt>
                <c:pt idx="805">
                  <c:v>4239093</c:v>
                </c:pt>
                <c:pt idx="806">
                  <c:v>3199739</c:v>
                </c:pt>
                <c:pt idx="807">
                  <c:v>3702747</c:v>
                </c:pt>
                <c:pt idx="808">
                  <c:v>7216574</c:v>
                </c:pt>
                <c:pt idx="809">
                  <c:v>5067255</c:v>
                </c:pt>
                <c:pt idx="810">
                  <c:v>4192391</c:v>
                </c:pt>
                <c:pt idx="811">
                  <c:v>3766898</c:v>
                </c:pt>
                <c:pt idx="812">
                  <c:v>4033477</c:v>
                </c:pt>
                <c:pt idx="813">
                  <c:v>3315646</c:v>
                </c:pt>
                <c:pt idx="814">
                  <c:v>4009815</c:v>
                </c:pt>
                <c:pt idx="815">
                  <c:v>6476201</c:v>
                </c:pt>
                <c:pt idx="816">
                  <c:v>6522842</c:v>
                </c:pt>
                <c:pt idx="817">
                  <c:v>3682344</c:v>
                </c:pt>
                <c:pt idx="818">
                  <c:v>3269320</c:v>
                </c:pt>
                <c:pt idx="819">
                  <c:v>4982584</c:v>
                </c:pt>
                <c:pt idx="820">
                  <c:v>3603962</c:v>
                </c:pt>
                <c:pt idx="821">
                  <c:v>16358215</c:v>
                </c:pt>
                <c:pt idx="822">
                  <c:v>6149545</c:v>
                </c:pt>
                <c:pt idx="823">
                  <c:v>4650530</c:v>
                </c:pt>
                <c:pt idx="824">
                  <c:v>4991031</c:v>
                </c:pt>
                <c:pt idx="825">
                  <c:v>4435575</c:v>
                </c:pt>
                <c:pt idx="826">
                  <c:v>4178666</c:v>
                </c:pt>
                <c:pt idx="827">
                  <c:v>3478319</c:v>
                </c:pt>
                <c:pt idx="828">
                  <c:v>4805900</c:v>
                </c:pt>
                <c:pt idx="829">
                  <c:v>7229358</c:v>
                </c:pt>
                <c:pt idx="830">
                  <c:v>6809507</c:v>
                </c:pt>
                <c:pt idx="831">
                  <c:v>3076621</c:v>
                </c:pt>
                <c:pt idx="832">
                  <c:v>3815604</c:v>
                </c:pt>
                <c:pt idx="833">
                  <c:v>4006416</c:v>
                </c:pt>
                <c:pt idx="834">
                  <c:v>3047335</c:v>
                </c:pt>
                <c:pt idx="835">
                  <c:v>3271253</c:v>
                </c:pt>
                <c:pt idx="836">
                  <c:v>2724464</c:v>
                </c:pt>
                <c:pt idx="837">
                  <c:v>3300333</c:v>
                </c:pt>
                <c:pt idx="838">
                  <c:v>3438063</c:v>
                </c:pt>
                <c:pt idx="839">
                  <c:v>4219463</c:v>
                </c:pt>
                <c:pt idx="840">
                  <c:v>3876398</c:v>
                </c:pt>
                <c:pt idx="841">
                  <c:v>6019926</c:v>
                </c:pt>
                <c:pt idx="842">
                  <c:v>2873631</c:v>
                </c:pt>
                <c:pt idx="843">
                  <c:v>2887650</c:v>
                </c:pt>
                <c:pt idx="844">
                  <c:v>3014507</c:v>
                </c:pt>
                <c:pt idx="845">
                  <c:v>2945924</c:v>
                </c:pt>
                <c:pt idx="846">
                  <c:v>2983475</c:v>
                </c:pt>
                <c:pt idx="847">
                  <c:v>3379166</c:v>
                </c:pt>
                <c:pt idx="848">
                  <c:v>3554852</c:v>
                </c:pt>
                <c:pt idx="849">
                  <c:v>2824661</c:v>
                </c:pt>
                <c:pt idx="850">
                  <c:v>3083804</c:v>
                </c:pt>
                <c:pt idx="851">
                  <c:v>4771391</c:v>
                </c:pt>
                <c:pt idx="852">
                  <c:v>3667715</c:v>
                </c:pt>
                <c:pt idx="853">
                  <c:v>3844554</c:v>
                </c:pt>
                <c:pt idx="854">
                  <c:v>3376389</c:v>
                </c:pt>
                <c:pt idx="855">
                  <c:v>3065991</c:v>
                </c:pt>
                <c:pt idx="856">
                  <c:v>3300160</c:v>
                </c:pt>
                <c:pt idx="857">
                  <c:v>3369777</c:v>
                </c:pt>
                <c:pt idx="858">
                  <c:v>3960443</c:v>
                </c:pt>
                <c:pt idx="859">
                  <c:v>3531451</c:v>
                </c:pt>
                <c:pt idx="860">
                  <c:v>5805060</c:v>
                </c:pt>
                <c:pt idx="861">
                  <c:v>6705565</c:v>
                </c:pt>
                <c:pt idx="862">
                  <c:v>7122620</c:v>
                </c:pt>
                <c:pt idx="863">
                  <c:v>4144846</c:v>
                </c:pt>
                <c:pt idx="864">
                  <c:v>5174300</c:v>
                </c:pt>
                <c:pt idx="865">
                  <c:v>3139223</c:v>
                </c:pt>
                <c:pt idx="866">
                  <c:v>3244285</c:v>
                </c:pt>
                <c:pt idx="867">
                  <c:v>3846694</c:v>
                </c:pt>
                <c:pt idx="868">
                  <c:v>3379795</c:v>
                </c:pt>
                <c:pt idx="869">
                  <c:v>4651035</c:v>
                </c:pt>
                <c:pt idx="870">
                  <c:v>4389960</c:v>
                </c:pt>
                <c:pt idx="871">
                  <c:v>7068037</c:v>
                </c:pt>
                <c:pt idx="872">
                  <c:v>7343997</c:v>
                </c:pt>
                <c:pt idx="873">
                  <c:v>3208819</c:v>
                </c:pt>
                <c:pt idx="874">
                  <c:v>3961024</c:v>
                </c:pt>
                <c:pt idx="875">
                  <c:v>2232569</c:v>
                </c:pt>
                <c:pt idx="876">
                  <c:v>2247228</c:v>
                </c:pt>
                <c:pt idx="877">
                  <c:v>2626960</c:v>
                </c:pt>
                <c:pt idx="878">
                  <c:v>2528472</c:v>
                </c:pt>
                <c:pt idx="879">
                  <c:v>2544720</c:v>
                </c:pt>
                <c:pt idx="880">
                  <c:v>2497135</c:v>
                </c:pt>
                <c:pt idx="881">
                  <c:v>4826179</c:v>
                </c:pt>
                <c:pt idx="882">
                  <c:v>4573089</c:v>
                </c:pt>
                <c:pt idx="883">
                  <c:v>5178532</c:v>
                </c:pt>
                <c:pt idx="884">
                  <c:v>2608526</c:v>
                </c:pt>
                <c:pt idx="885">
                  <c:v>2856404</c:v>
                </c:pt>
                <c:pt idx="886">
                  <c:v>3385513</c:v>
                </c:pt>
                <c:pt idx="887">
                  <c:v>3054689</c:v>
                </c:pt>
                <c:pt idx="888">
                  <c:v>4576531</c:v>
                </c:pt>
                <c:pt idx="889">
                  <c:v>7195722</c:v>
                </c:pt>
                <c:pt idx="890">
                  <c:v>4032485</c:v>
                </c:pt>
                <c:pt idx="891">
                  <c:v>5533519</c:v>
                </c:pt>
                <c:pt idx="892">
                  <c:v>3303518</c:v>
                </c:pt>
                <c:pt idx="893">
                  <c:v>4692162</c:v>
                </c:pt>
                <c:pt idx="894">
                  <c:v>3066826</c:v>
                </c:pt>
                <c:pt idx="895">
                  <c:v>3258580</c:v>
                </c:pt>
                <c:pt idx="896">
                  <c:v>2593672</c:v>
                </c:pt>
                <c:pt idx="897">
                  <c:v>3957926</c:v>
                </c:pt>
                <c:pt idx="898">
                  <c:v>3942031</c:v>
                </c:pt>
                <c:pt idx="899">
                  <c:v>3196855</c:v>
                </c:pt>
                <c:pt idx="900">
                  <c:v>2941428</c:v>
                </c:pt>
                <c:pt idx="901">
                  <c:v>3180942</c:v>
                </c:pt>
                <c:pt idx="902">
                  <c:v>3163749</c:v>
                </c:pt>
                <c:pt idx="903">
                  <c:v>2952183</c:v>
                </c:pt>
                <c:pt idx="904">
                  <c:v>4016356</c:v>
                </c:pt>
                <c:pt idx="905">
                  <c:v>3126809</c:v>
                </c:pt>
                <c:pt idx="906">
                  <c:v>3845920</c:v>
                </c:pt>
                <c:pt idx="907">
                  <c:v>3582753</c:v>
                </c:pt>
                <c:pt idx="908">
                  <c:v>7059978</c:v>
                </c:pt>
                <c:pt idx="909">
                  <c:v>4647067</c:v>
                </c:pt>
                <c:pt idx="910">
                  <c:v>2674820</c:v>
                </c:pt>
                <c:pt idx="911">
                  <c:v>2958730</c:v>
                </c:pt>
                <c:pt idx="912">
                  <c:v>3430589</c:v>
                </c:pt>
                <c:pt idx="913">
                  <c:v>3727640</c:v>
                </c:pt>
                <c:pt idx="914">
                  <c:v>3378023</c:v>
                </c:pt>
                <c:pt idx="915">
                  <c:v>3798477</c:v>
                </c:pt>
                <c:pt idx="916">
                  <c:v>5437375</c:v>
                </c:pt>
                <c:pt idx="917">
                  <c:v>3909714</c:v>
                </c:pt>
                <c:pt idx="918">
                  <c:v>3661416</c:v>
                </c:pt>
                <c:pt idx="919">
                  <c:v>3297724</c:v>
                </c:pt>
                <c:pt idx="920">
                  <c:v>4768858</c:v>
                </c:pt>
                <c:pt idx="921">
                  <c:v>4192622</c:v>
                </c:pt>
                <c:pt idx="922">
                  <c:v>4657062</c:v>
                </c:pt>
                <c:pt idx="923">
                  <c:v>5397460</c:v>
                </c:pt>
                <c:pt idx="924">
                  <c:v>4912269</c:v>
                </c:pt>
                <c:pt idx="925">
                  <c:v>6633549</c:v>
                </c:pt>
                <c:pt idx="926">
                  <c:v>4718269</c:v>
                </c:pt>
                <c:pt idx="927">
                  <c:v>4203420</c:v>
                </c:pt>
                <c:pt idx="928">
                  <c:v>5255967</c:v>
                </c:pt>
                <c:pt idx="929">
                  <c:v>8055198</c:v>
                </c:pt>
                <c:pt idx="930">
                  <c:v>8293677</c:v>
                </c:pt>
                <c:pt idx="931">
                  <c:v>6526776</c:v>
                </c:pt>
                <c:pt idx="932">
                  <c:v>6045454</c:v>
                </c:pt>
                <c:pt idx="933">
                  <c:v>5888889</c:v>
                </c:pt>
                <c:pt idx="934">
                  <c:v>4725606</c:v>
                </c:pt>
                <c:pt idx="935">
                  <c:v>3856451</c:v>
                </c:pt>
                <c:pt idx="936">
                  <c:v>3051543</c:v>
                </c:pt>
                <c:pt idx="937">
                  <c:v>3397568</c:v>
                </c:pt>
                <c:pt idx="938">
                  <c:v>5346136</c:v>
                </c:pt>
                <c:pt idx="939">
                  <c:v>3225790</c:v>
                </c:pt>
                <c:pt idx="940">
                  <c:v>3468294</c:v>
                </c:pt>
                <c:pt idx="941">
                  <c:v>4684055</c:v>
                </c:pt>
                <c:pt idx="942">
                  <c:v>3070081</c:v>
                </c:pt>
                <c:pt idx="943">
                  <c:v>2313864</c:v>
                </c:pt>
                <c:pt idx="944">
                  <c:v>1767578</c:v>
                </c:pt>
                <c:pt idx="945">
                  <c:v>1708084</c:v>
                </c:pt>
                <c:pt idx="946">
                  <c:v>2019916</c:v>
                </c:pt>
                <c:pt idx="947">
                  <c:v>951739</c:v>
                </c:pt>
                <c:pt idx="948">
                  <c:v>3036241</c:v>
                </c:pt>
                <c:pt idx="949">
                  <c:v>2398129</c:v>
                </c:pt>
                <c:pt idx="950">
                  <c:v>7986510</c:v>
                </c:pt>
                <c:pt idx="951">
                  <c:v>4681027</c:v>
                </c:pt>
                <c:pt idx="952">
                  <c:v>6235009</c:v>
                </c:pt>
                <c:pt idx="953">
                  <c:v>4843791</c:v>
                </c:pt>
                <c:pt idx="954">
                  <c:v>3649272</c:v>
                </c:pt>
                <c:pt idx="955">
                  <c:v>3086461</c:v>
                </c:pt>
                <c:pt idx="956">
                  <c:v>2940571</c:v>
                </c:pt>
                <c:pt idx="957">
                  <c:v>3908657</c:v>
                </c:pt>
                <c:pt idx="958">
                  <c:v>3792238</c:v>
                </c:pt>
                <c:pt idx="959">
                  <c:v>3085821</c:v>
                </c:pt>
                <c:pt idx="960">
                  <c:v>3104852</c:v>
                </c:pt>
                <c:pt idx="961">
                  <c:v>4089785</c:v>
                </c:pt>
                <c:pt idx="962">
                  <c:v>6689029</c:v>
                </c:pt>
                <c:pt idx="963">
                  <c:v>5297240</c:v>
                </c:pt>
                <c:pt idx="964">
                  <c:v>4892834</c:v>
                </c:pt>
                <c:pt idx="965">
                  <c:v>2177486</c:v>
                </c:pt>
                <c:pt idx="966">
                  <c:v>2765874</c:v>
                </c:pt>
                <c:pt idx="967">
                  <c:v>4066251</c:v>
                </c:pt>
                <c:pt idx="968">
                  <c:v>3998787</c:v>
                </c:pt>
                <c:pt idx="969">
                  <c:v>4408560</c:v>
                </c:pt>
                <c:pt idx="970">
                  <c:v>3316654</c:v>
                </c:pt>
                <c:pt idx="971">
                  <c:v>3433847</c:v>
                </c:pt>
                <c:pt idx="972">
                  <c:v>4320839</c:v>
                </c:pt>
                <c:pt idx="973">
                  <c:v>3297638</c:v>
                </c:pt>
                <c:pt idx="974">
                  <c:v>2709574</c:v>
                </c:pt>
                <c:pt idx="975">
                  <c:v>2767673</c:v>
                </c:pt>
                <c:pt idx="976">
                  <c:v>2897661</c:v>
                </c:pt>
                <c:pt idx="977">
                  <c:v>2291363</c:v>
                </c:pt>
                <c:pt idx="978">
                  <c:v>4087673</c:v>
                </c:pt>
                <c:pt idx="979">
                  <c:v>6155418</c:v>
                </c:pt>
                <c:pt idx="980">
                  <c:v>3743249</c:v>
                </c:pt>
                <c:pt idx="981">
                  <c:v>3454715</c:v>
                </c:pt>
                <c:pt idx="982">
                  <c:v>4437644</c:v>
                </c:pt>
                <c:pt idx="983">
                  <c:v>4004311</c:v>
                </c:pt>
                <c:pt idx="984">
                  <c:v>5031542</c:v>
                </c:pt>
                <c:pt idx="985">
                  <c:v>2836374</c:v>
                </c:pt>
                <c:pt idx="986">
                  <c:v>4330718</c:v>
                </c:pt>
                <c:pt idx="987">
                  <c:v>4751011</c:v>
                </c:pt>
                <c:pt idx="988">
                  <c:v>3948931</c:v>
                </c:pt>
                <c:pt idx="989">
                  <c:v>2977336</c:v>
                </c:pt>
                <c:pt idx="990">
                  <c:v>3159178</c:v>
                </c:pt>
                <c:pt idx="991">
                  <c:v>4290410</c:v>
                </c:pt>
                <c:pt idx="992">
                  <c:v>5882176</c:v>
                </c:pt>
                <c:pt idx="993">
                  <c:v>4895885</c:v>
                </c:pt>
                <c:pt idx="994">
                  <c:v>8532850</c:v>
                </c:pt>
                <c:pt idx="995">
                  <c:v>10233059</c:v>
                </c:pt>
                <c:pt idx="996">
                  <c:v>8308870</c:v>
                </c:pt>
                <c:pt idx="997">
                  <c:v>5929537</c:v>
                </c:pt>
                <c:pt idx="998">
                  <c:v>3677943</c:v>
                </c:pt>
                <c:pt idx="999">
                  <c:v>4036846</c:v>
                </c:pt>
                <c:pt idx="1000">
                  <c:v>4432816</c:v>
                </c:pt>
                <c:pt idx="1001">
                  <c:v>4791144</c:v>
                </c:pt>
                <c:pt idx="1002">
                  <c:v>3416980</c:v>
                </c:pt>
                <c:pt idx="1003">
                  <c:v>2596071</c:v>
                </c:pt>
                <c:pt idx="1004">
                  <c:v>3108080</c:v>
                </c:pt>
                <c:pt idx="1005">
                  <c:v>3046995</c:v>
                </c:pt>
                <c:pt idx="1006">
                  <c:v>4140232</c:v>
                </c:pt>
                <c:pt idx="1007">
                  <c:v>2843214</c:v>
                </c:pt>
                <c:pt idx="1008">
                  <c:v>3114772</c:v>
                </c:pt>
                <c:pt idx="1009">
                  <c:v>2260493</c:v>
                </c:pt>
                <c:pt idx="1010">
                  <c:v>3657085</c:v>
                </c:pt>
                <c:pt idx="1011">
                  <c:v>2661475</c:v>
                </c:pt>
                <c:pt idx="1012">
                  <c:v>2640243</c:v>
                </c:pt>
                <c:pt idx="1013">
                  <c:v>2335394</c:v>
                </c:pt>
                <c:pt idx="1014">
                  <c:v>6486285</c:v>
                </c:pt>
                <c:pt idx="1015">
                  <c:v>2583988</c:v>
                </c:pt>
                <c:pt idx="1016">
                  <c:v>3302717</c:v>
                </c:pt>
                <c:pt idx="1017">
                  <c:v>2973828</c:v>
                </c:pt>
                <c:pt idx="1018">
                  <c:v>2441860</c:v>
                </c:pt>
                <c:pt idx="1019">
                  <c:v>2582410</c:v>
                </c:pt>
                <c:pt idx="1020">
                  <c:v>3035393</c:v>
                </c:pt>
                <c:pt idx="1021">
                  <c:v>3355823</c:v>
                </c:pt>
                <c:pt idx="1022">
                  <c:v>4413984</c:v>
                </c:pt>
                <c:pt idx="1023">
                  <c:v>2298199</c:v>
                </c:pt>
                <c:pt idx="1024">
                  <c:v>3873450</c:v>
                </c:pt>
                <c:pt idx="1025">
                  <c:v>3650146</c:v>
                </c:pt>
                <c:pt idx="1026">
                  <c:v>2824458</c:v>
                </c:pt>
                <c:pt idx="1027">
                  <c:v>3726067</c:v>
                </c:pt>
                <c:pt idx="1028">
                  <c:v>3297485</c:v>
                </c:pt>
                <c:pt idx="1029">
                  <c:v>2753827</c:v>
                </c:pt>
                <c:pt idx="1030">
                  <c:v>5804220</c:v>
                </c:pt>
                <c:pt idx="1031">
                  <c:v>2269197</c:v>
                </c:pt>
                <c:pt idx="1032">
                  <c:v>1988101</c:v>
                </c:pt>
                <c:pt idx="1033">
                  <c:v>2089466</c:v>
                </c:pt>
                <c:pt idx="1034">
                  <c:v>2648527</c:v>
                </c:pt>
                <c:pt idx="1035">
                  <c:v>2579624</c:v>
                </c:pt>
                <c:pt idx="1036">
                  <c:v>3549430</c:v>
                </c:pt>
                <c:pt idx="1037">
                  <c:v>2795757</c:v>
                </c:pt>
                <c:pt idx="1038">
                  <c:v>2442721</c:v>
                </c:pt>
                <c:pt idx="1039">
                  <c:v>2241095</c:v>
                </c:pt>
                <c:pt idx="1040">
                  <c:v>3049868</c:v>
                </c:pt>
                <c:pt idx="1041">
                  <c:v>3206150</c:v>
                </c:pt>
                <c:pt idx="1042">
                  <c:v>3460399</c:v>
                </c:pt>
                <c:pt idx="1043">
                  <c:v>3713398</c:v>
                </c:pt>
                <c:pt idx="1044">
                  <c:v>5471126</c:v>
                </c:pt>
                <c:pt idx="1045">
                  <c:v>3311312</c:v>
                </c:pt>
                <c:pt idx="1046">
                  <c:v>4599538</c:v>
                </c:pt>
                <c:pt idx="1047">
                  <c:v>3197713</c:v>
                </c:pt>
                <c:pt idx="1048">
                  <c:v>4625057</c:v>
                </c:pt>
                <c:pt idx="1049">
                  <c:v>5345605</c:v>
                </c:pt>
                <c:pt idx="1050">
                  <c:v>7171944</c:v>
                </c:pt>
                <c:pt idx="1051">
                  <c:v>4897834</c:v>
                </c:pt>
                <c:pt idx="1052">
                  <c:v>2206871</c:v>
                </c:pt>
                <c:pt idx="1053">
                  <c:v>3362632</c:v>
                </c:pt>
                <c:pt idx="1054">
                  <c:v>4022427</c:v>
                </c:pt>
                <c:pt idx="1055">
                  <c:v>2596329</c:v>
                </c:pt>
                <c:pt idx="1056">
                  <c:v>4366881</c:v>
                </c:pt>
                <c:pt idx="1057">
                  <c:v>4025054</c:v>
                </c:pt>
                <c:pt idx="1058">
                  <c:v>3892050</c:v>
                </c:pt>
                <c:pt idx="1059">
                  <c:v>7118352</c:v>
                </c:pt>
                <c:pt idx="1060">
                  <c:v>3955246</c:v>
                </c:pt>
                <c:pt idx="1061">
                  <c:v>4375967</c:v>
                </c:pt>
                <c:pt idx="1062">
                  <c:v>3800692</c:v>
                </c:pt>
                <c:pt idx="1063">
                  <c:v>2758370</c:v>
                </c:pt>
                <c:pt idx="1064">
                  <c:v>3829357</c:v>
                </c:pt>
                <c:pt idx="1065">
                  <c:v>3079544</c:v>
                </c:pt>
                <c:pt idx="1066">
                  <c:v>2972233</c:v>
                </c:pt>
                <c:pt idx="1067">
                  <c:v>2558521</c:v>
                </c:pt>
                <c:pt idx="1068">
                  <c:v>2183356</c:v>
                </c:pt>
                <c:pt idx="1069">
                  <c:v>3693498</c:v>
                </c:pt>
                <c:pt idx="1070">
                  <c:v>5482404</c:v>
                </c:pt>
                <c:pt idx="1071">
                  <c:v>3916130</c:v>
                </c:pt>
                <c:pt idx="1072">
                  <c:v>4755622</c:v>
                </c:pt>
                <c:pt idx="1073">
                  <c:v>2916113</c:v>
                </c:pt>
                <c:pt idx="1074">
                  <c:v>3634609</c:v>
                </c:pt>
                <c:pt idx="1075">
                  <c:v>4685483</c:v>
                </c:pt>
                <c:pt idx="1076">
                  <c:v>3066875</c:v>
                </c:pt>
                <c:pt idx="1077">
                  <c:v>7366539</c:v>
                </c:pt>
                <c:pt idx="1078">
                  <c:v>4544281</c:v>
                </c:pt>
                <c:pt idx="1079">
                  <c:v>4823037</c:v>
                </c:pt>
                <c:pt idx="1080">
                  <c:v>3430890</c:v>
                </c:pt>
                <c:pt idx="1081">
                  <c:v>4547770</c:v>
                </c:pt>
                <c:pt idx="1082">
                  <c:v>2265154</c:v>
                </c:pt>
                <c:pt idx="1083">
                  <c:v>2559953</c:v>
                </c:pt>
                <c:pt idx="1084">
                  <c:v>2733575</c:v>
                </c:pt>
                <c:pt idx="1085">
                  <c:v>2459185</c:v>
                </c:pt>
                <c:pt idx="1086">
                  <c:v>2801673</c:v>
                </c:pt>
                <c:pt idx="1087">
                  <c:v>3286592</c:v>
                </c:pt>
                <c:pt idx="1088">
                  <c:v>3453679</c:v>
                </c:pt>
                <c:pt idx="1089">
                  <c:v>3552853</c:v>
                </c:pt>
                <c:pt idx="1090">
                  <c:v>2841136</c:v>
                </c:pt>
                <c:pt idx="1091">
                  <c:v>1986392</c:v>
                </c:pt>
                <c:pt idx="1092">
                  <c:v>5139572</c:v>
                </c:pt>
                <c:pt idx="1093">
                  <c:v>3526776</c:v>
                </c:pt>
                <c:pt idx="1094">
                  <c:v>2250873</c:v>
                </c:pt>
                <c:pt idx="1095">
                  <c:v>2645515</c:v>
                </c:pt>
                <c:pt idx="1096">
                  <c:v>2251500</c:v>
                </c:pt>
                <c:pt idx="1097">
                  <c:v>3147002</c:v>
                </c:pt>
                <c:pt idx="1098">
                  <c:v>2401209</c:v>
                </c:pt>
                <c:pt idx="1099">
                  <c:v>2806514</c:v>
                </c:pt>
                <c:pt idx="1100">
                  <c:v>2149084</c:v>
                </c:pt>
                <c:pt idx="1101">
                  <c:v>2974554</c:v>
                </c:pt>
                <c:pt idx="1102">
                  <c:v>3075204</c:v>
                </c:pt>
                <c:pt idx="1103">
                  <c:v>2635300</c:v>
                </c:pt>
                <c:pt idx="1104">
                  <c:v>3059008</c:v>
                </c:pt>
                <c:pt idx="1105">
                  <c:v>3110874</c:v>
                </c:pt>
                <c:pt idx="1106">
                  <c:v>3465602</c:v>
                </c:pt>
                <c:pt idx="1107">
                  <c:v>4943133</c:v>
                </c:pt>
                <c:pt idx="1108">
                  <c:v>6383483</c:v>
                </c:pt>
                <c:pt idx="1109">
                  <c:v>4728216</c:v>
                </c:pt>
                <c:pt idx="1110">
                  <c:v>4476125</c:v>
                </c:pt>
                <c:pt idx="1111">
                  <c:v>3794748</c:v>
                </c:pt>
                <c:pt idx="1112">
                  <c:v>4597953</c:v>
                </c:pt>
                <c:pt idx="1113">
                  <c:v>6435883</c:v>
                </c:pt>
                <c:pt idx="1114">
                  <c:v>4813169</c:v>
                </c:pt>
                <c:pt idx="1115">
                  <c:v>5346755</c:v>
                </c:pt>
                <c:pt idx="1116">
                  <c:v>5416238</c:v>
                </c:pt>
                <c:pt idx="1117">
                  <c:v>4604993</c:v>
                </c:pt>
                <c:pt idx="1118">
                  <c:v>4645725</c:v>
                </c:pt>
                <c:pt idx="1119">
                  <c:v>6199367</c:v>
                </c:pt>
                <c:pt idx="1120">
                  <c:v>6912457</c:v>
                </c:pt>
                <c:pt idx="1121">
                  <c:v>13427199</c:v>
                </c:pt>
                <c:pt idx="1122">
                  <c:v>8098381</c:v>
                </c:pt>
                <c:pt idx="1123">
                  <c:v>4719051</c:v>
                </c:pt>
                <c:pt idx="1124">
                  <c:v>4013706</c:v>
                </c:pt>
                <c:pt idx="1125">
                  <c:v>3418743</c:v>
                </c:pt>
                <c:pt idx="1126">
                  <c:v>4850066</c:v>
                </c:pt>
                <c:pt idx="1127">
                  <c:v>3308856</c:v>
                </c:pt>
                <c:pt idx="1128">
                  <c:v>4048983</c:v>
                </c:pt>
                <c:pt idx="1129">
                  <c:v>5290330</c:v>
                </c:pt>
                <c:pt idx="1130">
                  <c:v>4788119</c:v>
                </c:pt>
                <c:pt idx="1131">
                  <c:v>4215604</c:v>
                </c:pt>
                <c:pt idx="1132">
                  <c:v>3832145</c:v>
                </c:pt>
                <c:pt idx="1133">
                  <c:v>4339860</c:v>
                </c:pt>
                <c:pt idx="1134">
                  <c:v>3513665</c:v>
                </c:pt>
                <c:pt idx="1135">
                  <c:v>4787407</c:v>
                </c:pt>
                <c:pt idx="1136">
                  <c:v>5453852</c:v>
                </c:pt>
                <c:pt idx="1137">
                  <c:v>6909988</c:v>
                </c:pt>
                <c:pt idx="1138">
                  <c:v>4590186</c:v>
                </c:pt>
                <c:pt idx="1139">
                  <c:v>5306212</c:v>
                </c:pt>
                <c:pt idx="1140">
                  <c:v>11828107</c:v>
                </c:pt>
                <c:pt idx="1141">
                  <c:v>7786538</c:v>
                </c:pt>
                <c:pt idx="1142">
                  <c:v>9060088</c:v>
                </c:pt>
                <c:pt idx="1143">
                  <c:v>3670775</c:v>
                </c:pt>
                <c:pt idx="1144">
                  <c:v>3517946</c:v>
                </c:pt>
                <c:pt idx="1145">
                  <c:v>5128657</c:v>
                </c:pt>
                <c:pt idx="1146">
                  <c:v>3178656</c:v>
                </c:pt>
                <c:pt idx="1147">
                  <c:v>2875361</c:v>
                </c:pt>
                <c:pt idx="1148">
                  <c:v>3471320</c:v>
                </c:pt>
                <c:pt idx="1149">
                  <c:v>2986435</c:v>
                </c:pt>
                <c:pt idx="1150">
                  <c:v>3434762</c:v>
                </c:pt>
                <c:pt idx="1151">
                  <c:v>4200499</c:v>
                </c:pt>
                <c:pt idx="1152">
                  <c:v>3934324</c:v>
                </c:pt>
                <c:pt idx="1153">
                  <c:v>5171180</c:v>
                </c:pt>
                <c:pt idx="1154">
                  <c:v>3673405</c:v>
                </c:pt>
                <c:pt idx="1155">
                  <c:v>6176557</c:v>
                </c:pt>
                <c:pt idx="1156">
                  <c:v>4227261</c:v>
                </c:pt>
                <c:pt idx="1157">
                  <c:v>5433154</c:v>
                </c:pt>
                <c:pt idx="1158">
                  <c:v>3762240</c:v>
                </c:pt>
                <c:pt idx="1159">
                  <c:v>9569735</c:v>
                </c:pt>
                <c:pt idx="1160">
                  <c:v>4561973</c:v>
                </c:pt>
                <c:pt idx="1161">
                  <c:v>4134029</c:v>
                </c:pt>
                <c:pt idx="1162">
                  <c:v>3926547</c:v>
                </c:pt>
                <c:pt idx="1163">
                  <c:v>5538437</c:v>
                </c:pt>
                <c:pt idx="1164">
                  <c:v>6868841</c:v>
                </c:pt>
                <c:pt idx="1165">
                  <c:v>3787957</c:v>
                </c:pt>
                <c:pt idx="1166">
                  <c:v>4120630</c:v>
                </c:pt>
                <c:pt idx="1167">
                  <c:v>5547440</c:v>
                </c:pt>
                <c:pt idx="1168">
                  <c:v>7778767</c:v>
                </c:pt>
                <c:pt idx="1169">
                  <c:v>6954929</c:v>
                </c:pt>
                <c:pt idx="1170">
                  <c:v>4765611</c:v>
                </c:pt>
                <c:pt idx="1171">
                  <c:v>4394316</c:v>
                </c:pt>
                <c:pt idx="1172">
                  <c:v>4646147</c:v>
                </c:pt>
                <c:pt idx="1173">
                  <c:v>4532683</c:v>
                </c:pt>
                <c:pt idx="1174">
                  <c:v>4291488</c:v>
                </c:pt>
                <c:pt idx="1175">
                  <c:v>4254018</c:v>
                </c:pt>
                <c:pt idx="1176">
                  <c:v>6005149</c:v>
                </c:pt>
                <c:pt idx="1177">
                  <c:v>2933050</c:v>
                </c:pt>
                <c:pt idx="1178">
                  <c:v>4233604</c:v>
                </c:pt>
                <c:pt idx="1179">
                  <c:v>5643803</c:v>
                </c:pt>
                <c:pt idx="1180">
                  <c:v>5050598</c:v>
                </c:pt>
                <c:pt idx="1181">
                  <c:v>4920174</c:v>
                </c:pt>
                <c:pt idx="1182">
                  <c:v>6379381</c:v>
                </c:pt>
                <c:pt idx="1183">
                  <c:v>5555269</c:v>
                </c:pt>
                <c:pt idx="1184">
                  <c:v>8893571</c:v>
                </c:pt>
                <c:pt idx="1185">
                  <c:v>7044079</c:v>
                </c:pt>
                <c:pt idx="1186">
                  <c:v>5783945</c:v>
                </c:pt>
                <c:pt idx="1187">
                  <c:v>5248809</c:v>
                </c:pt>
                <c:pt idx="1188">
                  <c:v>6640391</c:v>
                </c:pt>
                <c:pt idx="1189">
                  <c:v>6291462</c:v>
                </c:pt>
                <c:pt idx="1190">
                  <c:v>6173225</c:v>
                </c:pt>
                <c:pt idx="1191">
                  <c:v>6545505</c:v>
                </c:pt>
                <c:pt idx="1192">
                  <c:v>3425634</c:v>
                </c:pt>
                <c:pt idx="1193">
                  <c:v>3206426</c:v>
                </c:pt>
                <c:pt idx="1194">
                  <c:v>3066950</c:v>
                </c:pt>
                <c:pt idx="1195">
                  <c:v>2279959</c:v>
                </c:pt>
                <c:pt idx="1196">
                  <c:v>1983755</c:v>
                </c:pt>
                <c:pt idx="1197">
                  <c:v>2860286</c:v>
                </c:pt>
                <c:pt idx="1198">
                  <c:v>2121027</c:v>
                </c:pt>
                <c:pt idx="1199">
                  <c:v>1253543</c:v>
                </c:pt>
                <c:pt idx="1200">
                  <c:v>3271003</c:v>
                </c:pt>
                <c:pt idx="1201">
                  <c:v>7511469</c:v>
                </c:pt>
                <c:pt idx="1202">
                  <c:v>4359199</c:v>
                </c:pt>
                <c:pt idx="1203">
                  <c:v>4975696</c:v>
                </c:pt>
                <c:pt idx="1204">
                  <c:v>4281899</c:v>
                </c:pt>
                <c:pt idx="1205">
                  <c:v>4369520</c:v>
                </c:pt>
                <c:pt idx="1206">
                  <c:v>4741706</c:v>
                </c:pt>
                <c:pt idx="1207">
                  <c:v>5815289</c:v>
                </c:pt>
                <c:pt idx="1208">
                  <c:v>7304255</c:v>
                </c:pt>
                <c:pt idx="1209">
                  <c:v>3741085</c:v>
                </c:pt>
                <c:pt idx="1210">
                  <c:v>3989387</c:v>
                </c:pt>
                <c:pt idx="1211">
                  <c:v>3886028</c:v>
                </c:pt>
                <c:pt idx="1212">
                  <c:v>4105156</c:v>
                </c:pt>
                <c:pt idx="1213">
                  <c:v>5557013</c:v>
                </c:pt>
                <c:pt idx="1214">
                  <c:v>5162395</c:v>
                </c:pt>
                <c:pt idx="1215">
                  <c:v>4276029</c:v>
                </c:pt>
                <c:pt idx="1216">
                  <c:v>2025591</c:v>
                </c:pt>
                <c:pt idx="1217">
                  <c:v>3640581</c:v>
                </c:pt>
                <c:pt idx="1218">
                  <c:v>4635376</c:v>
                </c:pt>
                <c:pt idx="1219">
                  <c:v>3773872</c:v>
                </c:pt>
                <c:pt idx="1220">
                  <c:v>3186025</c:v>
                </c:pt>
                <c:pt idx="1221">
                  <c:v>4368036</c:v>
                </c:pt>
                <c:pt idx="1222">
                  <c:v>5031313</c:v>
                </c:pt>
                <c:pt idx="1223">
                  <c:v>4260942</c:v>
                </c:pt>
                <c:pt idx="1224">
                  <c:v>3264201</c:v>
                </c:pt>
                <c:pt idx="1225">
                  <c:v>3872799</c:v>
                </c:pt>
                <c:pt idx="1226">
                  <c:v>3581223</c:v>
                </c:pt>
                <c:pt idx="1227">
                  <c:v>3880757</c:v>
                </c:pt>
                <c:pt idx="1228">
                  <c:v>3604788</c:v>
                </c:pt>
                <c:pt idx="1229">
                  <c:v>3082593</c:v>
                </c:pt>
                <c:pt idx="1230">
                  <c:v>3741901</c:v>
                </c:pt>
                <c:pt idx="1231">
                  <c:v>4498324</c:v>
                </c:pt>
                <c:pt idx="1232">
                  <c:v>5486273</c:v>
                </c:pt>
                <c:pt idx="1233">
                  <c:v>3335122</c:v>
                </c:pt>
                <c:pt idx="1234">
                  <c:v>3698929</c:v>
                </c:pt>
                <c:pt idx="1235">
                  <c:v>4459213</c:v>
                </c:pt>
                <c:pt idx="1236">
                  <c:v>4216661</c:v>
                </c:pt>
                <c:pt idx="1237">
                  <c:v>4360521</c:v>
                </c:pt>
                <c:pt idx="1238">
                  <c:v>5860047</c:v>
                </c:pt>
                <c:pt idx="1239">
                  <c:v>6989268</c:v>
                </c:pt>
                <c:pt idx="1240">
                  <c:v>6894021</c:v>
                </c:pt>
                <c:pt idx="1241">
                  <c:v>6352512</c:v>
                </c:pt>
                <c:pt idx="1242">
                  <c:v>8227678</c:v>
                </c:pt>
                <c:pt idx="1243">
                  <c:v>7648559</c:v>
                </c:pt>
                <c:pt idx="1244">
                  <c:v>11496942</c:v>
                </c:pt>
                <c:pt idx="1245">
                  <c:v>21081408</c:v>
                </c:pt>
                <c:pt idx="1246">
                  <c:v>21810500</c:v>
                </c:pt>
                <c:pt idx="1247">
                  <c:v>4368632</c:v>
                </c:pt>
                <c:pt idx="1248">
                  <c:v>2922868</c:v>
                </c:pt>
                <c:pt idx="1249">
                  <c:v>2562379</c:v>
                </c:pt>
                <c:pt idx="1250">
                  <c:v>2935812</c:v>
                </c:pt>
                <c:pt idx="1251">
                  <c:v>4894764</c:v>
                </c:pt>
                <c:pt idx="1252">
                  <c:v>4464275</c:v>
                </c:pt>
                <c:pt idx="1253">
                  <c:v>6049817</c:v>
                </c:pt>
                <c:pt idx="1254">
                  <c:v>4786970</c:v>
                </c:pt>
                <c:pt idx="1255">
                  <c:v>4297567</c:v>
                </c:pt>
                <c:pt idx="1256">
                  <c:v>5038426</c:v>
                </c:pt>
                <c:pt idx="1257">
                  <c:v>2705731</c:v>
                </c:pt>
                <c:pt idx="1258">
                  <c:v>4326154</c:v>
                </c:pt>
                <c:pt idx="1259">
                  <c:v>4183642</c:v>
                </c:pt>
                <c:pt idx="1260">
                  <c:v>3549209</c:v>
                </c:pt>
                <c:pt idx="1261">
                  <c:v>2413165</c:v>
                </c:pt>
                <c:pt idx="1262">
                  <c:v>4813944</c:v>
                </c:pt>
                <c:pt idx="1263">
                  <c:v>4855111</c:v>
                </c:pt>
                <c:pt idx="1264">
                  <c:v>4482611</c:v>
                </c:pt>
                <c:pt idx="1265">
                  <c:v>9094807</c:v>
                </c:pt>
                <c:pt idx="1266">
                  <c:v>8323451</c:v>
                </c:pt>
                <c:pt idx="1267">
                  <c:v>7727042</c:v>
                </c:pt>
                <c:pt idx="1268">
                  <c:v>5138242</c:v>
                </c:pt>
                <c:pt idx="1269">
                  <c:v>4228744</c:v>
                </c:pt>
                <c:pt idx="1270">
                  <c:v>3420970</c:v>
                </c:pt>
                <c:pt idx="1271">
                  <c:v>2823858</c:v>
                </c:pt>
                <c:pt idx="1272">
                  <c:v>3819211</c:v>
                </c:pt>
                <c:pt idx="1273">
                  <c:v>3925413</c:v>
                </c:pt>
              </c:numCache>
            </c:numRef>
          </c:val>
          <c:extLst>
            <c:ext xmlns:c16="http://schemas.microsoft.com/office/drawing/2014/chart" uri="{C3380CC4-5D6E-409C-BE32-E72D297353CC}">
              <c16:uniqueId val="{00000000-29FA-414E-9F47-CF8A6308BB0B}"/>
            </c:ext>
          </c:extLst>
        </c:ser>
        <c:dLbls>
          <c:showLegendKey val="0"/>
          <c:showVal val="0"/>
          <c:showCatName val="0"/>
          <c:showSerName val="0"/>
          <c:showPercent val="0"/>
          <c:showBubbleSize val="0"/>
        </c:dLbls>
        <c:gapWidth val="219"/>
        <c:axId val="1549435824"/>
        <c:axId val="1602061680"/>
      </c:barChart>
      <c:lineChart>
        <c:grouping val="standard"/>
        <c:varyColors val="0"/>
        <c:ser>
          <c:idx val="0"/>
          <c:order val="0"/>
          <c:tx>
            <c:strRef>
              <c:f>Sheet1!$O$1</c:f>
              <c:strCache>
                <c:ptCount val="1"/>
                <c:pt idx="0">
                  <c:v>Share Price</c:v>
                </c:pt>
              </c:strCache>
            </c:strRef>
          </c:tx>
          <c:spPr>
            <a:ln w="15875" cap="rnd">
              <a:solidFill>
                <a:srgbClr val="002060"/>
              </a:solidFill>
              <a:round/>
            </a:ln>
            <a:effectLst/>
          </c:spPr>
          <c:marker>
            <c:symbol val="none"/>
          </c:marker>
          <c:cat>
            <c:numRef>
              <c:f>Sheet1!$N$2:$N$1275</c:f>
              <c:numCache>
                <c:formatCode>m/d/yyyy</c:formatCode>
                <c:ptCount val="1274"/>
                <c:pt idx="0">
                  <c:v>43371</c:v>
                </c:pt>
                <c:pt idx="1">
                  <c:v>43370</c:v>
                </c:pt>
                <c:pt idx="2">
                  <c:v>43369</c:v>
                </c:pt>
                <c:pt idx="3">
                  <c:v>43368</c:v>
                </c:pt>
                <c:pt idx="4">
                  <c:v>43367</c:v>
                </c:pt>
                <c:pt idx="5">
                  <c:v>43364</c:v>
                </c:pt>
                <c:pt idx="6">
                  <c:v>43363</c:v>
                </c:pt>
                <c:pt idx="7">
                  <c:v>43362</c:v>
                </c:pt>
                <c:pt idx="8">
                  <c:v>43361</c:v>
                </c:pt>
                <c:pt idx="9">
                  <c:v>43360</c:v>
                </c:pt>
                <c:pt idx="10">
                  <c:v>43357</c:v>
                </c:pt>
                <c:pt idx="11">
                  <c:v>43356</c:v>
                </c:pt>
                <c:pt idx="12">
                  <c:v>43355</c:v>
                </c:pt>
                <c:pt idx="13">
                  <c:v>43354</c:v>
                </c:pt>
                <c:pt idx="14">
                  <c:v>43353</c:v>
                </c:pt>
                <c:pt idx="15">
                  <c:v>43350</c:v>
                </c:pt>
                <c:pt idx="16">
                  <c:v>43349</c:v>
                </c:pt>
                <c:pt idx="17">
                  <c:v>43348</c:v>
                </c:pt>
                <c:pt idx="18">
                  <c:v>43347</c:v>
                </c:pt>
                <c:pt idx="19">
                  <c:v>43343</c:v>
                </c:pt>
                <c:pt idx="20">
                  <c:v>43342</c:v>
                </c:pt>
                <c:pt idx="21">
                  <c:v>43341</c:v>
                </c:pt>
                <c:pt idx="22">
                  <c:v>43340</c:v>
                </c:pt>
                <c:pt idx="23">
                  <c:v>43339</c:v>
                </c:pt>
                <c:pt idx="24">
                  <c:v>43336</c:v>
                </c:pt>
                <c:pt idx="25">
                  <c:v>43335</c:v>
                </c:pt>
                <c:pt idx="26">
                  <c:v>43334</c:v>
                </c:pt>
                <c:pt idx="27">
                  <c:v>43333</c:v>
                </c:pt>
                <c:pt idx="28">
                  <c:v>43332</c:v>
                </c:pt>
                <c:pt idx="29">
                  <c:v>43329</c:v>
                </c:pt>
                <c:pt idx="30">
                  <c:v>43328</c:v>
                </c:pt>
                <c:pt idx="31">
                  <c:v>43327</c:v>
                </c:pt>
                <c:pt idx="32">
                  <c:v>43326</c:v>
                </c:pt>
                <c:pt idx="33">
                  <c:v>43325</c:v>
                </c:pt>
                <c:pt idx="34">
                  <c:v>43322</c:v>
                </c:pt>
                <c:pt idx="35">
                  <c:v>43321</c:v>
                </c:pt>
                <c:pt idx="36">
                  <c:v>43320</c:v>
                </c:pt>
                <c:pt idx="37">
                  <c:v>43319</c:v>
                </c:pt>
                <c:pt idx="38">
                  <c:v>43318</c:v>
                </c:pt>
                <c:pt idx="39">
                  <c:v>43315</c:v>
                </c:pt>
                <c:pt idx="40">
                  <c:v>43314</c:v>
                </c:pt>
                <c:pt idx="41">
                  <c:v>43313</c:v>
                </c:pt>
                <c:pt idx="42">
                  <c:v>43312</c:v>
                </c:pt>
                <c:pt idx="43">
                  <c:v>43311</c:v>
                </c:pt>
                <c:pt idx="44">
                  <c:v>43308</c:v>
                </c:pt>
                <c:pt idx="45">
                  <c:v>43307</c:v>
                </c:pt>
                <c:pt idx="46">
                  <c:v>43306</c:v>
                </c:pt>
                <c:pt idx="47">
                  <c:v>43305</c:v>
                </c:pt>
                <c:pt idx="48">
                  <c:v>43304</c:v>
                </c:pt>
                <c:pt idx="49">
                  <c:v>43301</c:v>
                </c:pt>
                <c:pt idx="50">
                  <c:v>43300</c:v>
                </c:pt>
                <c:pt idx="51">
                  <c:v>43299</c:v>
                </c:pt>
                <c:pt idx="52">
                  <c:v>43298</c:v>
                </c:pt>
                <c:pt idx="53">
                  <c:v>43297</c:v>
                </c:pt>
                <c:pt idx="54">
                  <c:v>43294</c:v>
                </c:pt>
                <c:pt idx="55">
                  <c:v>43293</c:v>
                </c:pt>
                <c:pt idx="56">
                  <c:v>43292</c:v>
                </c:pt>
                <c:pt idx="57">
                  <c:v>43291</c:v>
                </c:pt>
                <c:pt idx="58">
                  <c:v>43290</c:v>
                </c:pt>
                <c:pt idx="59">
                  <c:v>43287</c:v>
                </c:pt>
                <c:pt idx="60">
                  <c:v>43286</c:v>
                </c:pt>
                <c:pt idx="61">
                  <c:v>43284</c:v>
                </c:pt>
                <c:pt idx="62">
                  <c:v>43283</c:v>
                </c:pt>
                <c:pt idx="63">
                  <c:v>43280</c:v>
                </c:pt>
                <c:pt idx="64">
                  <c:v>43279</c:v>
                </c:pt>
                <c:pt idx="65">
                  <c:v>43278</c:v>
                </c:pt>
                <c:pt idx="66">
                  <c:v>43277</c:v>
                </c:pt>
                <c:pt idx="67">
                  <c:v>43276</c:v>
                </c:pt>
                <c:pt idx="68">
                  <c:v>43273</c:v>
                </c:pt>
                <c:pt idx="69">
                  <c:v>43272</c:v>
                </c:pt>
                <c:pt idx="70">
                  <c:v>43271</c:v>
                </c:pt>
                <c:pt idx="71">
                  <c:v>43270</c:v>
                </c:pt>
                <c:pt idx="72">
                  <c:v>43269</c:v>
                </c:pt>
                <c:pt idx="73">
                  <c:v>43266</c:v>
                </c:pt>
                <c:pt idx="74">
                  <c:v>43265</c:v>
                </c:pt>
                <c:pt idx="75">
                  <c:v>43264</c:v>
                </c:pt>
                <c:pt idx="76">
                  <c:v>43263</c:v>
                </c:pt>
                <c:pt idx="77">
                  <c:v>43262</c:v>
                </c:pt>
                <c:pt idx="78">
                  <c:v>43259</c:v>
                </c:pt>
                <c:pt idx="79">
                  <c:v>43258</c:v>
                </c:pt>
                <c:pt idx="80">
                  <c:v>43257</c:v>
                </c:pt>
                <c:pt idx="81">
                  <c:v>43256</c:v>
                </c:pt>
                <c:pt idx="82">
                  <c:v>43255</c:v>
                </c:pt>
                <c:pt idx="83">
                  <c:v>43252</c:v>
                </c:pt>
                <c:pt idx="84">
                  <c:v>43251</c:v>
                </c:pt>
                <c:pt idx="85">
                  <c:v>43250</c:v>
                </c:pt>
                <c:pt idx="86">
                  <c:v>43249</c:v>
                </c:pt>
                <c:pt idx="87">
                  <c:v>43245</c:v>
                </c:pt>
                <c:pt idx="88">
                  <c:v>43244</c:v>
                </c:pt>
                <c:pt idx="89">
                  <c:v>43243</c:v>
                </c:pt>
                <c:pt idx="90">
                  <c:v>43242</c:v>
                </c:pt>
                <c:pt idx="91">
                  <c:v>43241</c:v>
                </c:pt>
                <c:pt idx="92">
                  <c:v>43238</c:v>
                </c:pt>
                <c:pt idx="93">
                  <c:v>43237</c:v>
                </c:pt>
                <c:pt idx="94">
                  <c:v>43236</c:v>
                </c:pt>
                <c:pt idx="95">
                  <c:v>43235</c:v>
                </c:pt>
                <c:pt idx="96">
                  <c:v>43234</c:v>
                </c:pt>
                <c:pt idx="97">
                  <c:v>43231</c:v>
                </c:pt>
                <c:pt idx="98">
                  <c:v>43230</c:v>
                </c:pt>
                <c:pt idx="99">
                  <c:v>43229</c:v>
                </c:pt>
                <c:pt idx="100">
                  <c:v>43228</c:v>
                </c:pt>
                <c:pt idx="101">
                  <c:v>43227</c:v>
                </c:pt>
                <c:pt idx="102">
                  <c:v>43224</c:v>
                </c:pt>
                <c:pt idx="103">
                  <c:v>43223</c:v>
                </c:pt>
                <c:pt idx="104">
                  <c:v>43222</c:v>
                </c:pt>
                <c:pt idx="105">
                  <c:v>43221</c:v>
                </c:pt>
                <c:pt idx="106">
                  <c:v>43220</c:v>
                </c:pt>
                <c:pt idx="107">
                  <c:v>43217</c:v>
                </c:pt>
                <c:pt idx="108">
                  <c:v>43216</c:v>
                </c:pt>
                <c:pt idx="109">
                  <c:v>43215</c:v>
                </c:pt>
                <c:pt idx="110">
                  <c:v>43214</c:v>
                </c:pt>
                <c:pt idx="111">
                  <c:v>43213</c:v>
                </c:pt>
                <c:pt idx="112">
                  <c:v>43210</c:v>
                </c:pt>
                <c:pt idx="113">
                  <c:v>43209</c:v>
                </c:pt>
                <c:pt idx="114">
                  <c:v>43208</c:v>
                </c:pt>
                <c:pt idx="115">
                  <c:v>43207</c:v>
                </c:pt>
                <c:pt idx="116">
                  <c:v>43206</c:v>
                </c:pt>
                <c:pt idx="117">
                  <c:v>43203</c:v>
                </c:pt>
                <c:pt idx="118">
                  <c:v>43202</c:v>
                </c:pt>
                <c:pt idx="119">
                  <c:v>43201</c:v>
                </c:pt>
                <c:pt idx="120">
                  <c:v>43200</c:v>
                </c:pt>
                <c:pt idx="121">
                  <c:v>43199</c:v>
                </c:pt>
                <c:pt idx="122">
                  <c:v>43196</c:v>
                </c:pt>
                <c:pt idx="123">
                  <c:v>43195</c:v>
                </c:pt>
                <c:pt idx="124">
                  <c:v>43194</c:v>
                </c:pt>
                <c:pt idx="125">
                  <c:v>43193</c:v>
                </c:pt>
                <c:pt idx="126">
                  <c:v>43192</c:v>
                </c:pt>
                <c:pt idx="127">
                  <c:v>43188</c:v>
                </c:pt>
                <c:pt idx="128">
                  <c:v>43187</c:v>
                </c:pt>
                <c:pt idx="129">
                  <c:v>43186</c:v>
                </c:pt>
                <c:pt idx="130">
                  <c:v>43185</c:v>
                </c:pt>
                <c:pt idx="131">
                  <c:v>43182</c:v>
                </c:pt>
                <c:pt idx="132">
                  <c:v>43181</c:v>
                </c:pt>
                <c:pt idx="133">
                  <c:v>43180</c:v>
                </c:pt>
                <c:pt idx="134">
                  <c:v>43179</c:v>
                </c:pt>
                <c:pt idx="135">
                  <c:v>43178</c:v>
                </c:pt>
                <c:pt idx="136">
                  <c:v>43175</c:v>
                </c:pt>
                <c:pt idx="137">
                  <c:v>43174</c:v>
                </c:pt>
                <c:pt idx="138">
                  <c:v>43173</c:v>
                </c:pt>
                <c:pt idx="139">
                  <c:v>43172</c:v>
                </c:pt>
                <c:pt idx="140">
                  <c:v>43171</c:v>
                </c:pt>
                <c:pt idx="141">
                  <c:v>43168</c:v>
                </c:pt>
                <c:pt idx="142">
                  <c:v>43167</c:v>
                </c:pt>
                <c:pt idx="143">
                  <c:v>43166</c:v>
                </c:pt>
                <c:pt idx="144">
                  <c:v>43165</c:v>
                </c:pt>
                <c:pt idx="145">
                  <c:v>43164</c:v>
                </c:pt>
                <c:pt idx="146">
                  <c:v>43161</c:v>
                </c:pt>
                <c:pt idx="147">
                  <c:v>43160</c:v>
                </c:pt>
                <c:pt idx="148">
                  <c:v>43159</c:v>
                </c:pt>
                <c:pt idx="149">
                  <c:v>43158</c:v>
                </c:pt>
                <c:pt idx="150">
                  <c:v>43157</c:v>
                </c:pt>
                <c:pt idx="151">
                  <c:v>43154</c:v>
                </c:pt>
                <c:pt idx="152">
                  <c:v>43153</c:v>
                </c:pt>
                <c:pt idx="153">
                  <c:v>43152</c:v>
                </c:pt>
                <c:pt idx="154">
                  <c:v>43151</c:v>
                </c:pt>
                <c:pt idx="155">
                  <c:v>43147</c:v>
                </c:pt>
                <c:pt idx="156">
                  <c:v>43146</c:v>
                </c:pt>
                <c:pt idx="157">
                  <c:v>43145</c:v>
                </c:pt>
                <c:pt idx="158">
                  <c:v>43144</c:v>
                </c:pt>
                <c:pt idx="159">
                  <c:v>43143</c:v>
                </c:pt>
                <c:pt idx="160">
                  <c:v>43140</c:v>
                </c:pt>
                <c:pt idx="161">
                  <c:v>43139</c:v>
                </c:pt>
                <c:pt idx="162">
                  <c:v>43138</c:v>
                </c:pt>
                <c:pt idx="163">
                  <c:v>43137</c:v>
                </c:pt>
                <c:pt idx="164">
                  <c:v>43136</c:v>
                </c:pt>
                <c:pt idx="165">
                  <c:v>43133</c:v>
                </c:pt>
                <c:pt idx="166">
                  <c:v>43132</c:v>
                </c:pt>
                <c:pt idx="167">
                  <c:v>43131</c:v>
                </c:pt>
                <c:pt idx="168">
                  <c:v>43130</c:v>
                </c:pt>
                <c:pt idx="169">
                  <c:v>43129</c:v>
                </c:pt>
                <c:pt idx="170">
                  <c:v>43126</c:v>
                </c:pt>
                <c:pt idx="171">
                  <c:v>43125</c:v>
                </c:pt>
                <c:pt idx="172">
                  <c:v>43124</c:v>
                </c:pt>
                <c:pt idx="173">
                  <c:v>43123</c:v>
                </c:pt>
                <c:pt idx="174">
                  <c:v>43122</c:v>
                </c:pt>
                <c:pt idx="175">
                  <c:v>43119</c:v>
                </c:pt>
                <c:pt idx="176">
                  <c:v>43118</c:v>
                </c:pt>
                <c:pt idx="177">
                  <c:v>43117</c:v>
                </c:pt>
                <c:pt idx="178">
                  <c:v>43116</c:v>
                </c:pt>
                <c:pt idx="179">
                  <c:v>43112</c:v>
                </c:pt>
                <c:pt idx="180">
                  <c:v>43111</c:v>
                </c:pt>
                <c:pt idx="181">
                  <c:v>43110</c:v>
                </c:pt>
                <c:pt idx="182">
                  <c:v>43109</c:v>
                </c:pt>
                <c:pt idx="183">
                  <c:v>43108</c:v>
                </c:pt>
                <c:pt idx="184">
                  <c:v>43105</c:v>
                </c:pt>
                <c:pt idx="185">
                  <c:v>43104</c:v>
                </c:pt>
                <c:pt idx="186">
                  <c:v>43103</c:v>
                </c:pt>
                <c:pt idx="187">
                  <c:v>43102</c:v>
                </c:pt>
                <c:pt idx="188">
                  <c:v>43098</c:v>
                </c:pt>
                <c:pt idx="189">
                  <c:v>43097</c:v>
                </c:pt>
                <c:pt idx="190">
                  <c:v>43096</c:v>
                </c:pt>
                <c:pt idx="191">
                  <c:v>43095</c:v>
                </c:pt>
                <c:pt idx="192">
                  <c:v>43091</c:v>
                </c:pt>
                <c:pt idx="193">
                  <c:v>43090</c:v>
                </c:pt>
                <c:pt idx="194">
                  <c:v>43089</c:v>
                </c:pt>
                <c:pt idx="195">
                  <c:v>43088</c:v>
                </c:pt>
                <c:pt idx="196">
                  <c:v>43087</c:v>
                </c:pt>
                <c:pt idx="197">
                  <c:v>43084</c:v>
                </c:pt>
                <c:pt idx="198">
                  <c:v>43083</c:v>
                </c:pt>
                <c:pt idx="199">
                  <c:v>43082</c:v>
                </c:pt>
                <c:pt idx="200">
                  <c:v>43081</c:v>
                </c:pt>
                <c:pt idx="201">
                  <c:v>43080</c:v>
                </c:pt>
                <c:pt idx="202">
                  <c:v>43077</c:v>
                </c:pt>
                <c:pt idx="203">
                  <c:v>43076</c:v>
                </c:pt>
                <c:pt idx="204">
                  <c:v>43075</c:v>
                </c:pt>
                <c:pt idx="205">
                  <c:v>43074</c:v>
                </c:pt>
                <c:pt idx="206">
                  <c:v>43073</c:v>
                </c:pt>
                <c:pt idx="207">
                  <c:v>43070</c:v>
                </c:pt>
                <c:pt idx="208">
                  <c:v>43069</c:v>
                </c:pt>
                <c:pt idx="209">
                  <c:v>43068</c:v>
                </c:pt>
                <c:pt idx="210">
                  <c:v>43067</c:v>
                </c:pt>
                <c:pt idx="211">
                  <c:v>43066</c:v>
                </c:pt>
                <c:pt idx="212">
                  <c:v>43063</c:v>
                </c:pt>
                <c:pt idx="213">
                  <c:v>43061</c:v>
                </c:pt>
                <c:pt idx="214">
                  <c:v>43060</c:v>
                </c:pt>
                <c:pt idx="215">
                  <c:v>43059</c:v>
                </c:pt>
                <c:pt idx="216">
                  <c:v>43056</c:v>
                </c:pt>
                <c:pt idx="217">
                  <c:v>43055</c:v>
                </c:pt>
                <c:pt idx="218">
                  <c:v>43054</c:v>
                </c:pt>
                <c:pt idx="219">
                  <c:v>43053</c:v>
                </c:pt>
                <c:pt idx="220">
                  <c:v>43052</c:v>
                </c:pt>
                <c:pt idx="221">
                  <c:v>43049</c:v>
                </c:pt>
                <c:pt idx="222">
                  <c:v>43048</c:v>
                </c:pt>
                <c:pt idx="223">
                  <c:v>43047</c:v>
                </c:pt>
                <c:pt idx="224">
                  <c:v>43046</c:v>
                </c:pt>
                <c:pt idx="225">
                  <c:v>43045</c:v>
                </c:pt>
                <c:pt idx="226">
                  <c:v>43042</c:v>
                </c:pt>
                <c:pt idx="227">
                  <c:v>43041</c:v>
                </c:pt>
                <c:pt idx="228">
                  <c:v>43040</c:v>
                </c:pt>
                <c:pt idx="229">
                  <c:v>43039</c:v>
                </c:pt>
                <c:pt idx="230">
                  <c:v>43038</c:v>
                </c:pt>
                <c:pt idx="231">
                  <c:v>43035</c:v>
                </c:pt>
                <c:pt idx="232">
                  <c:v>43034</c:v>
                </c:pt>
                <c:pt idx="233">
                  <c:v>43033</c:v>
                </c:pt>
                <c:pt idx="234">
                  <c:v>43032</c:v>
                </c:pt>
                <c:pt idx="235">
                  <c:v>43031</c:v>
                </c:pt>
                <c:pt idx="236">
                  <c:v>43028</c:v>
                </c:pt>
                <c:pt idx="237">
                  <c:v>43027</c:v>
                </c:pt>
                <c:pt idx="238">
                  <c:v>43026</c:v>
                </c:pt>
                <c:pt idx="239">
                  <c:v>43025</c:v>
                </c:pt>
                <c:pt idx="240">
                  <c:v>43024</c:v>
                </c:pt>
                <c:pt idx="241">
                  <c:v>43021</c:v>
                </c:pt>
                <c:pt idx="242">
                  <c:v>43020</c:v>
                </c:pt>
                <c:pt idx="243">
                  <c:v>43019</c:v>
                </c:pt>
                <c:pt idx="244">
                  <c:v>43018</c:v>
                </c:pt>
                <c:pt idx="245">
                  <c:v>43017</c:v>
                </c:pt>
                <c:pt idx="246">
                  <c:v>43014</c:v>
                </c:pt>
                <c:pt idx="247">
                  <c:v>43013</c:v>
                </c:pt>
                <c:pt idx="248">
                  <c:v>43012</c:v>
                </c:pt>
                <c:pt idx="249">
                  <c:v>43011</c:v>
                </c:pt>
                <c:pt idx="250">
                  <c:v>43010</c:v>
                </c:pt>
                <c:pt idx="251">
                  <c:v>43007</c:v>
                </c:pt>
                <c:pt idx="252">
                  <c:v>43006</c:v>
                </c:pt>
                <c:pt idx="253">
                  <c:v>43005</c:v>
                </c:pt>
                <c:pt idx="254">
                  <c:v>43004</c:v>
                </c:pt>
                <c:pt idx="255">
                  <c:v>43003</c:v>
                </c:pt>
                <c:pt idx="256">
                  <c:v>43000</c:v>
                </c:pt>
                <c:pt idx="257">
                  <c:v>42999</c:v>
                </c:pt>
                <c:pt idx="258">
                  <c:v>42998</c:v>
                </c:pt>
                <c:pt idx="259">
                  <c:v>42997</c:v>
                </c:pt>
                <c:pt idx="260">
                  <c:v>42996</c:v>
                </c:pt>
                <c:pt idx="261">
                  <c:v>42993</c:v>
                </c:pt>
                <c:pt idx="262">
                  <c:v>42992</c:v>
                </c:pt>
                <c:pt idx="263">
                  <c:v>42991</c:v>
                </c:pt>
                <c:pt idx="264">
                  <c:v>42990</c:v>
                </c:pt>
                <c:pt idx="265">
                  <c:v>42989</c:v>
                </c:pt>
                <c:pt idx="266">
                  <c:v>42986</c:v>
                </c:pt>
                <c:pt idx="267">
                  <c:v>42985</c:v>
                </c:pt>
                <c:pt idx="268">
                  <c:v>42984</c:v>
                </c:pt>
                <c:pt idx="269">
                  <c:v>42983</c:v>
                </c:pt>
                <c:pt idx="270">
                  <c:v>42979</c:v>
                </c:pt>
                <c:pt idx="271">
                  <c:v>42978</c:v>
                </c:pt>
                <c:pt idx="272">
                  <c:v>42977</c:v>
                </c:pt>
                <c:pt idx="273">
                  <c:v>42976</c:v>
                </c:pt>
                <c:pt idx="274">
                  <c:v>42975</c:v>
                </c:pt>
                <c:pt idx="275">
                  <c:v>42972</c:v>
                </c:pt>
                <c:pt idx="276">
                  <c:v>42971</c:v>
                </c:pt>
                <c:pt idx="277">
                  <c:v>42970</c:v>
                </c:pt>
                <c:pt idx="278">
                  <c:v>42969</c:v>
                </c:pt>
                <c:pt idx="279">
                  <c:v>42968</c:v>
                </c:pt>
                <c:pt idx="280">
                  <c:v>42965</c:v>
                </c:pt>
                <c:pt idx="281">
                  <c:v>42964</c:v>
                </c:pt>
                <c:pt idx="282">
                  <c:v>42963</c:v>
                </c:pt>
                <c:pt idx="283">
                  <c:v>42962</c:v>
                </c:pt>
                <c:pt idx="284">
                  <c:v>42961</c:v>
                </c:pt>
                <c:pt idx="285">
                  <c:v>42958</c:v>
                </c:pt>
                <c:pt idx="286">
                  <c:v>42957</c:v>
                </c:pt>
                <c:pt idx="287">
                  <c:v>42956</c:v>
                </c:pt>
                <c:pt idx="288">
                  <c:v>42955</c:v>
                </c:pt>
                <c:pt idx="289">
                  <c:v>42954</c:v>
                </c:pt>
                <c:pt idx="290">
                  <c:v>42951</c:v>
                </c:pt>
                <c:pt idx="291">
                  <c:v>42950</c:v>
                </c:pt>
                <c:pt idx="292">
                  <c:v>42949</c:v>
                </c:pt>
                <c:pt idx="293">
                  <c:v>42948</c:v>
                </c:pt>
                <c:pt idx="294">
                  <c:v>42947</c:v>
                </c:pt>
                <c:pt idx="295">
                  <c:v>42944</c:v>
                </c:pt>
                <c:pt idx="296">
                  <c:v>42943</c:v>
                </c:pt>
                <c:pt idx="297">
                  <c:v>42942</c:v>
                </c:pt>
                <c:pt idx="298">
                  <c:v>42941</c:v>
                </c:pt>
                <c:pt idx="299">
                  <c:v>42940</c:v>
                </c:pt>
                <c:pt idx="300">
                  <c:v>42937</c:v>
                </c:pt>
                <c:pt idx="301">
                  <c:v>42936</c:v>
                </c:pt>
                <c:pt idx="302">
                  <c:v>42935</c:v>
                </c:pt>
                <c:pt idx="303">
                  <c:v>42934</c:v>
                </c:pt>
                <c:pt idx="304">
                  <c:v>42933</c:v>
                </c:pt>
                <c:pt idx="305">
                  <c:v>42930</c:v>
                </c:pt>
                <c:pt idx="306">
                  <c:v>42929</c:v>
                </c:pt>
                <c:pt idx="307">
                  <c:v>42928</c:v>
                </c:pt>
                <c:pt idx="308">
                  <c:v>42927</c:v>
                </c:pt>
                <c:pt idx="309">
                  <c:v>42926</c:v>
                </c:pt>
                <c:pt idx="310">
                  <c:v>42923</c:v>
                </c:pt>
                <c:pt idx="311">
                  <c:v>42922</c:v>
                </c:pt>
                <c:pt idx="312">
                  <c:v>42921</c:v>
                </c:pt>
                <c:pt idx="313">
                  <c:v>42919</c:v>
                </c:pt>
                <c:pt idx="314">
                  <c:v>42916</c:v>
                </c:pt>
                <c:pt idx="315">
                  <c:v>42915</c:v>
                </c:pt>
                <c:pt idx="316">
                  <c:v>42914</c:v>
                </c:pt>
                <c:pt idx="317">
                  <c:v>42913</c:v>
                </c:pt>
                <c:pt idx="318">
                  <c:v>42912</c:v>
                </c:pt>
                <c:pt idx="319">
                  <c:v>42909</c:v>
                </c:pt>
                <c:pt idx="320">
                  <c:v>42908</c:v>
                </c:pt>
                <c:pt idx="321">
                  <c:v>42907</c:v>
                </c:pt>
                <c:pt idx="322">
                  <c:v>42906</c:v>
                </c:pt>
                <c:pt idx="323">
                  <c:v>42905</c:v>
                </c:pt>
                <c:pt idx="324">
                  <c:v>42902</c:v>
                </c:pt>
                <c:pt idx="325">
                  <c:v>42901</c:v>
                </c:pt>
                <c:pt idx="326">
                  <c:v>42900</c:v>
                </c:pt>
                <c:pt idx="327">
                  <c:v>42899</c:v>
                </c:pt>
                <c:pt idx="328">
                  <c:v>42898</c:v>
                </c:pt>
                <c:pt idx="329">
                  <c:v>42895</c:v>
                </c:pt>
                <c:pt idx="330">
                  <c:v>42894</c:v>
                </c:pt>
                <c:pt idx="331">
                  <c:v>42893</c:v>
                </c:pt>
                <c:pt idx="332">
                  <c:v>42892</c:v>
                </c:pt>
                <c:pt idx="333">
                  <c:v>42891</c:v>
                </c:pt>
                <c:pt idx="334">
                  <c:v>42888</c:v>
                </c:pt>
                <c:pt idx="335">
                  <c:v>42887</c:v>
                </c:pt>
                <c:pt idx="336">
                  <c:v>42886</c:v>
                </c:pt>
                <c:pt idx="337">
                  <c:v>42885</c:v>
                </c:pt>
                <c:pt idx="338">
                  <c:v>42881</c:v>
                </c:pt>
                <c:pt idx="339">
                  <c:v>42880</c:v>
                </c:pt>
                <c:pt idx="340">
                  <c:v>42879</c:v>
                </c:pt>
                <c:pt idx="341">
                  <c:v>42878</c:v>
                </c:pt>
                <c:pt idx="342">
                  <c:v>42877</c:v>
                </c:pt>
                <c:pt idx="343">
                  <c:v>42874</c:v>
                </c:pt>
                <c:pt idx="344">
                  <c:v>42873</c:v>
                </c:pt>
                <c:pt idx="345">
                  <c:v>42872</c:v>
                </c:pt>
                <c:pt idx="346">
                  <c:v>42871</c:v>
                </c:pt>
                <c:pt idx="347">
                  <c:v>42870</c:v>
                </c:pt>
                <c:pt idx="348">
                  <c:v>42867</c:v>
                </c:pt>
                <c:pt idx="349">
                  <c:v>42866</c:v>
                </c:pt>
                <c:pt idx="350">
                  <c:v>42865</c:v>
                </c:pt>
                <c:pt idx="351">
                  <c:v>42864</c:v>
                </c:pt>
                <c:pt idx="352">
                  <c:v>42863</c:v>
                </c:pt>
                <c:pt idx="353">
                  <c:v>42860</c:v>
                </c:pt>
                <c:pt idx="354">
                  <c:v>42859</c:v>
                </c:pt>
                <c:pt idx="355">
                  <c:v>42858</c:v>
                </c:pt>
                <c:pt idx="356">
                  <c:v>42857</c:v>
                </c:pt>
                <c:pt idx="357">
                  <c:v>42856</c:v>
                </c:pt>
                <c:pt idx="358">
                  <c:v>42853</c:v>
                </c:pt>
                <c:pt idx="359">
                  <c:v>42852</c:v>
                </c:pt>
                <c:pt idx="360">
                  <c:v>42851</c:v>
                </c:pt>
                <c:pt idx="361">
                  <c:v>42850</c:v>
                </c:pt>
                <c:pt idx="362">
                  <c:v>42849</c:v>
                </c:pt>
                <c:pt idx="363">
                  <c:v>42846</c:v>
                </c:pt>
                <c:pt idx="364">
                  <c:v>42845</c:v>
                </c:pt>
                <c:pt idx="365">
                  <c:v>42844</c:v>
                </c:pt>
                <c:pt idx="366">
                  <c:v>42843</c:v>
                </c:pt>
                <c:pt idx="367">
                  <c:v>42842</c:v>
                </c:pt>
                <c:pt idx="368">
                  <c:v>42838</c:v>
                </c:pt>
                <c:pt idx="369">
                  <c:v>42837</c:v>
                </c:pt>
                <c:pt idx="370">
                  <c:v>42836</c:v>
                </c:pt>
                <c:pt idx="371">
                  <c:v>42835</c:v>
                </c:pt>
                <c:pt idx="372">
                  <c:v>42832</c:v>
                </c:pt>
                <c:pt idx="373">
                  <c:v>42831</c:v>
                </c:pt>
                <c:pt idx="374">
                  <c:v>42830</c:v>
                </c:pt>
                <c:pt idx="375">
                  <c:v>42829</c:v>
                </c:pt>
                <c:pt idx="376">
                  <c:v>42828</c:v>
                </c:pt>
                <c:pt idx="377">
                  <c:v>42825</c:v>
                </c:pt>
                <c:pt idx="378">
                  <c:v>42824</c:v>
                </c:pt>
                <c:pt idx="379">
                  <c:v>42823</c:v>
                </c:pt>
                <c:pt idx="380">
                  <c:v>42822</c:v>
                </c:pt>
                <c:pt idx="381">
                  <c:v>42821</c:v>
                </c:pt>
                <c:pt idx="382">
                  <c:v>42818</c:v>
                </c:pt>
                <c:pt idx="383">
                  <c:v>42817</c:v>
                </c:pt>
                <c:pt idx="384">
                  <c:v>42816</c:v>
                </c:pt>
                <c:pt idx="385">
                  <c:v>42815</c:v>
                </c:pt>
                <c:pt idx="386">
                  <c:v>42814</c:v>
                </c:pt>
                <c:pt idx="387">
                  <c:v>42811</c:v>
                </c:pt>
                <c:pt idx="388">
                  <c:v>42810</c:v>
                </c:pt>
                <c:pt idx="389">
                  <c:v>42809</c:v>
                </c:pt>
                <c:pt idx="390">
                  <c:v>42808</c:v>
                </c:pt>
                <c:pt idx="391">
                  <c:v>42807</c:v>
                </c:pt>
                <c:pt idx="392">
                  <c:v>42804</c:v>
                </c:pt>
                <c:pt idx="393">
                  <c:v>42803</c:v>
                </c:pt>
                <c:pt idx="394">
                  <c:v>42802</c:v>
                </c:pt>
                <c:pt idx="395">
                  <c:v>42801</c:v>
                </c:pt>
                <c:pt idx="396">
                  <c:v>42800</c:v>
                </c:pt>
                <c:pt idx="397">
                  <c:v>42797</c:v>
                </c:pt>
                <c:pt idx="398">
                  <c:v>42796</c:v>
                </c:pt>
                <c:pt idx="399">
                  <c:v>42795</c:v>
                </c:pt>
                <c:pt idx="400">
                  <c:v>42794</c:v>
                </c:pt>
                <c:pt idx="401">
                  <c:v>42793</c:v>
                </c:pt>
                <c:pt idx="402">
                  <c:v>42790</c:v>
                </c:pt>
                <c:pt idx="403">
                  <c:v>42789</c:v>
                </c:pt>
                <c:pt idx="404">
                  <c:v>42788</c:v>
                </c:pt>
                <c:pt idx="405">
                  <c:v>42787</c:v>
                </c:pt>
                <c:pt idx="406">
                  <c:v>42783</c:v>
                </c:pt>
                <c:pt idx="407">
                  <c:v>42782</c:v>
                </c:pt>
                <c:pt idx="408">
                  <c:v>42781</c:v>
                </c:pt>
                <c:pt idx="409">
                  <c:v>42780</c:v>
                </c:pt>
                <c:pt idx="410">
                  <c:v>42779</c:v>
                </c:pt>
                <c:pt idx="411">
                  <c:v>42776</c:v>
                </c:pt>
                <c:pt idx="412">
                  <c:v>42775</c:v>
                </c:pt>
                <c:pt idx="413">
                  <c:v>42774</c:v>
                </c:pt>
                <c:pt idx="414">
                  <c:v>42773</c:v>
                </c:pt>
                <c:pt idx="415">
                  <c:v>42772</c:v>
                </c:pt>
                <c:pt idx="416">
                  <c:v>42769</c:v>
                </c:pt>
                <c:pt idx="417">
                  <c:v>42768</c:v>
                </c:pt>
                <c:pt idx="418">
                  <c:v>42767</c:v>
                </c:pt>
                <c:pt idx="419">
                  <c:v>42766</c:v>
                </c:pt>
                <c:pt idx="420">
                  <c:v>42765</c:v>
                </c:pt>
                <c:pt idx="421">
                  <c:v>42762</c:v>
                </c:pt>
                <c:pt idx="422">
                  <c:v>42761</c:v>
                </c:pt>
                <c:pt idx="423">
                  <c:v>42760</c:v>
                </c:pt>
                <c:pt idx="424">
                  <c:v>42759</c:v>
                </c:pt>
                <c:pt idx="425">
                  <c:v>42758</c:v>
                </c:pt>
                <c:pt idx="426">
                  <c:v>42755</c:v>
                </c:pt>
                <c:pt idx="427">
                  <c:v>42754</c:v>
                </c:pt>
                <c:pt idx="428">
                  <c:v>42753</c:v>
                </c:pt>
                <c:pt idx="429">
                  <c:v>42752</c:v>
                </c:pt>
                <c:pt idx="430">
                  <c:v>42748</c:v>
                </c:pt>
                <c:pt idx="431">
                  <c:v>42747</c:v>
                </c:pt>
                <c:pt idx="432">
                  <c:v>42746</c:v>
                </c:pt>
                <c:pt idx="433">
                  <c:v>42745</c:v>
                </c:pt>
                <c:pt idx="434">
                  <c:v>42744</c:v>
                </c:pt>
                <c:pt idx="435">
                  <c:v>42741</c:v>
                </c:pt>
                <c:pt idx="436">
                  <c:v>42740</c:v>
                </c:pt>
                <c:pt idx="437">
                  <c:v>42739</c:v>
                </c:pt>
                <c:pt idx="438">
                  <c:v>42738</c:v>
                </c:pt>
                <c:pt idx="439">
                  <c:v>42734</c:v>
                </c:pt>
                <c:pt idx="440">
                  <c:v>42733</c:v>
                </c:pt>
                <c:pt idx="441">
                  <c:v>42732</c:v>
                </c:pt>
                <c:pt idx="442">
                  <c:v>42731</c:v>
                </c:pt>
                <c:pt idx="443">
                  <c:v>42727</c:v>
                </c:pt>
                <c:pt idx="444">
                  <c:v>42726</c:v>
                </c:pt>
                <c:pt idx="445">
                  <c:v>42725</c:v>
                </c:pt>
                <c:pt idx="446">
                  <c:v>42724</c:v>
                </c:pt>
                <c:pt idx="447">
                  <c:v>42723</c:v>
                </c:pt>
                <c:pt idx="448">
                  <c:v>42720</c:v>
                </c:pt>
                <c:pt idx="449">
                  <c:v>42719</c:v>
                </c:pt>
                <c:pt idx="450">
                  <c:v>42718</c:v>
                </c:pt>
                <c:pt idx="451">
                  <c:v>42717</c:v>
                </c:pt>
                <c:pt idx="452">
                  <c:v>42716</c:v>
                </c:pt>
                <c:pt idx="453">
                  <c:v>42713</c:v>
                </c:pt>
                <c:pt idx="454">
                  <c:v>42712</c:v>
                </c:pt>
                <c:pt idx="455">
                  <c:v>42711</c:v>
                </c:pt>
                <c:pt idx="456">
                  <c:v>42710</c:v>
                </c:pt>
                <c:pt idx="457">
                  <c:v>42709</c:v>
                </c:pt>
                <c:pt idx="458">
                  <c:v>42706</c:v>
                </c:pt>
                <c:pt idx="459">
                  <c:v>42705</c:v>
                </c:pt>
                <c:pt idx="460">
                  <c:v>42704</c:v>
                </c:pt>
                <c:pt idx="461">
                  <c:v>42703</c:v>
                </c:pt>
                <c:pt idx="462">
                  <c:v>42702</c:v>
                </c:pt>
                <c:pt idx="463">
                  <c:v>42699</c:v>
                </c:pt>
                <c:pt idx="464">
                  <c:v>42697</c:v>
                </c:pt>
                <c:pt idx="465">
                  <c:v>42696</c:v>
                </c:pt>
                <c:pt idx="466">
                  <c:v>42695</c:v>
                </c:pt>
                <c:pt idx="467">
                  <c:v>42692</c:v>
                </c:pt>
                <c:pt idx="468">
                  <c:v>42691</c:v>
                </c:pt>
                <c:pt idx="469">
                  <c:v>42690</c:v>
                </c:pt>
                <c:pt idx="470">
                  <c:v>42689</c:v>
                </c:pt>
                <c:pt idx="471">
                  <c:v>42688</c:v>
                </c:pt>
                <c:pt idx="472">
                  <c:v>42685</c:v>
                </c:pt>
                <c:pt idx="473">
                  <c:v>42684</c:v>
                </c:pt>
                <c:pt idx="474">
                  <c:v>42683</c:v>
                </c:pt>
                <c:pt idx="475">
                  <c:v>42682</c:v>
                </c:pt>
                <c:pt idx="476">
                  <c:v>42681</c:v>
                </c:pt>
                <c:pt idx="477">
                  <c:v>42678</c:v>
                </c:pt>
                <c:pt idx="478">
                  <c:v>42677</c:v>
                </c:pt>
                <c:pt idx="479">
                  <c:v>42676</c:v>
                </c:pt>
                <c:pt idx="480">
                  <c:v>42675</c:v>
                </c:pt>
                <c:pt idx="481">
                  <c:v>42674</c:v>
                </c:pt>
                <c:pt idx="482">
                  <c:v>42671</c:v>
                </c:pt>
                <c:pt idx="483">
                  <c:v>42670</c:v>
                </c:pt>
                <c:pt idx="484">
                  <c:v>42669</c:v>
                </c:pt>
                <c:pt idx="485">
                  <c:v>42668</c:v>
                </c:pt>
                <c:pt idx="486">
                  <c:v>42667</c:v>
                </c:pt>
                <c:pt idx="487">
                  <c:v>42664</c:v>
                </c:pt>
                <c:pt idx="488">
                  <c:v>42663</c:v>
                </c:pt>
                <c:pt idx="489">
                  <c:v>42662</c:v>
                </c:pt>
                <c:pt idx="490">
                  <c:v>42661</c:v>
                </c:pt>
                <c:pt idx="491">
                  <c:v>42660</c:v>
                </c:pt>
                <c:pt idx="492">
                  <c:v>42657</c:v>
                </c:pt>
                <c:pt idx="493">
                  <c:v>42656</c:v>
                </c:pt>
                <c:pt idx="494">
                  <c:v>42655</c:v>
                </c:pt>
                <c:pt idx="495">
                  <c:v>42654</c:v>
                </c:pt>
                <c:pt idx="496">
                  <c:v>42653</c:v>
                </c:pt>
                <c:pt idx="497">
                  <c:v>42650</c:v>
                </c:pt>
                <c:pt idx="498">
                  <c:v>42649</c:v>
                </c:pt>
                <c:pt idx="499">
                  <c:v>42648</c:v>
                </c:pt>
                <c:pt idx="500">
                  <c:v>42647</c:v>
                </c:pt>
                <c:pt idx="501">
                  <c:v>42646</c:v>
                </c:pt>
                <c:pt idx="502">
                  <c:v>42643</c:v>
                </c:pt>
                <c:pt idx="503">
                  <c:v>42642</c:v>
                </c:pt>
                <c:pt idx="504">
                  <c:v>42641</c:v>
                </c:pt>
                <c:pt idx="505">
                  <c:v>42640</c:v>
                </c:pt>
                <c:pt idx="506">
                  <c:v>42639</c:v>
                </c:pt>
                <c:pt idx="507">
                  <c:v>42636</c:v>
                </c:pt>
                <c:pt idx="508">
                  <c:v>42635</c:v>
                </c:pt>
                <c:pt idx="509">
                  <c:v>42634</c:v>
                </c:pt>
                <c:pt idx="510">
                  <c:v>42633</c:v>
                </c:pt>
                <c:pt idx="511">
                  <c:v>42632</c:v>
                </c:pt>
                <c:pt idx="512">
                  <c:v>42629</c:v>
                </c:pt>
                <c:pt idx="513">
                  <c:v>42628</c:v>
                </c:pt>
                <c:pt idx="514">
                  <c:v>42627</c:v>
                </c:pt>
                <c:pt idx="515">
                  <c:v>42626</c:v>
                </c:pt>
                <c:pt idx="516">
                  <c:v>42625</c:v>
                </c:pt>
                <c:pt idx="517">
                  <c:v>42622</c:v>
                </c:pt>
                <c:pt idx="518">
                  <c:v>42621</c:v>
                </c:pt>
                <c:pt idx="519">
                  <c:v>42620</c:v>
                </c:pt>
                <c:pt idx="520">
                  <c:v>42619</c:v>
                </c:pt>
                <c:pt idx="521">
                  <c:v>42615</c:v>
                </c:pt>
                <c:pt idx="522">
                  <c:v>42614</c:v>
                </c:pt>
                <c:pt idx="523">
                  <c:v>42613</c:v>
                </c:pt>
                <c:pt idx="524">
                  <c:v>42612</c:v>
                </c:pt>
                <c:pt idx="525">
                  <c:v>42611</c:v>
                </c:pt>
                <c:pt idx="526">
                  <c:v>42608</c:v>
                </c:pt>
                <c:pt idx="527">
                  <c:v>42607</c:v>
                </c:pt>
                <c:pt idx="528">
                  <c:v>42606</c:v>
                </c:pt>
                <c:pt idx="529">
                  <c:v>42605</c:v>
                </c:pt>
                <c:pt idx="530">
                  <c:v>42604</c:v>
                </c:pt>
                <c:pt idx="531">
                  <c:v>42601</c:v>
                </c:pt>
                <c:pt idx="532">
                  <c:v>42600</c:v>
                </c:pt>
                <c:pt idx="533">
                  <c:v>42599</c:v>
                </c:pt>
                <c:pt idx="534">
                  <c:v>42598</c:v>
                </c:pt>
                <c:pt idx="535">
                  <c:v>42597</c:v>
                </c:pt>
                <c:pt idx="536">
                  <c:v>42594</c:v>
                </c:pt>
                <c:pt idx="537">
                  <c:v>42593</c:v>
                </c:pt>
                <c:pt idx="538">
                  <c:v>42592</c:v>
                </c:pt>
                <c:pt idx="539">
                  <c:v>42591</c:v>
                </c:pt>
                <c:pt idx="540">
                  <c:v>42590</c:v>
                </c:pt>
                <c:pt idx="541">
                  <c:v>42587</c:v>
                </c:pt>
                <c:pt idx="542">
                  <c:v>42586</c:v>
                </c:pt>
                <c:pt idx="543">
                  <c:v>42585</c:v>
                </c:pt>
                <c:pt idx="544">
                  <c:v>42584</c:v>
                </c:pt>
                <c:pt idx="545">
                  <c:v>42583</c:v>
                </c:pt>
                <c:pt idx="546">
                  <c:v>42580</c:v>
                </c:pt>
                <c:pt idx="547">
                  <c:v>42579</c:v>
                </c:pt>
                <c:pt idx="548">
                  <c:v>42578</c:v>
                </c:pt>
                <c:pt idx="549">
                  <c:v>42577</c:v>
                </c:pt>
                <c:pt idx="550">
                  <c:v>42576</c:v>
                </c:pt>
                <c:pt idx="551">
                  <c:v>42573</c:v>
                </c:pt>
                <c:pt idx="552">
                  <c:v>42572</c:v>
                </c:pt>
                <c:pt idx="553">
                  <c:v>42571</c:v>
                </c:pt>
                <c:pt idx="554">
                  <c:v>42570</c:v>
                </c:pt>
                <c:pt idx="555">
                  <c:v>42569</c:v>
                </c:pt>
                <c:pt idx="556">
                  <c:v>42566</c:v>
                </c:pt>
                <c:pt idx="557">
                  <c:v>42565</c:v>
                </c:pt>
                <c:pt idx="558">
                  <c:v>42564</c:v>
                </c:pt>
                <c:pt idx="559">
                  <c:v>42563</c:v>
                </c:pt>
                <c:pt idx="560">
                  <c:v>42562</c:v>
                </c:pt>
                <c:pt idx="561">
                  <c:v>42559</c:v>
                </c:pt>
                <c:pt idx="562">
                  <c:v>42558</c:v>
                </c:pt>
                <c:pt idx="563">
                  <c:v>42557</c:v>
                </c:pt>
                <c:pt idx="564">
                  <c:v>42556</c:v>
                </c:pt>
                <c:pt idx="565">
                  <c:v>42552</c:v>
                </c:pt>
                <c:pt idx="566">
                  <c:v>42551</c:v>
                </c:pt>
                <c:pt idx="567">
                  <c:v>42550</c:v>
                </c:pt>
                <c:pt idx="568">
                  <c:v>42549</c:v>
                </c:pt>
                <c:pt idx="569">
                  <c:v>42548</c:v>
                </c:pt>
                <c:pt idx="570">
                  <c:v>42545</c:v>
                </c:pt>
                <c:pt idx="571">
                  <c:v>42544</c:v>
                </c:pt>
                <c:pt idx="572">
                  <c:v>42543</c:v>
                </c:pt>
                <c:pt idx="573">
                  <c:v>42542</c:v>
                </c:pt>
                <c:pt idx="574">
                  <c:v>42541</c:v>
                </c:pt>
                <c:pt idx="575">
                  <c:v>42538</c:v>
                </c:pt>
                <c:pt idx="576">
                  <c:v>42537</c:v>
                </c:pt>
                <c:pt idx="577">
                  <c:v>42536</c:v>
                </c:pt>
                <c:pt idx="578">
                  <c:v>42535</c:v>
                </c:pt>
                <c:pt idx="579">
                  <c:v>42534</c:v>
                </c:pt>
                <c:pt idx="580">
                  <c:v>42531</c:v>
                </c:pt>
                <c:pt idx="581">
                  <c:v>42530</c:v>
                </c:pt>
                <c:pt idx="582">
                  <c:v>42529</c:v>
                </c:pt>
                <c:pt idx="583">
                  <c:v>42528</c:v>
                </c:pt>
                <c:pt idx="584">
                  <c:v>42527</c:v>
                </c:pt>
                <c:pt idx="585">
                  <c:v>42524</c:v>
                </c:pt>
                <c:pt idx="586">
                  <c:v>42523</c:v>
                </c:pt>
                <c:pt idx="587">
                  <c:v>42522</c:v>
                </c:pt>
                <c:pt idx="588">
                  <c:v>42521</c:v>
                </c:pt>
                <c:pt idx="589">
                  <c:v>42517</c:v>
                </c:pt>
                <c:pt idx="590">
                  <c:v>42516</c:v>
                </c:pt>
                <c:pt idx="591">
                  <c:v>42515</c:v>
                </c:pt>
                <c:pt idx="592">
                  <c:v>42514</c:v>
                </c:pt>
                <c:pt idx="593">
                  <c:v>42513</c:v>
                </c:pt>
                <c:pt idx="594">
                  <c:v>42510</c:v>
                </c:pt>
                <c:pt idx="595">
                  <c:v>42509</c:v>
                </c:pt>
                <c:pt idx="596">
                  <c:v>42508</c:v>
                </c:pt>
                <c:pt idx="597">
                  <c:v>42507</c:v>
                </c:pt>
                <c:pt idx="598">
                  <c:v>42506</c:v>
                </c:pt>
                <c:pt idx="599">
                  <c:v>42503</c:v>
                </c:pt>
                <c:pt idx="600">
                  <c:v>42502</c:v>
                </c:pt>
                <c:pt idx="601">
                  <c:v>42501</c:v>
                </c:pt>
                <c:pt idx="602">
                  <c:v>42500</c:v>
                </c:pt>
                <c:pt idx="603">
                  <c:v>42499</c:v>
                </c:pt>
                <c:pt idx="604">
                  <c:v>42496</c:v>
                </c:pt>
                <c:pt idx="605">
                  <c:v>42495</c:v>
                </c:pt>
                <c:pt idx="606">
                  <c:v>42494</c:v>
                </c:pt>
                <c:pt idx="607">
                  <c:v>42493</c:v>
                </c:pt>
                <c:pt idx="608">
                  <c:v>42492</c:v>
                </c:pt>
                <c:pt idx="609">
                  <c:v>42489</c:v>
                </c:pt>
                <c:pt idx="610">
                  <c:v>42488</c:v>
                </c:pt>
                <c:pt idx="611">
                  <c:v>42487</c:v>
                </c:pt>
                <c:pt idx="612">
                  <c:v>42486</c:v>
                </c:pt>
                <c:pt idx="613">
                  <c:v>42485</c:v>
                </c:pt>
                <c:pt idx="614">
                  <c:v>42482</c:v>
                </c:pt>
                <c:pt idx="615">
                  <c:v>42481</c:v>
                </c:pt>
                <c:pt idx="616">
                  <c:v>42480</c:v>
                </c:pt>
                <c:pt idx="617">
                  <c:v>42479</c:v>
                </c:pt>
                <c:pt idx="618">
                  <c:v>42478</c:v>
                </c:pt>
                <c:pt idx="619">
                  <c:v>42475</c:v>
                </c:pt>
                <c:pt idx="620">
                  <c:v>42474</c:v>
                </c:pt>
                <c:pt idx="621">
                  <c:v>42473</c:v>
                </c:pt>
                <c:pt idx="622">
                  <c:v>42472</c:v>
                </c:pt>
                <c:pt idx="623">
                  <c:v>42471</c:v>
                </c:pt>
                <c:pt idx="624">
                  <c:v>42468</c:v>
                </c:pt>
                <c:pt idx="625">
                  <c:v>42467</c:v>
                </c:pt>
                <c:pt idx="626">
                  <c:v>42466</c:v>
                </c:pt>
                <c:pt idx="627">
                  <c:v>42465</c:v>
                </c:pt>
                <c:pt idx="628">
                  <c:v>42464</c:v>
                </c:pt>
                <c:pt idx="629">
                  <c:v>42461</c:v>
                </c:pt>
                <c:pt idx="630">
                  <c:v>42460</c:v>
                </c:pt>
                <c:pt idx="631">
                  <c:v>42459</c:v>
                </c:pt>
                <c:pt idx="632">
                  <c:v>42458</c:v>
                </c:pt>
                <c:pt idx="633">
                  <c:v>42457</c:v>
                </c:pt>
                <c:pt idx="634">
                  <c:v>42453</c:v>
                </c:pt>
                <c:pt idx="635">
                  <c:v>42452</c:v>
                </c:pt>
                <c:pt idx="636">
                  <c:v>42451</c:v>
                </c:pt>
                <c:pt idx="637">
                  <c:v>42450</c:v>
                </c:pt>
                <c:pt idx="638">
                  <c:v>42447</c:v>
                </c:pt>
                <c:pt idx="639">
                  <c:v>42446</c:v>
                </c:pt>
                <c:pt idx="640">
                  <c:v>42445</c:v>
                </c:pt>
                <c:pt idx="641">
                  <c:v>42444</c:v>
                </c:pt>
                <c:pt idx="642">
                  <c:v>42443</c:v>
                </c:pt>
                <c:pt idx="643">
                  <c:v>42440</c:v>
                </c:pt>
                <c:pt idx="644">
                  <c:v>42439</c:v>
                </c:pt>
                <c:pt idx="645">
                  <c:v>42438</c:v>
                </c:pt>
                <c:pt idx="646">
                  <c:v>42437</c:v>
                </c:pt>
                <c:pt idx="647">
                  <c:v>42436</c:v>
                </c:pt>
                <c:pt idx="648">
                  <c:v>42433</c:v>
                </c:pt>
                <c:pt idx="649">
                  <c:v>42432</c:v>
                </c:pt>
                <c:pt idx="650">
                  <c:v>42431</c:v>
                </c:pt>
                <c:pt idx="651">
                  <c:v>42430</c:v>
                </c:pt>
                <c:pt idx="652">
                  <c:v>42429</c:v>
                </c:pt>
                <c:pt idx="653">
                  <c:v>42426</c:v>
                </c:pt>
                <c:pt idx="654">
                  <c:v>42425</c:v>
                </c:pt>
                <c:pt idx="655">
                  <c:v>42424</c:v>
                </c:pt>
                <c:pt idx="656">
                  <c:v>42423</c:v>
                </c:pt>
                <c:pt idx="657">
                  <c:v>42422</c:v>
                </c:pt>
                <c:pt idx="658">
                  <c:v>42419</c:v>
                </c:pt>
                <c:pt idx="659">
                  <c:v>42418</c:v>
                </c:pt>
                <c:pt idx="660">
                  <c:v>42417</c:v>
                </c:pt>
                <c:pt idx="661">
                  <c:v>42416</c:v>
                </c:pt>
                <c:pt idx="662">
                  <c:v>42412</c:v>
                </c:pt>
                <c:pt idx="663">
                  <c:v>42411</c:v>
                </c:pt>
                <c:pt idx="664">
                  <c:v>42410</c:v>
                </c:pt>
                <c:pt idx="665">
                  <c:v>42409</c:v>
                </c:pt>
                <c:pt idx="666">
                  <c:v>42408</c:v>
                </c:pt>
                <c:pt idx="667">
                  <c:v>42405</c:v>
                </c:pt>
                <c:pt idx="668">
                  <c:v>42404</c:v>
                </c:pt>
                <c:pt idx="669">
                  <c:v>42403</c:v>
                </c:pt>
                <c:pt idx="670">
                  <c:v>42402</c:v>
                </c:pt>
                <c:pt idx="671">
                  <c:v>42401</c:v>
                </c:pt>
                <c:pt idx="672">
                  <c:v>42398</c:v>
                </c:pt>
                <c:pt idx="673">
                  <c:v>42397</c:v>
                </c:pt>
                <c:pt idx="674">
                  <c:v>42396</c:v>
                </c:pt>
                <c:pt idx="675">
                  <c:v>42395</c:v>
                </c:pt>
                <c:pt idx="676">
                  <c:v>42394</c:v>
                </c:pt>
                <c:pt idx="677">
                  <c:v>42391</c:v>
                </c:pt>
                <c:pt idx="678">
                  <c:v>42390</c:v>
                </c:pt>
                <c:pt idx="679">
                  <c:v>42389</c:v>
                </c:pt>
                <c:pt idx="680">
                  <c:v>42388</c:v>
                </c:pt>
                <c:pt idx="681">
                  <c:v>42384</c:v>
                </c:pt>
                <c:pt idx="682">
                  <c:v>42383</c:v>
                </c:pt>
                <c:pt idx="683">
                  <c:v>42382</c:v>
                </c:pt>
                <c:pt idx="684">
                  <c:v>42381</c:v>
                </c:pt>
                <c:pt idx="685">
                  <c:v>42380</c:v>
                </c:pt>
                <c:pt idx="686">
                  <c:v>42377</c:v>
                </c:pt>
                <c:pt idx="687">
                  <c:v>42376</c:v>
                </c:pt>
                <c:pt idx="688">
                  <c:v>42375</c:v>
                </c:pt>
                <c:pt idx="689">
                  <c:v>42374</c:v>
                </c:pt>
                <c:pt idx="690">
                  <c:v>42373</c:v>
                </c:pt>
                <c:pt idx="691">
                  <c:v>42369</c:v>
                </c:pt>
                <c:pt idx="692">
                  <c:v>42368</c:v>
                </c:pt>
                <c:pt idx="693">
                  <c:v>42367</c:v>
                </c:pt>
                <c:pt idx="694">
                  <c:v>42366</c:v>
                </c:pt>
                <c:pt idx="695">
                  <c:v>42362</c:v>
                </c:pt>
                <c:pt idx="696">
                  <c:v>42361</c:v>
                </c:pt>
                <c:pt idx="697">
                  <c:v>42360</c:v>
                </c:pt>
                <c:pt idx="698">
                  <c:v>42359</c:v>
                </c:pt>
                <c:pt idx="699">
                  <c:v>42356</c:v>
                </c:pt>
                <c:pt idx="700">
                  <c:v>42355</c:v>
                </c:pt>
                <c:pt idx="701">
                  <c:v>42354</c:v>
                </c:pt>
                <c:pt idx="702">
                  <c:v>42353</c:v>
                </c:pt>
                <c:pt idx="703">
                  <c:v>42352</c:v>
                </c:pt>
                <c:pt idx="704">
                  <c:v>42349</c:v>
                </c:pt>
                <c:pt idx="705">
                  <c:v>42348</c:v>
                </c:pt>
                <c:pt idx="706">
                  <c:v>42347</c:v>
                </c:pt>
                <c:pt idx="707">
                  <c:v>42346</c:v>
                </c:pt>
                <c:pt idx="708">
                  <c:v>42345</c:v>
                </c:pt>
                <c:pt idx="709">
                  <c:v>42342</c:v>
                </c:pt>
                <c:pt idx="710">
                  <c:v>42341</c:v>
                </c:pt>
                <c:pt idx="711">
                  <c:v>42340</c:v>
                </c:pt>
                <c:pt idx="712">
                  <c:v>42339</c:v>
                </c:pt>
                <c:pt idx="713">
                  <c:v>42338</c:v>
                </c:pt>
                <c:pt idx="714">
                  <c:v>42335</c:v>
                </c:pt>
                <c:pt idx="715">
                  <c:v>42333</c:v>
                </c:pt>
                <c:pt idx="716">
                  <c:v>42332</c:v>
                </c:pt>
                <c:pt idx="717">
                  <c:v>42331</c:v>
                </c:pt>
                <c:pt idx="718">
                  <c:v>42328</c:v>
                </c:pt>
                <c:pt idx="719">
                  <c:v>42327</c:v>
                </c:pt>
                <c:pt idx="720">
                  <c:v>42326</c:v>
                </c:pt>
                <c:pt idx="721">
                  <c:v>42325</c:v>
                </c:pt>
                <c:pt idx="722">
                  <c:v>42324</c:v>
                </c:pt>
                <c:pt idx="723">
                  <c:v>42321</c:v>
                </c:pt>
                <c:pt idx="724">
                  <c:v>42320</c:v>
                </c:pt>
                <c:pt idx="725">
                  <c:v>42319</c:v>
                </c:pt>
                <c:pt idx="726">
                  <c:v>42318</c:v>
                </c:pt>
                <c:pt idx="727">
                  <c:v>42317</c:v>
                </c:pt>
                <c:pt idx="728">
                  <c:v>42314</c:v>
                </c:pt>
                <c:pt idx="729">
                  <c:v>42313</c:v>
                </c:pt>
                <c:pt idx="730">
                  <c:v>42312</c:v>
                </c:pt>
                <c:pt idx="731">
                  <c:v>42311</c:v>
                </c:pt>
                <c:pt idx="732">
                  <c:v>42310</c:v>
                </c:pt>
                <c:pt idx="733">
                  <c:v>42307</c:v>
                </c:pt>
                <c:pt idx="734">
                  <c:v>42306</c:v>
                </c:pt>
                <c:pt idx="735">
                  <c:v>42305</c:v>
                </c:pt>
                <c:pt idx="736">
                  <c:v>42304</c:v>
                </c:pt>
                <c:pt idx="737">
                  <c:v>42303</c:v>
                </c:pt>
                <c:pt idx="738">
                  <c:v>42300</c:v>
                </c:pt>
                <c:pt idx="739">
                  <c:v>42299</c:v>
                </c:pt>
                <c:pt idx="740">
                  <c:v>42298</c:v>
                </c:pt>
                <c:pt idx="741">
                  <c:v>42297</c:v>
                </c:pt>
                <c:pt idx="742">
                  <c:v>42296</c:v>
                </c:pt>
                <c:pt idx="743">
                  <c:v>42293</c:v>
                </c:pt>
                <c:pt idx="744">
                  <c:v>42292</c:v>
                </c:pt>
                <c:pt idx="745">
                  <c:v>42291</c:v>
                </c:pt>
                <c:pt idx="746">
                  <c:v>42290</c:v>
                </c:pt>
                <c:pt idx="747">
                  <c:v>42289</c:v>
                </c:pt>
                <c:pt idx="748">
                  <c:v>42286</c:v>
                </c:pt>
                <c:pt idx="749">
                  <c:v>42285</c:v>
                </c:pt>
                <c:pt idx="750">
                  <c:v>42284</c:v>
                </c:pt>
                <c:pt idx="751">
                  <c:v>42283</c:v>
                </c:pt>
                <c:pt idx="752">
                  <c:v>42282</c:v>
                </c:pt>
                <c:pt idx="753">
                  <c:v>42279</c:v>
                </c:pt>
                <c:pt idx="754">
                  <c:v>42278</c:v>
                </c:pt>
                <c:pt idx="755">
                  <c:v>42277</c:v>
                </c:pt>
                <c:pt idx="756">
                  <c:v>42276</c:v>
                </c:pt>
                <c:pt idx="757">
                  <c:v>42275</c:v>
                </c:pt>
                <c:pt idx="758">
                  <c:v>42272</c:v>
                </c:pt>
                <c:pt idx="759">
                  <c:v>42271</c:v>
                </c:pt>
                <c:pt idx="760">
                  <c:v>42270</c:v>
                </c:pt>
                <c:pt idx="761">
                  <c:v>42269</c:v>
                </c:pt>
                <c:pt idx="762">
                  <c:v>42268</c:v>
                </c:pt>
                <c:pt idx="763">
                  <c:v>42265</c:v>
                </c:pt>
                <c:pt idx="764">
                  <c:v>42264</c:v>
                </c:pt>
                <c:pt idx="765">
                  <c:v>42263</c:v>
                </c:pt>
                <c:pt idx="766">
                  <c:v>42262</c:v>
                </c:pt>
                <c:pt idx="767">
                  <c:v>42261</c:v>
                </c:pt>
                <c:pt idx="768">
                  <c:v>42258</c:v>
                </c:pt>
                <c:pt idx="769">
                  <c:v>42257</c:v>
                </c:pt>
                <c:pt idx="770">
                  <c:v>42256</c:v>
                </c:pt>
                <c:pt idx="771">
                  <c:v>42255</c:v>
                </c:pt>
                <c:pt idx="772">
                  <c:v>42251</c:v>
                </c:pt>
                <c:pt idx="773">
                  <c:v>42250</c:v>
                </c:pt>
                <c:pt idx="774">
                  <c:v>42249</c:v>
                </c:pt>
                <c:pt idx="775">
                  <c:v>42248</c:v>
                </c:pt>
                <c:pt idx="776">
                  <c:v>42247</c:v>
                </c:pt>
                <c:pt idx="777">
                  <c:v>42244</c:v>
                </c:pt>
                <c:pt idx="778">
                  <c:v>42243</c:v>
                </c:pt>
                <c:pt idx="779">
                  <c:v>42242</c:v>
                </c:pt>
                <c:pt idx="780">
                  <c:v>42241</c:v>
                </c:pt>
                <c:pt idx="781">
                  <c:v>42240</c:v>
                </c:pt>
                <c:pt idx="782">
                  <c:v>42237</c:v>
                </c:pt>
                <c:pt idx="783">
                  <c:v>42236</c:v>
                </c:pt>
                <c:pt idx="784">
                  <c:v>42235</c:v>
                </c:pt>
                <c:pt idx="785">
                  <c:v>42234</c:v>
                </c:pt>
                <c:pt idx="786">
                  <c:v>42233</c:v>
                </c:pt>
                <c:pt idx="787">
                  <c:v>42230</c:v>
                </c:pt>
                <c:pt idx="788">
                  <c:v>42229</c:v>
                </c:pt>
                <c:pt idx="789">
                  <c:v>42228</c:v>
                </c:pt>
                <c:pt idx="790">
                  <c:v>42227</c:v>
                </c:pt>
                <c:pt idx="791">
                  <c:v>42226</c:v>
                </c:pt>
                <c:pt idx="792">
                  <c:v>42223</c:v>
                </c:pt>
                <c:pt idx="793">
                  <c:v>42222</c:v>
                </c:pt>
                <c:pt idx="794">
                  <c:v>42221</c:v>
                </c:pt>
                <c:pt idx="795">
                  <c:v>42220</c:v>
                </c:pt>
                <c:pt idx="796">
                  <c:v>42219</c:v>
                </c:pt>
                <c:pt idx="797">
                  <c:v>42216</c:v>
                </c:pt>
                <c:pt idx="798">
                  <c:v>42215</c:v>
                </c:pt>
                <c:pt idx="799">
                  <c:v>42214</c:v>
                </c:pt>
                <c:pt idx="800">
                  <c:v>42213</c:v>
                </c:pt>
                <c:pt idx="801">
                  <c:v>42212</c:v>
                </c:pt>
                <c:pt idx="802">
                  <c:v>42209</c:v>
                </c:pt>
                <c:pt idx="803">
                  <c:v>42208</c:v>
                </c:pt>
                <c:pt idx="804">
                  <c:v>42207</c:v>
                </c:pt>
                <c:pt idx="805">
                  <c:v>42206</c:v>
                </c:pt>
                <c:pt idx="806">
                  <c:v>42205</c:v>
                </c:pt>
                <c:pt idx="807">
                  <c:v>42202</c:v>
                </c:pt>
                <c:pt idx="808">
                  <c:v>42201</c:v>
                </c:pt>
                <c:pt idx="809">
                  <c:v>42200</c:v>
                </c:pt>
                <c:pt idx="810">
                  <c:v>42199</c:v>
                </c:pt>
                <c:pt idx="811">
                  <c:v>42198</c:v>
                </c:pt>
                <c:pt idx="812">
                  <c:v>42195</c:v>
                </c:pt>
                <c:pt idx="813">
                  <c:v>42194</c:v>
                </c:pt>
                <c:pt idx="814">
                  <c:v>42193</c:v>
                </c:pt>
                <c:pt idx="815">
                  <c:v>42192</c:v>
                </c:pt>
                <c:pt idx="816">
                  <c:v>42191</c:v>
                </c:pt>
                <c:pt idx="817">
                  <c:v>42187</c:v>
                </c:pt>
                <c:pt idx="818">
                  <c:v>42186</c:v>
                </c:pt>
                <c:pt idx="819">
                  <c:v>42185</c:v>
                </c:pt>
                <c:pt idx="820">
                  <c:v>42184</c:v>
                </c:pt>
                <c:pt idx="821">
                  <c:v>42181</c:v>
                </c:pt>
                <c:pt idx="822">
                  <c:v>42180</c:v>
                </c:pt>
                <c:pt idx="823">
                  <c:v>42179</c:v>
                </c:pt>
                <c:pt idx="824">
                  <c:v>42178</c:v>
                </c:pt>
                <c:pt idx="825">
                  <c:v>42177</c:v>
                </c:pt>
                <c:pt idx="826">
                  <c:v>42174</c:v>
                </c:pt>
                <c:pt idx="827">
                  <c:v>42173</c:v>
                </c:pt>
                <c:pt idx="828">
                  <c:v>42172</c:v>
                </c:pt>
                <c:pt idx="829">
                  <c:v>42171</c:v>
                </c:pt>
                <c:pt idx="830">
                  <c:v>42170</c:v>
                </c:pt>
                <c:pt idx="831">
                  <c:v>42167</c:v>
                </c:pt>
                <c:pt idx="832">
                  <c:v>42166</c:v>
                </c:pt>
                <c:pt idx="833">
                  <c:v>42165</c:v>
                </c:pt>
                <c:pt idx="834">
                  <c:v>42164</c:v>
                </c:pt>
                <c:pt idx="835">
                  <c:v>42163</c:v>
                </c:pt>
                <c:pt idx="836">
                  <c:v>42160</c:v>
                </c:pt>
                <c:pt idx="837">
                  <c:v>42159</c:v>
                </c:pt>
                <c:pt idx="838">
                  <c:v>42158</c:v>
                </c:pt>
                <c:pt idx="839">
                  <c:v>42157</c:v>
                </c:pt>
                <c:pt idx="840">
                  <c:v>42156</c:v>
                </c:pt>
                <c:pt idx="841">
                  <c:v>42153</c:v>
                </c:pt>
                <c:pt idx="842">
                  <c:v>42152</c:v>
                </c:pt>
                <c:pt idx="843">
                  <c:v>42151</c:v>
                </c:pt>
                <c:pt idx="844">
                  <c:v>42150</c:v>
                </c:pt>
                <c:pt idx="845">
                  <c:v>42146</c:v>
                </c:pt>
                <c:pt idx="846">
                  <c:v>42145</c:v>
                </c:pt>
                <c:pt idx="847">
                  <c:v>42144</c:v>
                </c:pt>
                <c:pt idx="848">
                  <c:v>42143</c:v>
                </c:pt>
                <c:pt idx="849">
                  <c:v>42142</c:v>
                </c:pt>
                <c:pt idx="850">
                  <c:v>42139</c:v>
                </c:pt>
                <c:pt idx="851">
                  <c:v>42138</c:v>
                </c:pt>
                <c:pt idx="852">
                  <c:v>42137</c:v>
                </c:pt>
                <c:pt idx="853">
                  <c:v>42136</c:v>
                </c:pt>
                <c:pt idx="854">
                  <c:v>42135</c:v>
                </c:pt>
                <c:pt idx="855">
                  <c:v>42132</c:v>
                </c:pt>
                <c:pt idx="856">
                  <c:v>42131</c:v>
                </c:pt>
                <c:pt idx="857">
                  <c:v>42130</c:v>
                </c:pt>
                <c:pt idx="858">
                  <c:v>42129</c:v>
                </c:pt>
                <c:pt idx="859">
                  <c:v>42128</c:v>
                </c:pt>
                <c:pt idx="860">
                  <c:v>42125</c:v>
                </c:pt>
                <c:pt idx="861">
                  <c:v>42124</c:v>
                </c:pt>
                <c:pt idx="862">
                  <c:v>42123</c:v>
                </c:pt>
                <c:pt idx="863">
                  <c:v>42122</c:v>
                </c:pt>
                <c:pt idx="864">
                  <c:v>42121</c:v>
                </c:pt>
                <c:pt idx="865">
                  <c:v>42118</c:v>
                </c:pt>
                <c:pt idx="866">
                  <c:v>42117</c:v>
                </c:pt>
                <c:pt idx="867">
                  <c:v>42116</c:v>
                </c:pt>
                <c:pt idx="868">
                  <c:v>42115</c:v>
                </c:pt>
                <c:pt idx="869">
                  <c:v>42114</c:v>
                </c:pt>
                <c:pt idx="870">
                  <c:v>42111</c:v>
                </c:pt>
                <c:pt idx="871">
                  <c:v>42110</c:v>
                </c:pt>
                <c:pt idx="872">
                  <c:v>42109</c:v>
                </c:pt>
                <c:pt idx="873">
                  <c:v>42108</c:v>
                </c:pt>
                <c:pt idx="874">
                  <c:v>42107</c:v>
                </c:pt>
                <c:pt idx="875">
                  <c:v>42104</c:v>
                </c:pt>
                <c:pt idx="876">
                  <c:v>42103</c:v>
                </c:pt>
                <c:pt idx="877">
                  <c:v>42102</c:v>
                </c:pt>
                <c:pt idx="878">
                  <c:v>42101</c:v>
                </c:pt>
                <c:pt idx="879">
                  <c:v>42100</c:v>
                </c:pt>
                <c:pt idx="880">
                  <c:v>42096</c:v>
                </c:pt>
                <c:pt idx="881">
                  <c:v>42095</c:v>
                </c:pt>
                <c:pt idx="882">
                  <c:v>42094</c:v>
                </c:pt>
                <c:pt idx="883">
                  <c:v>42093</c:v>
                </c:pt>
                <c:pt idx="884">
                  <c:v>42090</c:v>
                </c:pt>
                <c:pt idx="885">
                  <c:v>42089</c:v>
                </c:pt>
                <c:pt idx="886">
                  <c:v>42088</c:v>
                </c:pt>
                <c:pt idx="887">
                  <c:v>42087</c:v>
                </c:pt>
                <c:pt idx="888">
                  <c:v>42086</c:v>
                </c:pt>
                <c:pt idx="889">
                  <c:v>42083</c:v>
                </c:pt>
                <c:pt idx="890">
                  <c:v>42082</c:v>
                </c:pt>
                <c:pt idx="891">
                  <c:v>42081</c:v>
                </c:pt>
                <c:pt idx="892">
                  <c:v>42080</c:v>
                </c:pt>
                <c:pt idx="893">
                  <c:v>42079</c:v>
                </c:pt>
                <c:pt idx="894">
                  <c:v>42076</c:v>
                </c:pt>
                <c:pt idx="895">
                  <c:v>42075</c:v>
                </c:pt>
                <c:pt idx="896">
                  <c:v>42074</c:v>
                </c:pt>
                <c:pt idx="897">
                  <c:v>42073</c:v>
                </c:pt>
                <c:pt idx="898">
                  <c:v>42072</c:v>
                </c:pt>
                <c:pt idx="899">
                  <c:v>42069</c:v>
                </c:pt>
                <c:pt idx="900">
                  <c:v>42068</c:v>
                </c:pt>
                <c:pt idx="901">
                  <c:v>42067</c:v>
                </c:pt>
                <c:pt idx="902">
                  <c:v>42066</c:v>
                </c:pt>
                <c:pt idx="903">
                  <c:v>42065</c:v>
                </c:pt>
                <c:pt idx="904">
                  <c:v>42062</c:v>
                </c:pt>
                <c:pt idx="905">
                  <c:v>42061</c:v>
                </c:pt>
                <c:pt idx="906">
                  <c:v>42060</c:v>
                </c:pt>
                <c:pt idx="907">
                  <c:v>42059</c:v>
                </c:pt>
                <c:pt idx="908">
                  <c:v>42058</c:v>
                </c:pt>
                <c:pt idx="909">
                  <c:v>42055</c:v>
                </c:pt>
                <c:pt idx="910">
                  <c:v>42054</c:v>
                </c:pt>
                <c:pt idx="911">
                  <c:v>42053</c:v>
                </c:pt>
                <c:pt idx="912">
                  <c:v>42052</c:v>
                </c:pt>
                <c:pt idx="913">
                  <c:v>42048</c:v>
                </c:pt>
                <c:pt idx="914">
                  <c:v>42047</c:v>
                </c:pt>
                <c:pt idx="915">
                  <c:v>42046</c:v>
                </c:pt>
                <c:pt idx="916">
                  <c:v>42045</c:v>
                </c:pt>
                <c:pt idx="917">
                  <c:v>42044</c:v>
                </c:pt>
                <c:pt idx="918">
                  <c:v>42041</c:v>
                </c:pt>
                <c:pt idx="919">
                  <c:v>42040</c:v>
                </c:pt>
                <c:pt idx="920">
                  <c:v>42039</c:v>
                </c:pt>
                <c:pt idx="921">
                  <c:v>42038</c:v>
                </c:pt>
                <c:pt idx="922">
                  <c:v>42037</c:v>
                </c:pt>
                <c:pt idx="923">
                  <c:v>42034</c:v>
                </c:pt>
                <c:pt idx="924">
                  <c:v>42033</c:v>
                </c:pt>
                <c:pt idx="925">
                  <c:v>42032</c:v>
                </c:pt>
                <c:pt idx="926">
                  <c:v>42031</c:v>
                </c:pt>
                <c:pt idx="927">
                  <c:v>42030</c:v>
                </c:pt>
                <c:pt idx="928">
                  <c:v>42027</c:v>
                </c:pt>
                <c:pt idx="929">
                  <c:v>42026</c:v>
                </c:pt>
                <c:pt idx="930">
                  <c:v>42025</c:v>
                </c:pt>
                <c:pt idx="931">
                  <c:v>42024</c:v>
                </c:pt>
                <c:pt idx="932">
                  <c:v>42020</c:v>
                </c:pt>
                <c:pt idx="933">
                  <c:v>42019</c:v>
                </c:pt>
                <c:pt idx="934">
                  <c:v>42018</c:v>
                </c:pt>
                <c:pt idx="935">
                  <c:v>42017</c:v>
                </c:pt>
                <c:pt idx="936">
                  <c:v>42016</c:v>
                </c:pt>
                <c:pt idx="937">
                  <c:v>42013</c:v>
                </c:pt>
                <c:pt idx="938">
                  <c:v>42012</c:v>
                </c:pt>
                <c:pt idx="939">
                  <c:v>42011</c:v>
                </c:pt>
                <c:pt idx="940">
                  <c:v>42010</c:v>
                </c:pt>
                <c:pt idx="941">
                  <c:v>42009</c:v>
                </c:pt>
                <c:pt idx="942">
                  <c:v>42006</c:v>
                </c:pt>
                <c:pt idx="943">
                  <c:v>42004</c:v>
                </c:pt>
                <c:pt idx="944">
                  <c:v>42003</c:v>
                </c:pt>
                <c:pt idx="945">
                  <c:v>42002</c:v>
                </c:pt>
                <c:pt idx="946">
                  <c:v>41999</c:v>
                </c:pt>
                <c:pt idx="947">
                  <c:v>41997</c:v>
                </c:pt>
                <c:pt idx="948">
                  <c:v>41996</c:v>
                </c:pt>
                <c:pt idx="949">
                  <c:v>41995</c:v>
                </c:pt>
                <c:pt idx="950">
                  <c:v>41992</c:v>
                </c:pt>
                <c:pt idx="951">
                  <c:v>41991</c:v>
                </c:pt>
                <c:pt idx="952">
                  <c:v>41990</c:v>
                </c:pt>
                <c:pt idx="953">
                  <c:v>41989</c:v>
                </c:pt>
                <c:pt idx="954">
                  <c:v>41988</c:v>
                </c:pt>
                <c:pt idx="955">
                  <c:v>41985</c:v>
                </c:pt>
                <c:pt idx="956">
                  <c:v>41984</c:v>
                </c:pt>
                <c:pt idx="957">
                  <c:v>41983</c:v>
                </c:pt>
                <c:pt idx="958">
                  <c:v>41982</c:v>
                </c:pt>
                <c:pt idx="959">
                  <c:v>41981</c:v>
                </c:pt>
                <c:pt idx="960">
                  <c:v>41978</c:v>
                </c:pt>
                <c:pt idx="961">
                  <c:v>41977</c:v>
                </c:pt>
                <c:pt idx="962">
                  <c:v>41976</c:v>
                </c:pt>
                <c:pt idx="963">
                  <c:v>41975</c:v>
                </c:pt>
                <c:pt idx="964">
                  <c:v>41974</c:v>
                </c:pt>
                <c:pt idx="965">
                  <c:v>41971</c:v>
                </c:pt>
                <c:pt idx="966">
                  <c:v>41969</c:v>
                </c:pt>
                <c:pt idx="967">
                  <c:v>41968</c:v>
                </c:pt>
                <c:pt idx="968">
                  <c:v>41967</c:v>
                </c:pt>
                <c:pt idx="969">
                  <c:v>41964</c:v>
                </c:pt>
                <c:pt idx="970">
                  <c:v>41963</c:v>
                </c:pt>
                <c:pt idx="971">
                  <c:v>41962</c:v>
                </c:pt>
                <c:pt idx="972">
                  <c:v>41961</c:v>
                </c:pt>
                <c:pt idx="973">
                  <c:v>41960</c:v>
                </c:pt>
                <c:pt idx="974">
                  <c:v>41957</c:v>
                </c:pt>
                <c:pt idx="975">
                  <c:v>41956</c:v>
                </c:pt>
                <c:pt idx="976">
                  <c:v>41955</c:v>
                </c:pt>
                <c:pt idx="977">
                  <c:v>41954</c:v>
                </c:pt>
                <c:pt idx="978">
                  <c:v>41953</c:v>
                </c:pt>
                <c:pt idx="979">
                  <c:v>41950</c:v>
                </c:pt>
                <c:pt idx="980">
                  <c:v>41949</c:v>
                </c:pt>
                <c:pt idx="981">
                  <c:v>41948</c:v>
                </c:pt>
                <c:pt idx="982">
                  <c:v>41947</c:v>
                </c:pt>
                <c:pt idx="983">
                  <c:v>41946</c:v>
                </c:pt>
                <c:pt idx="984">
                  <c:v>41943</c:v>
                </c:pt>
                <c:pt idx="985">
                  <c:v>41942</c:v>
                </c:pt>
                <c:pt idx="986">
                  <c:v>41941</c:v>
                </c:pt>
                <c:pt idx="987">
                  <c:v>41940</c:v>
                </c:pt>
                <c:pt idx="988">
                  <c:v>41939</c:v>
                </c:pt>
                <c:pt idx="989">
                  <c:v>41936</c:v>
                </c:pt>
                <c:pt idx="990">
                  <c:v>41935</c:v>
                </c:pt>
                <c:pt idx="991">
                  <c:v>41934</c:v>
                </c:pt>
                <c:pt idx="992">
                  <c:v>41933</c:v>
                </c:pt>
                <c:pt idx="993">
                  <c:v>41932</c:v>
                </c:pt>
                <c:pt idx="994">
                  <c:v>41929</c:v>
                </c:pt>
                <c:pt idx="995">
                  <c:v>41928</c:v>
                </c:pt>
                <c:pt idx="996">
                  <c:v>41927</c:v>
                </c:pt>
                <c:pt idx="997">
                  <c:v>41926</c:v>
                </c:pt>
                <c:pt idx="998">
                  <c:v>41925</c:v>
                </c:pt>
                <c:pt idx="999">
                  <c:v>41922</c:v>
                </c:pt>
                <c:pt idx="1000">
                  <c:v>41921</c:v>
                </c:pt>
                <c:pt idx="1001">
                  <c:v>41920</c:v>
                </c:pt>
                <c:pt idx="1002">
                  <c:v>41919</c:v>
                </c:pt>
                <c:pt idx="1003">
                  <c:v>41918</c:v>
                </c:pt>
                <c:pt idx="1004">
                  <c:v>41915</c:v>
                </c:pt>
                <c:pt idx="1005">
                  <c:v>41914</c:v>
                </c:pt>
                <c:pt idx="1006">
                  <c:v>41913</c:v>
                </c:pt>
                <c:pt idx="1007">
                  <c:v>41912</c:v>
                </c:pt>
                <c:pt idx="1008">
                  <c:v>41911</c:v>
                </c:pt>
                <c:pt idx="1009">
                  <c:v>41908</c:v>
                </c:pt>
                <c:pt idx="1010">
                  <c:v>41907</c:v>
                </c:pt>
                <c:pt idx="1011">
                  <c:v>41906</c:v>
                </c:pt>
                <c:pt idx="1012">
                  <c:v>41905</c:v>
                </c:pt>
                <c:pt idx="1013">
                  <c:v>41904</c:v>
                </c:pt>
                <c:pt idx="1014">
                  <c:v>41901</c:v>
                </c:pt>
                <c:pt idx="1015">
                  <c:v>41900</c:v>
                </c:pt>
                <c:pt idx="1016">
                  <c:v>41899</c:v>
                </c:pt>
                <c:pt idx="1017">
                  <c:v>41898</c:v>
                </c:pt>
                <c:pt idx="1018">
                  <c:v>41897</c:v>
                </c:pt>
                <c:pt idx="1019">
                  <c:v>41894</c:v>
                </c:pt>
                <c:pt idx="1020">
                  <c:v>41893</c:v>
                </c:pt>
                <c:pt idx="1021">
                  <c:v>41892</c:v>
                </c:pt>
                <c:pt idx="1022">
                  <c:v>41891</c:v>
                </c:pt>
                <c:pt idx="1023">
                  <c:v>41890</c:v>
                </c:pt>
                <c:pt idx="1024">
                  <c:v>41887</c:v>
                </c:pt>
                <c:pt idx="1025">
                  <c:v>41886</c:v>
                </c:pt>
                <c:pt idx="1026">
                  <c:v>41885</c:v>
                </c:pt>
                <c:pt idx="1027">
                  <c:v>41884</c:v>
                </c:pt>
                <c:pt idx="1028">
                  <c:v>41880</c:v>
                </c:pt>
                <c:pt idx="1029">
                  <c:v>41879</c:v>
                </c:pt>
                <c:pt idx="1030">
                  <c:v>41878</c:v>
                </c:pt>
                <c:pt idx="1031">
                  <c:v>41877</c:v>
                </c:pt>
                <c:pt idx="1032">
                  <c:v>41876</c:v>
                </c:pt>
                <c:pt idx="1033">
                  <c:v>41873</c:v>
                </c:pt>
                <c:pt idx="1034">
                  <c:v>41872</c:v>
                </c:pt>
                <c:pt idx="1035">
                  <c:v>41871</c:v>
                </c:pt>
                <c:pt idx="1036">
                  <c:v>41870</c:v>
                </c:pt>
                <c:pt idx="1037">
                  <c:v>41869</c:v>
                </c:pt>
                <c:pt idx="1038">
                  <c:v>41866</c:v>
                </c:pt>
                <c:pt idx="1039">
                  <c:v>41865</c:v>
                </c:pt>
                <c:pt idx="1040">
                  <c:v>41864</c:v>
                </c:pt>
                <c:pt idx="1041">
                  <c:v>41863</c:v>
                </c:pt>
                <c:pt idx="1042">
                  <c:v>41862</c:v>
                </c:pt>
                <c:pt idx="1043">
                  <c:v>41859</c:v>
                </c:pt>
                <c:pt idx="1044">
                  <c:v>41858</c:v>
                </c:pt>
                <c:pt idx="1045">
                  <c:v>41857</c:v>
                </c:pt>
                <c:pt idx="1046">
                  <c:v>41856</c:v>
                </c:pt>
                <c:pt idx="1047">
                  <c:v>41855</c:v>
                </c:pt>
                <c:pt idx="1048">
                  <c:v>41852</c:v>
                </c:pt>
                <c:pt idx="1049">
                  <c:v>41851</c:v>
                </c:pt>
                <c:pt idx="1050">
                  <c:v>41850</c:v>
                </c:pt>
                <c:pt idx="1051">
                  <c:v>41849</c:v>
                </c:pt>
                <c:pt idx="1052">
                  <c:v>41848</c:v>
                </c:pt>
                <c:pt idx="1053">
                  <c:v>41845</c:v>
                </c:pt>
                <c:pt idx="1054">
                  <c:v>41844</c:v>
                </c:pt>
                <c:pt idx="1055">
                  <c:v>41843</c:v>
                </c:pt>
                <c:pt idx="1056">
                  <c:v>41842</c:v>
                </c:pt>
                <c:pt idx="1057">
                  <c:v>41841</c:v>
                </c:pt>
                <c:pt idx="1058">
                  <c:v>41838</c:v>
                </c:pt>
                <c:pt idx="1059">
                  <c:v>41837</c:v>
                </c:pt>
                <c:pt idx="1060">
                  <c:v>41836</c:v>
                </c:pt>
                <c:pt idx="1061">
                  <c:v>41835</c:v>
                </c:pt>
                <c:pt idx="1062">
                  <c:v>41834</c:v>
                </c:pt>
                <c:pt idx="1063">
                  <c:v>41831</c:v>
                </c:pt>
                <c:pt idx="1064">
                  <c:v>41830</c:v>
                </c:pt>
                <c:pt idx="1065">
                  <c:v>41829</c:v>
                </c:pt>
                <c:pt idx="1066">
                  <c:v>41828</c:v>
                </c:pt>
                <c:pt idx="1067">
                  <c:v>41827</c:v>
                </c:pt>
                <c:pt idx="1068">
                  <c:v>41823</c:v>
                </c:pt>
                <c:pt idx="1069">
                  <c:v>41822</c:v>
                </c:pt>
                <c:pt idx="1070">
                  <c:v>41821</c:v>
                </c:pt>
                <c:pt idx="1071">
                  <c:v>41820</c:v>
                </c:pt>
                <c:pt idx="1072">
                  <c:v>41817</c:v>
                </c:pt>
                <c:pt idx="1073">
                  <c:v>41816</c:v>
                </c:pt>
                <c:pt idx="1074">
                  <c:v>41815</c:v>
                </c:pt>
                <c:pt idx="1075">
                  <c:v>41814</c:v>
                </c:pt>
                <c:pt idx="1076">
                  <c:v>41813</c:v>
                </c:pt>
                <c:pt idx="1077">
                  <c:v>41810</c:v>
                </c:pt>
                <c:pt idx="1078">
                  <c:v>41809</c:v>
                </c:pt>
                <c:pt idx="1079">
                  <c:v>41808</c:v>
                </c:pt>
                <c:pt idx="1080">
                  <c:v>41807</c:v>
                </c:pt>
                <c:pt idx="1081">
                  <c:v>41806</c:v>
                </c:pt>
                <c:pt idx="1082">
                  <c:v>41803</c:v>
                </c:pt>
                <c:pt idx="1083">
                  <c:v>41802</c:v>
                </c:pt>
                <c:pt idx="1084">
                  <c:v>41801</c:v>
                </c:pt>
                <c:pt idx="1085">
                  <c:v>41800</c:v>
                </c:pt>
                <c:pt idx="1086">
                  <c:v>41799</c:v>
                </c:pt>
                <c:pt idx="1087">
                  <c:v>41796</c:v>
                </c:pt>
                <c:pt idx="1088">
                  <c:v>41795</c:v>
                </c:pt>
                <c:pt idx="1089">
                  <c:v>41794</c:v>
                </c:pt>
                <c:pt idx="1090">
                  <c:v>41793</c:v>
                </c:pt>
                <c:pt idx="1091">
                  <c:v>41792</c:v>
                </c:pt>
                <c:pt idx="1092">
                  <c:v>41789</c:v>
                </c:pt>
                <c:pt idx="1093">
                  <c:v>41788</c:v>
                </c:pt>
                <c:pt idx="1094">
                  <c:v>41787</c:v>
                </c:pt>
                <c:pt idx="1095">
                  <c:v>41786</c:v>
                </c:pt>
                <c:pt idx="1096">
                  <c:v>41782</c:v>
                </c:pt>
                <c:pt idx="1097">
                  <c:v>41781</c:v>
                </c:pt>
                <c:pt idx="1098">
                  <c:v>41780</c:v>
                </c:pt>
                <c:pt idx="1099">
                  <c:v>41779</c:v>
                </c:pt>
                <c:pt idx="1100">
                  <c:v>41778</c:v>
                </c:pt>
                <c:pt idx="1101">
                  <c:v>41775</c:v>
                </c:pt>
                <c:pt idx="1102">
                  <c:v>41774</c:v>
                </c:pt>
                <c:pt idx="1103">
                  <c:v>41773</c:v>
                </c:pt>
                <c:pt idx="1104">
                  <c:v>41772</c:v>
                </c:pt>
                <c:pt idx="1105">
                  <c:v>41771</c:v>
                </c:pt>
                <c:pt idx="1106">
                  <c:v>41768</c:v>
                </c:pt>
                <c:pt idx="1107">
                  <c:v>41767</c:v>
                </c:pt>
                <c:pt idx="1108">
                  <c:v>41766</c:v>
                </c:pt>
                <c:pt idx="1109">
                  <c:v>41765</c:v>
                </c:pt>
                <c:pt idx="1110">
                  <c:v>41764</c:v>
                </c:pt>
                <c:pt idx="1111">
                  <c:v>41761</c:v>
                </c:pt>
                <c:pt idx="1112">
                  <c:v>41760</c:v>
                </c:pt>
                <c:pt idx="1113">
                  <c:v>41759</c:v>
                </c:pt>
                <c:pt idx="1114">
                  <c:v>41758</c:v>
                </c:pt>
                <c:pt idx="1115">
                  <c:v>41757</c:v>
                </c:pt>
                <c:pt idx="1116">
                  <c:v>41754</c:v>
                </c:pt>
                <c:pt idx="1117">
                  <c:v>41753</c:v>
                </c:pt>
                <c:pt idx="1118">
                  <c:v>41752</c:v>
                </c:pt>
                <c:pt idx="1119">
                  <c:v>41751</c:v>
                </c:pt>
                <c:pt idx="1120">
                  <c:v>41750</c:v>
                </c:pt>
                <c:pt idx="1121">
                  <c:v>41746</c:v>
                </c:pt>
                <c:pt idx="1122">
                  <c:v>41745</c:v>
                </c:pt>
                <c:pt idx="1123">
                  <c:v>41744</c:v>
                </c:pt>
                <c:pt idx="1124">
                  <c:v>41743</c:v>
                </c:pt>
                <c:pt idx="1125">
                  <c:v>41740</c:v>
                </c:pt>
                <c:pt idx="1126">
                  <c:v>41739</c:v>
                </c:pt>
                <c:pt idx="1127">
                  <c:v>41738</c:v>
                </c:pt>
                <c:pt idx="1128">
                  <c:v>41737</c:v>
                </c:pt>
                <c:pt idx="1129">
                  <c:v>41736</c:v>
                </c:pt>
                <c:pt idx="1130">
                  <c:v>41733</c:v>
                </c:pt>
                <c:pt idx="1131">
                  <c:v>41732</c:v>
                </c:pt>
                <c:pt idx="1132">
                  <c:v>41731</c:v>
                </c:pt>
                <c:pt idx="1133">
                  <c:v>41730</c:v>
                </c:pt>
                <c:pt idx="1134">
                  <c:v>41729</c:v>
                </c:pt>
                <c:pt idx="1135">
                  <c:v>41726</c:v>
                </c:pt>
                <c:pt idx="1136">
                  <c:v>41725</c:v>
                </c:pt>
                <c:pt idx="1137">
                  <c:v>41724</c:v>
                </c:pt>
                <c:pt idx="1138">
                  <c:v>41723</c:v>
                </c:pt>
                <c:pt idx="1139">
                  <c:v>41722</c:v>
                </c:pt>
                <c:pt idx="1140">
                  <c:v>41719</c:v>
                </c:pt>
                <c:pt idx="1141">
                  <c:v>41718</c:v>
                </c:pt>
                <c:pt idx="1142">
                  <c:v>41717</c:v>
                </c:pt>
                <c:pt idx="1143">
                  <c:v>41716</c:v>
                </c:pt>
                <c:pt idx="1144">
                  <c:v>41715</c:v>
                </c:pt>
                <c:pt idx="1145">
                  <c:v>41712</c:v>
                </c:pt>
                <c:pt idx="1146">
                  <c:v>41711</c:v>
                </c:pt>
                <c:pt idx="1147">
                  <c:v>41710</c:v>
                </c:pt>
                <c:pt idx="1148">
                  <c:v>41709</c:v>
                </c:pt>
                <c:pt idx="1149">
                  <c:v>41708</c:v>
                </c:pt>
                <c:pt idx="1150">
                  <c:v>41705</c:v>
                </c:pt>
                <c:pt idx="1151">
                  <c:v>41704</c:v>
                </c:pt>
                <c:pt idx="1152">
                  <c:v>41703</c:v>
                </c:pt>
                <c:pt idx="1153">
                  <c:v>41702</c:v>
                </c:pt>
                <c:pt idx="1154">
                  <c:v>41701</c:v>
                </c:pt>
                <c:pt idx="1155">
                  <c:v>41698</c:v>
                </c:pt>
                <c:pt idx="1156">
                  <c:v>41697</c:v>
                </c:pt>
                <c:pt idx="1157">
                  <c:v>41696</c:v>
                </c:pt>
                <c:pt idx="1158">
                  <c:v>41695</c:v>
                </c:pt>
                <c:pt idx="1159">
                  <c:v>41694</c:v>
                </c:pt>
                <c:pt idx="1160">
                  <c:v>41691</c:v>
                </c:pt>
                <c:pt idx="1161">
                  <c:v>41690</c:v>
                </c:pt>
                <c:pt idx="1162">
                  <c:v>41689</c:v>
                </c:pt>
                <c:pt idx="1163">
                  <c:v>41688</c:v>
                </c:pt>
                <c:pt idx="1164">
                  <c:v>41684</c:v>
                </c:pt>
                <c:pt idx="1165">
                  <c:v>41683</c:v>
                </c:pt>
                <c:pt idx="1166">
                  <c:v>41682</c:v>
                </c:pt>
                <c:pt idx="1167">
                  <c:v>41681</c:v>
                </c:pt>
                <c:pt idx="1168">
                  <c:v>41680</c:v>
                </c:pt>
                <c:pt idx="1169">
                  <c:v>41677</c:v>
                </c:pt>
                <c:pt idx="1170">
                  <c:v>41676</c:v>
                </c:pt>
                <c:pt idx="1171">
                  <c:v>41675</c:v>
                </c:pt>
                <c:pt idx="1172">
                  <c:v>41674</c:v>
                </c:pt>
                <c:pt idx="1173">
                  <c:v>41673</c:v>
                </c:pt>
                <c:pt idx="1174">
                  <c:v>41670</c:v>
                </c:pt>
                <c:pt idx="1175">
                  <c:v>41669</c:v>
                </c:pt>
                <c:pt idx="1176">
                  <c:v>41668</c:v>
                </c:pt>
                <c:pt idx="1177">
                  <c:v>41667</c:v>
                </c:pt>
                <c:pt idx="1178">
                  <c:v>41666</c:v>
                </c:pt>
                <c:pt idx="1179">
                  <c:v>41663</c:v>
                </c:pt>
                <c:pt idx="1180">
                  <c:v>41662</c:v>
                </c:pt>
                <c:pt idx="1181">
                  <c:v>41661</c:v>
                </c:pt>
                <c:pt idx="1182">
                  <c:v>41660</c:v>
                </c:pt>
                <c:pt idx="1183">
                  <c:v>41656</c:v>
                </c:pt>
                <c:pt idx="1184">
                  <c:v>41655</c:v>
                </c:pt>
                <c:pt idx="1185">
                  <c:v>41654</c:v>
                </c:pt>
                <c:pt idx="1186">
                  <c:v>41653</c:v>
                </c:pt>
                <c:pt idx="1187">
                  <c:v>41652</c:v>
                </c:pt>
                <c:pt idx="1188">
                  <c:v>41649</c:v>
                </c:pt>
                <c:pt idx="1189">
                  <c:v>41648</c:v>
                </c:pt>
                <c:pt idx="1190">
                  <c:v>41647</c:v>
                </c:pt>
                <c:pt idx="1191">
                  <c:v>41646</c:v>
                </c:pt>
                <c:pt idx="1192">
                  <c:v>41645</c:v>
                </c:pt>
                <c:pt idx="1193">
                  <c:v>41642</c:v>
                </c:pt>
                <c:pt idx="1194">
                  <c:v>41641</c:v>
                </c:pt>
                <c:pt idx="1195">
                  <c:v>41639</c:v>
                </c:pt>
                <c:pt idx="1196">
                  <c:v>41638</c:v>
                </c:pt>
                <c:pt idx="1197">
                  <c:v>41635</c:v>
                </c:pt>
                <c:pt idx="1198">
                  <c:v>41634</c:v>
                </c:pt>
                <c:pt idx="1199">
                  <c:v>41632</c:v>
                </c:pt>
                <c:pt idx="1200">
                  <c:v>41631</c:v>
                </c:pt>
                <c:pt idx="1201">
                  <c:v>41628</c:v>
                </c:pt>
                <c:pt idx="1202">
                  <c:v>41627</c:v>
                </c:pt>
                <c:pt idx="1203">
                  <c:v>41626</c:v>
                </c:pt>
                <c:pt idx="1204">
                  <c:v>41625</c:v>
                </c:pt>
                <c:pt idx="1205">
                  <c:v>41624</c:v>
                </c:pt>
                <c:pt idx="1206">
                  <c:v>41621</c:v>
                </c:pt>
                <c:pt idx="1207">
                  <c:v>41620</c:v>
                </c:pt>
                <c:pt idx="1208">
                  <c:v>41619</c:v>
                </c:pt>
                <c:pt idx="1209">
                  <c:v>41618</c:v>
                </c:pt>
                <c:pt idx="1210">
                  <c:v>41617</c:v>
                </c:pt>
                <c:pt idx="1211">
                  <c:v>41614</c:v>
                </c:pt>
                <c:pt idx="1212">
                  <c:v>41613</c:v>
                </c:pt>
                <c:pt idx="1213">
                  <c:v>41612</c:v>
                </c:pt>
                <c:pt idx="1214">
                  <c:v>41611</c:v>
                </c:pt>
                <c:pt idx="1215">
                  <c:v>41610</c:v>
                </c:pt>
                <c:pt idx="1216">
                  <c:v>41607</c:v>
                </c:pt>
                <c:pt idx="1217">
                  <c:v>41605</c:v>
                </c:pt>
                <c:pt idx="1218">
                  <c:v>41604</c:v>
                </c:pt>
                <c:pt idx="1219">
                  <c:v>41603</c:v>
                </c:pt>
                <c:pt idx="1220">
                  <c:v>41600</c:v>
                </c:pt>
                <c:pt idx="1221">
                  <c:v>41599</c:v>
                </c:pt>
                <c:pt idx="1222">
                  <c:v>41598</c:v>
                </c:pt>
                <c:pt idx="1223">
                  <c:v>41597</c:v>
                </c:pt>
                <c:pt idx="1224">
                  <c:v>41596</c:v>
                </c:pt>
                <c:pt idx="1225">
                  <c:v>41593</c:v>
                </c:pt>
                <c:pt idx="1226">
                  <c:v>41592</c:v>
                </c:pt>
                <c:pt idx="1227">
                  <c:v>41591</c:v>
                </c:pt>
                <c:pt idx="1228">
                  <c:v>41590</c:v>
                </c:pt>
                <c:pt idx="1229">
                  <c:v>41589</c:v>
                </c:pt>
                <c:pt idx="1230">
                  <c:v>41586</c:v>
                </c:pt>
                <c:pt idx="1231">
                  <c:v>41585</c:v>
                </c:pt>
                <c:pt idx="1232">
                  <c:v>41584</c:v>
                </c:pt>
                <c:pt idx="1233">
                  <c:v>41583</c:v>
                </c:pt>
                <c:pt idx="1234">
                  <c:v>41582</c:v>
                </c:pt>
                <c:pt idx="1235">
                  <c:v>41579</c:v>
                </c:pt>
                <c:pt idx="1236">
                  <c:v>41578</c:v>
                </c:pt>
                <c:pt idx="1237">
                  <c:v>41577</c:v>
                </c:pt>
                <c:pt idx="1238">
                  <c:v>41576</c:v>
                </c:pt>
                <c:pt idx="1239">
                  <c:v>41575</c:v>
                </c:pt>
                <c:pt idx="1240">
                  <c:v>41572</c:v>
                </c:pt>
                <c:pt idx="1241">
                  <c:v>41571</c:v>
                </c:pt>
                <c:pt idx="1242">
                  <c:v>41570</c:v>
                </c:pt>
                <c:pt idx="1243">
                  <c:v>41569</c:v>
                </c:pt>
                <c:pt idx="1244">
                  <c:v>41568</c:v>
                </c:pt>
                <c:pt idx="1245">
                  <c:v>41565</c:v>
                </c:pt>
                <c:pt idx="1246">
                  <c:v>41564</c:v>
                </c:pt>
                <c:pt idx="1247">
                  <c:v>41563</c:v>
                </c:pt>
                <c:pt idx="1248">
                  <c:v>41562</c:v>
                </c:pt>
                <c:pt idx="1249">
                  <c:v>41561</c:v>
                </c:pt>
                <c:pt idx="1250">
                  <c:v>41558</c:v>
                </c:pt>
                <c:pt idx="1251">
                  <c:v>41557</c:v>
                </c:pt>
                <c:pt idx="1252">
                  <c:v>41556</c:v>
                </c:pt>
                <c:pt idx="1253">
                  <c:v>41555</c:v>
                </c:pt>
                <c:pt idx="1254">
                  <c:v>41554</c:v>
                </c:pt>
                <c:pt idx="1255">
                  <c:v>41551</c:v>
                </c:pt>
                <c:pt idx="1256">
                  <c:v>41550</c:v>
                </c:pt>
                <c:pt idx="1257">
                  <c:v>41549</c:v>
                </c:pt>
                <c:pt idx="1258">
                  <c:v>41548</c:v>
                </c:pt>
                <c:pt idx="1259">
                  <c:v>41547</c:v>
                </c:pt>
                <c:pt idx="1260">
                  <c:v>41544</c:v>
                </c:pt>
                <c:pt idx="1261">
                  <c:v>41543</c:v>
                </c:pt>
                <c:pt idx="1262">
                  <c:v>41542</c:v>
                </c:pt>
                <c:pt idx="1263">
                  <c:v>41541</c:v>
                </c:pt>
                <c:pt idx="1264">
                  <c:v>41540</c:v>
                </c:pt>
                <c:pt idx="1265">
                  <c:v>41537</c:v>
                </c:pt>
                <c:pt idx="1266">
                  <c:v>41536</c:v>
                </c:pt>
                <c:pt idx="1267">
                  <c:v>41535</c:v>
                </c:pt>
                <c:pt idx="1268">
                  <c:v>41534</c:v>
                </c:pt>
                <c:pt idx="1269">
                  <c:v>41533</c:v>
                </c:pt>
                <c:pt idx="1270">
                  <c:v>41530</c:v>
                </c:pt>
                <c:pt idx="1271">
                  <c:v>41529</c:v>
                </c:pt>
                <c:pt idx="1272">
                  <c:v>41528</c:v>
                </c:pt>
                <c:pt idx="1273">
                  <c:v>41527</c:v>
                </c:pt>
              </c:numCache>
            </c:numRef>
          </c:cat>
          <c:val>
            <c:numRef>
              <c:f>Sheet1!$O$2:$O$1275</c:f>
              <c:numCache>
                <c:formatCode>General</c:formatCode>
                <c:ptCount val="1274"/>
                <c:pt idx="0">
                  <c:v>266.04000000000002</c:v>
                </c:pt>
                <c:pt idx="1">
                  <c:v>264.64999999999998</c:v>
                </c:pt>
                <c:pt idx="2">
                  <c:v>262.91000000000003</c:v>
                </c:pt>
                <c:pt idx="3">
                  <c:v>263.51</c:v>
                </c:pt>
                <c:pt idx="4">
                  <c:v>267.36</c:v>
                </c:pt>
                <c:pt idx="5">
                  <c:v>266.67</c:v>
                </c:pt>
                <c:pt idx="6">
                  <c:v>266.39</c:v>
                </c:pt>
                <c:pt idx="7">
                  <c:v>265.33</c:v>
                </c:pt>
                <c:pt idx="8">
                  <c:v>263.29000000000002</c:v>
                </c:pt>
                <c:pt idx="9">
                  <c:v>263.87</c:v>
                </c:pt>
                <c:pt idx="10">
                  <c:v>265.31</c:v>
                </c:pt>
                <c:pt idx="11">
                  <c:v>265.49</c:v>
                </c:pt>
                <c:pt idx="12">
                  <c:v>262.67</c:v>
                </c:pt>
                <c:pt idx="13">
                  <c:v>261.04000000000002</c:v>
                </c:pt>
                <c:pt idx="14">
                  <c:v>259.73</c:v>
                </c:pt>
                <c:pt idx="15">
                  <c:v>268.27999999999997</c:v>
                </c:pt>
                <c:pt idx="16">
                  <c:v>269.64999999999998</c:v>
                </c:pt>
                <c:pt idx="17">
                  <c:v>267.64</c:v>
                </c:pt>
                <c:pt idx="18">
                  <c:v>268.51</c:v>
                </c:pt>
                <c:pt idx="19">
                  <c:v>268.45999999999998</c:v>
                </c:pt>
                <c:pt idx="20">
                  <c:v>268.39</c:v>
                </c:pt>
                <c:pt idx="21">
                  <c:v>269</c:v>
                </c:pt>
                <c:pt idx="22">
                  <c:v>268.51</c:v>
                </c:pt>
                <c:pt idx="23">
                  <c:v>267.08</c:v>
                </c:pt>
                <c:pt idx="24">
                  <c:v>264.27999999999997</c:v>
                </c:pt>
                <c:pt idx="25">
                  <c:v>261.42</c:v>
                </c:pt>
                <c:pt idx="26">
                  <c:v>260.74</c:v>
                </c:pt>
                <c:pt idx="27">
                  <c:v>261.69</c:v>
                </c:pt>
                <c:pt idx="28">
                  <c:v>262.39999999999998</c:v>
                </c:pt>
                <c:pt idx="29">
                  <c:v>262.33</c:v>
                </c:pt>
                <c:pt idx="30">
                  <c:v>263.10000000000002</c:v>
                </c:pt>
                <c:pt idx="31">
                  <c:v>260.61</c:v>
                </c:pt>
                <c:pt idx="32">
                  <c:v>263.48</c:v>
                </c:pt>
                <c:pt idx="33">
                  <c:v>260.91000000000003</c:v>
                </c:pt>
                <c:pt idx="34">
                  <c:v>260.36</c:v>
                </c:pt>
                <c:pt idx="35">
                  <c:v>261.58999999999997</c:v>
                </c:pt>
                <c:pt idx="36">
                  <c:v>258.81</c:v>
                </c:pt>
                <c:pt idx="37">
                  <c:v>257.64999999999998</c:v>
                </c:pt>
                <c:pt idx="38">
                  <c:v>256.76</c:v>
                </c:pt>
                <c:pt idx="39">
                  <c:v>257.22000000000003</c:v>
                </c:pt>
                <c:pt idx="40">
                  <c:v>256.08</c:v>
                </c:pt>
                <c:pt idx="41">
                  <c:v>253.37</c:v>
                </c:pt>
                <c:pt idx="42">
                  <c:v>253.22</c:v>
                </c:pt>
                <c:pt idx="43">
                  <c:v>253.84</c:v>
                </c:pt>
                <c:pt idx="44">
                  <c:v>255.95</c:v>
                </c:pt>
                <c:pt idx="45">
                  <c:v>257</c:v>
                </c:pt>
                <c:pt idx="46">
                  <c:v>254.86</c:v>
                </c:pt>
                <c:pt idx="47">
                  <c:v>253.76</c:v>
                </c:pt>
                <c:pt idx="48">
                  <c:v>252.74</c:v>
                </c:pt>
                <c:pt idx="49">
                  <c:v>252.7</c:v>
                </c:pt>
                <c:pt idx="50">
                  <c:v>252.93</c:v>
                </c:pt>
                <c:pt idx="51">
                  <c:v>255.42</c:v>
                </c:pt>
                <c:pt idx="52">
                  <c:v>250.29</c:v>
                </c:pt>
                <c:pt idx="53">
                  <c:v>256.98</c:v>
                </c:pt>
                <c:pt idx="54">
                  <c:v>258.7</c:v>
                </c:pt>
                <c:pt idx="55">
                  <c:v>256.05</c:v>
                </c:pt>
                <c:pt idx="56">
                  <c:v>254.59</c:v>
                </c:pt>
                <c:pt idx="57">
                  <c:v>255.54</c:v>
                </c:pt>
                <c:pt idx="58">
                  <c:v>253.67</c:v>
                </c:pt>
                <c:pt idx="59">
                  <c:v>250.76</c:v>
                </c:pt>
                <c:pt idx="60">
                  <c:v>250.5</c:v>
                </c:pt>
                <c:pt idx="61">
                  <c:v>246.98</c:v>
                </c:pt>
                <c:pt idx="62">
                  <c:v>247.48</c:v>
                </c:pt>
                <c:pt idx="63">
                  <c:v>245.34</c:v>
                </c:pt>
                <c:pt idx="64">
                  <c:v>244.9</c:v>
                </c:pt>
                <c:pt idx="65">
                  <c:v>248.17</c:v>
                </c:pt>
                <c:pt idx="66">
                  <c:v>249.77</c:v>
                </c:pt>
                <c:pt idx="67">
                  <c:v>250.71</c:v>
                </c:pt>
                <c:pt idx="68">
                  <c:v>254.37</c:v>
                </c:pt>
                <c:pt idx="69">
                  <c:v>251.89</c:v>
                </c:pt>
                <c:pt idx="70">
                  <c:v>252.81</c:v>
                </c:pt>
                <c:pt idx="71">
                  <c:v>253.02</c:v>
                </c:pt>
                <c:pt idx="72">
                  <c:v>254.87</c:v>
                </c:pt>
                <c:pt idx="73">
                  <c:v>255.98</c:v>
                </c:pt>
                <c:pt idx="74">
                  <c:v>255.33</c:v>
                </c:pt>
                <c:pt idx="75">
                  <c:v>252.87</c:v>
                </c:pt>
                <c:pt idx="76">
                  <c:v>253.58</c:v>
                </c:pt>
                <c:pt idx="77">
                  <c:v>253.78</c:v>
                </c:pt>
                <c:pt idx="78">
                  <c:v>250.68</c:v>
                </c:pt>
                <c:pt idx="79">
                  <c:v>248.98</c:v>
                </c:pt>
                <c:pt idx="80">
                  <c:v>248.65</c:v>
                </c:pt>
                <c:pt idx="81">
                  <c:v>244.43</c:v>
                </c:pt>
                <c:pt idx="82">
                  <c:v>244.63</c:v>
                </c:pt>
                <c:pt idx="83">
                  <c:v>243.35</c:v>
                </c:pt>
                <c:pt idx="84">
                  <c:v>241.51</c:v>
                </c:pt>
                <c:pt idx="85">
                  <c:v>244.94</c:v>
                </c:pt>
                <c:pt idx="86">
                  <c:v>242.17</c:v>
                </c:pt>
                <c:pt idx="87">
                  <c:v>244.95</c:v>
                </c:pt>
                <c:pt idx="88">
                  <c:v>242.73</c:v>
                </c:pt>
                <c:pt idx="89">
                  <c:v>244.26</c:v>
                </c:pt>
                <c:pt idx="90">
                  <c:v>245.18</c:v>
                </c:pt>
                <c:pt idx="91">
                  <c:v>247.9</c:v>
                </c:pt>
                <c:pt idx="92">
                  <c:v>244.64</c:v>
                </c:pt>
                <c:pt idx="93">
                  <c:v>242.96</c:v>
                </c:pt>
                <c:pt idx="94">
                  <c:v>241.72</c:v>
                </c:pt>
                <c:pt idx="95">
                  <c:v>239.5</c:v>
                </c:pt>
                <c:pt idx="96">
                  <c:v>242.9</c:v>
                </c:pt>
                <c:pt idx="97">
                  <c:v>238.28</c:v>
                </c:pt>
                <c:pt idx="98">
                  <c:v>233.71</c:v>
                </c:pt>
                <c:pt idx="99">
                  <c:v>229.21</c:v>
                </c:pt>
                <c:pt idx="100">
                  <c:v>232.03</c:v>
                </c:pt>
                <c:pt idx="101">
                  <c:v>233.78</c:v>
                </c:pt>
                <c:pt idx="102">
                  <c:v>235.9</c:v>
                </c:pt>
                <c:pt idx="103">
                  <c:v>234.15</c:v>
                </c:pt>
                <c:pt idx="104">
                  <c:v>233.46</c:v>
                </c:pt>
                <c:pt idx="105">
                  <c:v>236.85</c:v>
                </c:pt>
                <c:pt idx="106">
                  <c:v>236.4</c:v>
                </c:pt>
                <c:pt idx="107">
                  <c:v>240.18</c:v>
                </c:pt>
                <c:pt idx="108">
                  <c:v>237.03</c:v>
                </c:pt>
                <c:pt idx="109">
                  <c:v>234.9</c:v>
                </c:pt>
                <c:pt idx="110">
                  <c:v>234.22</c:v>
                </c:pt>
                <c:pt idx="111">
                  <c:v>234.34</c:v>
                </c:pt>
                <c:pt idx="112">
                  <c:v>235.06</c:v>
                </c:pt>
                <c:pt idx="113">
                  <c:v>235.76</c:v>
                </c:pt>
                <c:pt idx="114">
                  <c:v>236.4</c:v>
                </c:pt>
                <c:pt idx="115">
                  <c:v>238.55</c:v>
                </c:pt>
                <c:pt idx="116">
                  <c:v>230.32</c:v>
                </c:pt>
                <c:pt idx="117">
                  <c:v>224.28</c:v>
                </c:pt>
                <c:pt idx="118">
                  <c:v>224.24</c:v>
                </c:pt>
                <c:pt idx="119">
                  <c:v>221.9</c:v>
                </c:pt>
                <c:pt idx="120">
                  <c:v>226.79</c:v>
                </c:pt>
                <c:pt idx="121">
                  <c:v>222.73</c:v>
                </c:pt>
                <c:pt idx="122">
                  <c:v>223.96</c:v>
                </c:pt>
                <c:pt idx="123">
                  <c:v>229.07</c:v>
                </c:pt>
                <c:pt idx="124">
                  <c:v>228.79</c:v>
                </c:pt>
                <c:pt idx="125">
                  <c:v>224.58</c:v>
                </c:pt>
                <c:pt idx="126">
                  <c:v>217.2</c:v>
                </c:pt>
                <c:pt idx="127">
                  <c:v>214</c:v>
                </c:pt>
                <c:pt idx="128">
                  <c:v>218.5</c:v>
                </c:pt>
                <c:pt idx="129">
                  <c:v>217.96</c:v>
                </c:pt>
                <c:pt idx="130">
                  <c:v>219.07</c:v>
                </c:pt>
                <c:pt idx="131">
                  <c:v>212.55</c:v>
                </c:pt>
                <c:pt idx="132">
                  <c:v>215.21</c:v>
                </c:pt>
                <c:pt idx="133">
                  <c:v>222.82</c:v>
                </c:pt>
                <c:pt idx="134">
                  <c:v>226.78</c:v>
                </c:pt>
                <c:pt idx="135">
                  <c:v>225.05</c:v>
                </c:pt>
                <c:pt idx="136">
                  <c:v>227.86</c:v>
                </c:pt>
                <c:pt idx="137">
                  <c:v>229.48</c:v>
                </c:pt>
                <c:pt idx="138">
                  <c:v>225.38</c:v>
                </c:pt>
                <c:pt idx="139">
                  <c:v>226.94</c:v>
                </c:pt>
                <c:pt idx="140">
                  <c:v>222.77</c:v>
                </c:pt>
                <c:pt idx="141">
                  <c:v>225.43</c:v>
                </c:pt>
                <c:pt idx="142">
                  <c:v>224.73</c:v>
                </c:pt>
                <c:pt idx="143">
                  <c:v>227.27</c:v>
                </c:pt>
                <c:pt idx="144">
                  <c:v>226.18</c:v>
                </c:pt>
                <c:pt idx="145">
                  <c:v>228.38</c:v>
                </c:pt>
                <c:pt idx="146">
                  <c:v>225.19</c:v>
                </c:pt>
                <c:pt idx="147">
                  <c:v>224.45</c:v>
                </c:pt>
                <c:pt idx="148">
                  <c:v>226.16</c:v>
                </c:pt>
                <c:pt idx="149">
                  <c:v>232.52</c:v>
                </c:pt>
                <c:pt idx="150">
                  <c:v>234.06</c:v>
                </c:pt>
                <c:pt idx="151">
                  <c:v>230.16</c:v>
                </c:pt>
                <c:pt idx="152">
                  <c:v>227.09</c:v>
                </c:pt>
                <c:pt idx="153">
                  <c:v>225.13</c:v>
                </c:pt>
                <c:pt idx="154">
                  <c:v>226.66</c:v>
                </c:pt>
                <c:pt idx="155">
                  <c:v>229.37</c:v>
                </c:pt>
                <c:pt idx="156">
                  <c:v>226.02</c:v>
                </c:pt>
                <c:pt idx="157">
                  <c:v>228.78</c:v>
                </c:pt>
                <c:pt idx="158">
                  <c:v>226.64</c:v>
                </c:pt>
                <c:pt idx="159">
                  <c:v>225.69</c:v>
                </c:pt>
                <c:pt idx="160">
                  <c:v>220.96</c:v>
                </c:pt>
                <c:pt idx="161">
                  <c:v>216.46</c:v>
                </c:pt>
                <c:pt idx="162">
                  <c:v>225.82</c:v>
                </c:pt>
                <c:pt idx="163">
                  <c:v>225.18</c:v>
                </c:pt>
                <c:pt idx="164">
                  <c:v>220.02</c:v>
                </c:pt>
                <c:pt idx="165">
                  <c:v>231.88</c:v>
                </c:pt>
                <c:pt idx="166">
                  <c:v>235.22</c:v>
                </c:pt>
                <c:pt idx="167">
                  <c:v>236.78</c:v>
                </c:pt>
                <c:pt idx="168">
                  <c:v>236.65</c:v>
                </c:pt>
                <c:pt idx="169">
                  <c:v>247.41</c:v>
                </c:pt>
                <c:pt idx="170">
                  <c:v>248.47</c:v>
                </c:pt>
                <c:pt idx="171">
                  <c:v>245.18</c:v>
                </c:pt>
                <c:pt idx="172">
                  <c:v>244.85</c:v>
                </c:pt>
                <c:pt idx="173">
                  <c:v>245.21</c:v>
                </c:pt>
                <c:pt idx="174">
                  <c:v>243.56</c:v>
                </c:pt>
                <c:pt idx="175">
                  <c:v>243.35</c:v>
                </c:pt>
                <c:pt idx="176">
                  <c:v>243.16</c:v>
                </c:pt>
                <c:pt idx="177">
                  <c:v>238.43</c:v>
                </c:pt>
                <c:pt idx="178">
                  <c:v>232.9</c:v>
                </c:pt>
                <c:pt idx="179">
                  <c:v>228.64</c:v>
                </c:pt>
                <c:pt idx="180">
                  <c:v>225.39</c:v>
                </c:pt>
                <c:pt idx="181">
                  <c:v>224.2</c:v>
                </c:pt>
                <c:pt idx="182">
                  <c:v>225.88</c:v>
                </c:pt>
                <c:pt idx="183">
                  <c:v>224.76</c:v>
                </c:pt>
                <c:pt idx="184">
                  <c:v>228.73</c:v>
                </c:pt>
                <c:pt idx="185">
                  <c:v>224.45</c:v>
                </c:pt>
                <c:pt idx="186">
                  <c:v>223.48</c:v>
                </c:pt>
                <c:pt idx="187">
                  <c:v>221.16</c:v>
                </c:pt>
                <c:pt idx="188">
                  <c:v>220.46</c:v>
                </c:pt>
                <c:pt idx="189">
                  <c:v>222.77</c:v>
                </c:pt>
                <c:pt idx="190">
                  <c:v>220.42</c:v>
                </c:pt>
                <c:pt idx="191">
                  <c:v>219.6</c:v>
                </c:pt>
                <c:pt idx="192">
                  <c:v>220</c:v>
                </c:pt>
                <c:pt idx="193">
                  <c:v>221.69</c:v>
                </c:pt>
                <c:pt idx="194">
                  <c:v>222.38</c:v>
                </c:pt>
                <c:pt idx="195">
                  <c:v>222.04</c:v>
                </c:pt>
                <c:pt idx="196">
                  <c:v>222.67</c:v>
                </c:pt>
                <c:pt idx="197">
                  <c:v>221.82</c:v>
                </c:pt>
                <c:pt idx="198">
                  <c:v>221.25</c:v>
                </c:pt>
                <c:pt idx="199">
                  <c:v>224.35</c:v>
                </c:pt>
                <c:pt idx="200">
                  <c:v>222.49</c:v>
                </c:pt>
                <c:pt idx="201">
                  <c:v>222.77</c:v>
                </c:pt>
                <c:pt idx="202">
                  <c:v>223.91</c:v>
                </c:pt>
                <c:pt idx="203">
                  <c:v>220.15</c:v>
                </c:pt>
                <c:pt idx="204">
                  <c:v>219.94</c:v>
                </c:pt>
                <c:pt idx="205">
                  <c:v>220.09</c:v>
                </c:pt>
                <c:pt idx="206">
                  <c:v>221.42</c:v>
                </c:pt>
                <c:pt idx="207">
                  <c:v>226.78</c:v>
                </c:pt>
                <c:pt idx="208">
                  <c:v>228.17</c:v>
                </c:pt>
                <c:pt idx="209">
                  <c:v>222.88</c:v>
                </c:pt>
                <c:pt idx="210">
                  <c:v>216.14</c:v>
                </c:pt>
                <c:pt idx="211">
                  <c:v>212.4</c:v>
                </c:pt>
                <c:pt idx="212">
                  <c:v>212.51</c:v>
                </c:pt>
                <c:pt idx="213">
                  <c:v>211.22</c:v>
                </c:pt>
                <c:pt idx="214">
                  <c:v>212.6</c:v>
                </c:pt>
                <c:pt idx="215">
                  <c:v>210.25</c:v>
                </c:pt>
                <c:pt idx="216">
                  <c:v>209.9</c:v>
                </c:pt>
                <c:pt idx="217">
                  <c:v>211.13</c:v>
                </c:pt>
                <c:pt idx="218">
                  <c:v>209.86</c:v>
                </c:pt>
                <c:pt idx="219">
                  <c:v>211.71</c:v>
                </c:pt>
                <c:pt idx="220">
                  <c:v>212.66</c:v>
                </c:pt>
                <c:pt idx="221">
                  <c:v>211.07</c:v>
                </c:pt>
                <c:pt idx="222">
                  <c:v>211.56</c:v>
                </c:pt>
                <c:pt idx="223">
                  <c:v>210.77</c:v>
                </c:pt>
                <c:pt idx="224">
                  <c:v>212.7</c:v>
                </c:pt>
                <c:pt idx="225">
                  <c:v>212.12</c:v>
                </c:pt>
                <c:pt idx="226">
                  <c:v>212.87</c:v>
                </c:pt>
                <c:pt idx="227">
                  <c:v>211.1</c:v>
                </c:pt>
                <c:pt idx="228">
                  <c:v>209.53</c:v>
                </c:pt>
                <c:pt idx="229">
                  <c:v>210.22</c:v>
                </c:pt>
                <c:pt idx="230">
                  <c:v>209.39</c:v>
                </c:pt>
                <c:pt idx="231">
                  <c:v>212.6</c:v>
                </c:pt>
                <c:pt idx="232">
                  <c:v>209.15</c:v>
                </c:pt>
                <c:pt idx="233">
                  <c:v>207.56</c:v>
                </c:pt>
                <c:pt idx="234">
                  <c:v>208.15</c:v>
                </c:pt>
                <c:pt idx="235">
                  <c:v>207.01</c:v>
                </c:pt>
                <c:pt idx="236">
                  <c:v>207.49</c:v>
                </c:pt>
                <c:pt idx="237">
                  <c:v>203.25</c:v>
                </c:pt>
                <c:pt idx="238">
                  <c:v>205.23</c:v>
                </c:pt>
                <c:pt idx="239">
                  <c:v>203.89</c:v>
                </c:pt>
                <c:pt idx="240">
                  <c:v>193.2</c:v>
                </c:pt>
                <c:pt idx="241">
                  <c:v>192.52</c:v>
                </c:pt>
                <c:pt idx="242">
                  <c:v>192.92</c:v>
                </c:pt>
                <c:pt idx="243">
                  <c:v>195.26</c:v>
                </c:pt>
                <c:pt idx="244">
                  <c:v>194.68</c:v>
                </c:pt>
                <c:pt idx="245">
                  <c:v>196.3</c:v>
                </c:pt>
                <c:pt idx="246">
                  <c:v>198.06</c:v>
                </c:pt>
                <c:pt idx="247">
                  <c:v>197.9</c:v>
                </c:pt>
                <c:pt idx="248">
                  <c:v>200.48</c:v>
                </c:pt>
                <c:pt idx="249">
                  <c:v>198.63</c:v>
                </c:pt>
                <c:pt idx="250">
                  <c:v>197.44</c:v>
                </c:pt>
                <c:pt idx="251">
                  <c:v>195.85</c:v>
                </c:pt>
                <c:pt idx="252">
                  <c:v>196.1</c:v>
                </c:pt>
                <c:pt idx="253">
                  <c:v>194.49</c:v>
                </c:pt>
                <c:pt idx="254">
                  <c:v>192.7</c:v>
                </c:pt>
                <c:pt idx="255">
                  <c:v>191.75</c:v>
                </c:pt>
                <c:pt idx="256">
                  <c:v>193.03</c:v>
                </c:pt>
                <c:pt idx="257">
                  <c:v>195.21</c:v>
                </c:pt>
                <c:pt idx="258">
                  <c:v>195.75</c:v>
                </c:pt>
                <c:pt idx="259">
                  <c:v>194.65</c:v>
                </c:pt>
                <c:pt idx="260">
                  <c:v>198.19</c:v>
                </c:pt>
                <c:pt idx="261">
                  <c:v>198.18</c:v>
                </c:pt>
                <c:pt idx="262">
                  <c:v>197.73</c:v>
                </c:pt>
                <c:pt idx="263">
                  <c:v>198.33</c:v>
                </c:pt>
                <c:pt idx="264">
                  <c:v>197.47</c:v>
                </c:pt>
                <c:pt idx="265">
                  <c:v>199.58</c:v>
                </c:pt>
                <c:pt idx="266">
                  <c:v>197.75</c:v>
                </c:pt>
                <c:pt idx="267">
                  <c:v>198.17</c:v>
                </c:pt>
                <c:pt idx="268">
                  <c:v>198.38</c:v>
                </c:pt>
                <c:pt idx="269">
                  <c:v>199.31</c:v>
                </c:pt>
                <c:pt idx="270">
                  <c:v>199.75</c:v>
                </c:pt>
                <c:pt idx="271">
                  <c:v>198.9</c:v>
                </c:pt>
                <c:pt idx="272">
                  <c:v>195.88</c:v>
                </c:pt>
                <c:pt idx="273">
                  <c:v>196.73</c:v>
                </c:pt>
                <c:pt idx="274">
                  <c:v>195.09</c:v>
                </c:pt>
                <c:pt idx="275">
                  <c:v>194.36</c:v>
                </c:pt>
                <c:pt idx="276">
                  <c:v>194.75</c:v>
                </c:pt>
                <c:pt idx="277">
                  <c:v>194.24</c:v>
                </c:pt>
                <c:pt idx="278">
                  <c:v>194.79</c:v>
                </c:pt>
                <c:pt idx="279">
                  <c:v>192.03</c:v>
                </c:pt>
                <c:pt idx="280">
                  <c:v>190.82</c:v>
                </c:pt>
                <c:pt idx="281">
                  <c:v>192.7</c:v>
                </c:pt>
                <c:pt idx="282">
                  <c:v>193.77</c:v>
                </c:pt>
                <c:pt idx="283">
                  <c:v>194.5</c:v>
                </c:pt>
                <c:pt idx="284">
                  <c:v>193.71</c:v>
                </c:pt>
                <c:pt idx="285">
                  <c:v>193.02</c:v>
                </c:pt>
                <c:pt idx="286">
                  <c:v>192.57</c:v>
                </c:pt>
                <c:pt idx="287">
                  <c:v>194.83</c:v>
                </c:pt>
                <c:pt idx="288">
                  <c:v>194.9</c:v>
                </c:pt>
                <c:pt idx="289">
                  <c:v>194.78</c:v>
                </c:pt>
                <c:pt idx="290">
                  <c:v>194.88</c:v>
                </c:pt>
                <c:pt idx="291">
                  <c:v>194.77</c:v>
                </c:pt>
                <c:pt idx="292">
                  <c:v>193</c:v>
                </c:pt>
                <c:pt idx="293">
                  <c:v>192.23</c:v>
                </c:pt>
                <c:pt idx="294">
                  <c:v>191.81</c:v>
                </c:pt>
                <c:pt idx="295">
                  <c:v>191.15</c:v>
                </c:pt>
                <c:pt idx="296">
                  <c:v>188.93</c:v>
                </c:pt>
                <c:pt idx="297">
                  <c:v>190.75</c:v>
                </c:pt>
                <c:pt idx="298">
                  <c:v>190.4</c:v>
                </c:pt>
                <c:pt idx="299">
                  <c:v>190.89</c:v>
                </c:pt>
                <c:pt idx="300">
                  <c:v>191.78</c:v>
                </c:pt>
                <c:pt idx="301">
                  <c:v>191.5</c:v>
                </c:pt>
                <c:pt idx="302">
                  <c:v>189.19</c:v>
                </c:pt>
                <c:pt idx="303">
                  <c:v>186.85</c:v>
                </c:pt>
                <c:pt idx="304">
                  <c:v>186.35</c:v>
                </c:pt>
                <c:pt idx="305">
                  <c:v>186.9</c:v>
                </c:pt>
                <c:pt idx="306">
                  <c:v>185.48</c:v>
                </c:pt>
                <c:pt idx="307">
                  <c:v>186.69</c:v>
                </c:pt>
                <c:pt idx="308">
                  <c:v>185.95</c:v>
                </c:pt>
                <c:pt idx="309">
                  <c:v>186.95</c:v>
                </c:pt>
                <c:pt idx="310">
                  <c:v>187.96</c:v>
                </c:pt>
                <c:pt idx="311">
                  <c:v>186.94</c:v>
                </c:pt>
                <c:pt idx="312">
                  <c:v>188.25</c:v>
                </c:pt>
                <c:pt idx="313">
                  <c:v>186.65</c:v>
                </c:pt>
                <c:pt idx="314">
                  <c:v>185.42</c:v>
                </c:pt>
                <c:pt idx="315">
                  <c:v>185.27</c:v>
                </c:pt>
                <c:pt idx="316">
                  <c:v>185.7</c:v>
                </c:pt>
                <c:pt idx="317">
                  <c:v>184.6</c:v>
                </c:pt>
                <c:pt idx="318">
                  <c:v>185.12</c:v>
                </c:pt>
                <c:pt idx="319">
                  <c:v>185.25</c:v>
                </c:pt>
                <c:pt idx="320">
                  <c:v>186.5</c:v>
                </c:pt>
                <c:pt idx="321">
                  <c:v>184.92</c:v>
                </c:pt>
                <c:pt idx="322">
                  <c:v>183.27</c:v>
                </c:pt>
                <c:pt idx="323">
                  <c:v>183.02</c:v>
                </c:pt>
                <c:pt idx="324">
                  <c:v>181.63</c:v>
                </c:pt>
                <c:pt idx="325">
                  <c:v>180.38</c:v>
                </c:pt>
                <c:pt idx="326">
                  <c:v>182.36</c:v>
                </c:pt>
                <c:pt idx="327">
                  <c:v>181.05</c:v>
                </c:pt>
                <c:pt idx="328">
                  <c:v>179.25</c:v>
                </c:pt>
                <c:pt idx="329">
                  <c:v>181.46</c:v>
                </c:pt>
                <c:pt idx="330">
                  <c:v>181.69</c:v>
                </c:pt>
                <c:pt idx="331">
                  <c:v>183.21</c:v>
                </c:pt>
                <c:pt idx="332">
                  <c:v>180.82</c:v>
                </c:pt>
                <c:pt idx="333">
                  <c:v>179.37</c:v>
                </c:pt>
                <c:pt idx="334">
                  <c:v>179.39</c:v>
                </c:pt>
                <c:pt idx="335">
                  <c:v>179.58</c:v>
                </c:pt>
                <c:pt idx="336">
                  <c:v>175.18</c:v>
                </c:pt>
                <c:pt idx="337">
                  <c:v>176.59</c:v>
                </c:pt>
                <c:pt idx="338">
                  <c:v>177.5</c:v>
                </c:pt>
                <c:pt idx="339">
                  <c:v>178.05</c:v>
                </c:pt>
                <c:pt idx="340">
                  <c:v>175.59</c:v>
                </c:pt>
                <c:pt idx="341">
                  <c:v>175.22</c:v>
                </c:pt>
                <c:pt idx="342">
                  <c:v>174.7</c:v>
                </c:pt>
                <c:pt idx="343">
                  <c:v>172.59</c:v>
                </c:pt>
                <c:pt idx="344">
                  <c:v>171.45</c:v>
                </c:pt>
                <c:pt idx="345">
                  <c:v>168.86</c:v>
                </c:pt>
                <c:pt idx="346">
                  <c:v>168.12</c:v>
                </c:pt>
                <c:pt idx="347">
                  <c:v>171.53</c:v>
                </c:pt>
                <c:pt idx="348">
                  <c:v>171.81</c:v>
                </c:pt>
                <c:pt idx="349">
                  <c:v>173.32</c:v>
                </c:pt>
                <c:pt idx="350">
                  <c:v>173.39</c:v>
                </c:pt>
                <c:pt idx="351">
                  <c:v>173.24</c:v>
                </c:pt>
                <c:pt idx="352">
                  <c:v>174.44</c:v>
                </c:pt>
                <c:pt idx="353">
                  <c:v>174.12</c:v>
                </c:pt>
                <c:pt idx="354">
                  <c:v>174.02</c:v>
                </c:pt>
                <c:pt idx="355">
                  <c:v>172.54</c:v>
                </c:pt>
                <c:pt idx="356">
                  <c:v>174.14</c:v>
                </c:pt>
                <c:pt idx="357">
                  <c:v>174.59</c:v>
                </c:pt>
                <c:pt idx="358">
                  <c:v>174.88</c:v>
                </c:pt>
                <c:pt idx="359">
                  <c:v>174.63</c:v>
                </c:pt>
                <c:pt idx="360">
                  <c:v>174.38</c:v>
                </c:pt>
                <c:pt idx="361">
                  <c:v>174.04</c:v>
                </c:pt>
                <c:pt idx="362">
                  <c:v>172.33</c:v>
                </c:pt>
                <c:pt idx="363">
                  <c:v>171.16</c:v>
                </c:pt>
                <c:pt idx="364">
                  <c:v>171.54</c:v>
                </c:pt>
                <c:pt idx="365">
                  <c:v>169.25</c:v>
                </c:pt>
                <c:pt idx="366">
                  <c:v>168.59</c:v>
                </c:pt>
                <c:pt idx="367">
                  <c:v>167.18</c:v>
                </c:pt>
                <c:pt idx="368">
                  <c:v>164.96</c:v>
                </c:pt>
                <c:pt idx="369">
                  <c:v>165.56</c:v>
                </c:pt>
                <c:pt idx="370">
                  <c:v>165.83</c:v>
                </c:pt>
                <c:pt idx="371">
                  <c:v>165.48</c:v>
                </c:pt>
                <c:pt idx="372">
                  <c:v>166.02</c:v>
                </c:pt>
                <c:pt idx="373">
                  <c:v>165.34</c:v>
                </c:pt>
                <c:pt idx="374">
                  <c:v>165.37</c:v>
                </c:pt>
                <c:pt idx="375">
                  <c:v>164.97</c:v>
                </c:pt>
                <c:pt idx="376">
                  <c:v>165.59</c:v>
                </c:pt>
                <c:pt idx="377">
                  <c:v>164.01</c:v>
                </c:pt>
                <c:pt idx="378">
                  <c:v>164.99</c:v>
                </c:pt>
                <c:pt idx="379">
                  <c:v>163.44</c:v>
                </c:pt>
                <c:pt idx="380">
                  <c:v>165.35</c:v>
                </c:pt>
                <c:pt idx="381">
                  <c:v>164.6</c:v>
                </c:pt>
                <c:pt idx="382">
                  <c:v>165</c:v>
                </c:pt>
                <c:pt idx="383">
                  <c:v>165.29</c:v>
                </c:pt>
                <c:pt idx="384">
                  <c:v>167.03</c:v>
                </c:pt>
                <c:pt idx="385">
                  <c:v>167.7</c:v>
                </c:pt>
                <c:pt idx="386">
                  <c:v>168</c:v>
                </c:pt>
                <c:pt idx="387">
                  <c:v>169.7</c:v>
                </c:pt>
                <c:pt idx="388">
                  <c:v>171.3</c:v>
                </c:pt>
                <c:pt idx="389">
                  <c:v>171.78</c:v>
                </c:pt>
                <c:pt idx="390">
                  <c:v>169.06</c:v>
                </c:pt>
                <c:pt idx="391">
                  <c:v>170.21</c:v>
                </c:pt>
                <c:pt idx="392">
                  <c:v>169.98</c:v>
                </c:pt>
                <c:pt idx="393">
                  <c:v>168.01</c:v>
                </c:pt>
                <c:pt idx="394">
                  <c:v>167.91</c:v>
                </c:pt>
                <c:pt idx="395">
                  <c:v>168.3</c:v>
                </c:pt>
                <c:pt idx="396">
                  <c:v>168.7</c:v>
                </c:pt>
                <c:pt idx="397">
                  <c:v>168.2</c:v>
                </c:pt>
                <c:pt idx="398">
                  <c:v>167.31</c:v>
                </c:pt>
                <c:pt idx="399">
                  <c:v>167.94</c:v>
                </c:pt>
                <c:pt idx="400">
                  <c:v>165.38</c:v>
                </c:pt>
                <c:pt idx="401">
                  <c:v>165.38</c:v>
                </c:pt>
                <c:pt idx="402">
                  <c:v>163.06</c:v>
                </c:pt>
                <c:pt idx="403">
                  <c:v>162.6</c:v>
                </c:pt>
                <c:pt idx="404">
                  <c:v>160.57</c:v>
                </c:pt>
                <c:pt idx="405">
                  <c:v>160.57</c:v>
                </c:pt>
                <c:pt idx="406">
                  <c:v>157.62</c:v>
                </c:pt>
                <c:pt idx="407">
                  <c:v>163.65</c:v>
                </c:pt>
                <c:pt idx="408">
                  <c:v>164.29</c:v>
                </c:pt>
                <c:pt idx="409">
                  <c:v>163.13</c:v>
                </c:pt>
                <c:pt idx="410">
                  <c:v>161.99</c:v>
                </c:pt>
                <c:pt idx="411">
                  <c:v>160.75</c:v>
                </c:pt>
                <c:pt idx="412">
                  <c:v>160.44</c:v>
                </c:pt>
                <c:pt idx="413">
                  <c:v>160.31</c:v>
                </c:pt>
                <c:pt idx="414">
                  <c:v>160.53</c:v>
                </c:pt>
                <c:pt idx="415">
                  <c:v>160.51</c:v>
                </c:pt>
                <c:pt idx="416">
                  <c:v>161.87</c:v>
                </c:pt>
                <c:pt idx="417">
                  <c:v>160.76</c:v>
                </c:pt>
                <c:pt idx="418">
                  <c:v>162.71</c:v>
                </c:pt>
                <c:pt idx="419">
                  <c:v>162.1</c:v>
                </c:pt>
                <c:pt idx="420">
                  <c:v>162.09</c:v>
                </c:pt>
                <c:pt idx="421">
                  <c:v>162.99</c:v>
                </c:pt>
                <c:pt idx="422">
                  <c:v>162.75</c:v>
                </c:pt>
                <c:pt idx="423">
                  <c:v>161.24</c:v>
                </c:pt>
                <c:pt idx="424">
                  <c:v>160.43</c:v>
                </c:pt>
                <c:pt idx="425">
                  <c:v>159.07</c:v>
                </c:pt>
                <c:pt idx="426">
                  <c:v>158.66</c:v>
                </c:pt>
                <c:pt idx="427">
                  <c:v>158.69999999999999</c:v>
                </c:pt>
                <c:pt idx="428">
                  <c:v>157.74</c:v>
                </c:pt>
                <c:pt idx="429">
                  <c:v>160.66</c:v>
                </c:pt>
                <c:pt idx="430">
                  <c:v>161.80000000000001</c:v>
                </c:pt>
                <c:pt idx="431">
                  <c:v>162.36000000000001</c:v>
                </c:pt>
                <c:pt idx="432">
                  <c:v>161.88999999999999</c:v>
                </c:pt>
                <c:pt idx="433">
                  <c:v>161.58000000000001</c:v>
                </c:pt>
                <c:pt idx="434">
                  <c:v>161.94999999999999</c:v>
                </c:pt>
                <c:pt idx="435">
                  <c:v>162.41</c:v>
                </c:pt>
                <c:pt idx="436">
                  <c:v>162.18</c:v>
                </c:pt>
                <c:pt idx="437">
                  <c:v>161.91</c:v>
                </c:pt>
                <c:pt idx="438">
                  <c:v>161.44999999999999</c:v>
                </c:pt>
                <c:pt idx="439">
                  <c:v>160.04</c:v>
                </c:pt>
                <c:pt idx="440">
                  <c:v>161.04</c:v>
                </c:pt>
                <c:pt idx="441">
                  <c:v>161.44</c:v>
                </c:pt>
                <c:pt idx="442">
                  <c:v>162.63999999999999</c:v>
                </c:pt>
                <c:pt idx="443">
                  <c:v>163.03</c:v>
                </c:pt>
                <c:pt idx="444">
                  <c:v>161.58000000000001</c:v>
                </c:pt>
                <c:pt idx="445">
                  <c:v>161.33000000000001</c:v>
                </c:pt>
                <c:pt idx="446">
                  <c:v>161.59</c:v>
                </c:pt>
                <c:pt idx="447">
                  <c:v>161.54</c:v>
                </c:pt>
                <c:pt idx="448">
                  <c:v>163.94</c:v>
                </c:pt>
                <c:pt idx="449">
                  <c:v>160.62</c:v>
                </c:pt>
                <c:pt idx="450">
                  <c:v>159.86000000000001</c:v>
                </c:pt>
                <c:pt idx="451">
                  <c:v>160.54</c:v>
                </c:pt>
                <c:pt idx="452">
                  <c:v>159.49</c:v>
                </c:pt>
                <c:pt idx="453">
                  <c:v>160.12</c:v>
                </c:pt>
                <c:pt idx="454">
                  <c:v>159.32</c:v>
                </c:pt>
                <c:pt idx="455">
                  <c:v>159.4</c:v>
                </c:pt>
                <c:pt idx="456">
                  <c:v>157.32</c:v>
                </c:pt>
                <c:pt idx="457">
                  <c:v>157.63</c:v>
                </c:pt>
                <c:pt idx="458">
                  <c:v>160.72999999999999</c:v>
                </c:pt>
                <c:pt idx="459">
                  <c:v>160.94</c:v>
                </c:pt>
                <c:pt idx="460">
                  <c:v>158.32</c:v>
                </c:pt>
                <c:pt idx="461">
                  <c:v>157.59</c:v>
                </c:pt>
                <c:pt idx="462">
                  <c:v>152.11000000000001</c:v>
                </c:pt>
                <c:pt idx="463">
                  <c:v>152.81</c:v>
                </c:pt>
                <c:pt idx="464">
                  <c:v>153.54</c:v>
                </c:pt>
                <c:pt idx="465">
                  <c:v>152.26</c:v>
                </c:pt>
                <c:pt idx="466">
                  <c:v>150.41</c:v>
                </c:pt>
                <c:pt idx="467">
                  <c:v>149.44999999999999</c:v>
                </c:pt>
                <c:pt idx="468">
                  <c:v>150.77000000000001</c:v>
                </c:pt>
                <c:pt idx="469">
                  <c:v>151.5</c:v>
                </c:pt>
                <c:pt idx="470">
                  <c:v>152.22999999999999</c:v>
                </c:pt>
                <c:pt idx="471">
                  <c:v>152.28</c:v>
                </c:pt>
                <c:pt idx="472">
                  <c:v>146.41999999999999</c:v>
                </c:pt>
                <c:pt idx="473">
                  <c:v>146.13</c:v>
                </c:pt>
                <c:pt idx="474">
                  <c:v>141.9</c:v>
                </c:pt>
                <c:pt idx="475">
                  <c:v>142.9</c:v>
                </c:pt>
                <c:pt idx="476">
                  <c:v>141.93</c:v>
                </c:pt>
                <c:pt idx="477">
                  <c:v>137.71</c:v>
                </c:pt>
                <c:pt idx="478">
                  <c:v>137.83000000000001</c:v>
                </c:pt>
                <c:pt idx="479">
                  <c:v>138.97999999999999</c:v>
                </c:pt>
                <c:pt idx="480">
                  <c:v>139.43</c:v>
                </c:pt>
                <c:pt idx="481">
                  <c:v>141.33000000000001</c:v>
                </c:pt>
                <c:pt idx="482">
                  <c:v>140.35</c:v>
                </c:pt>
                <c:pt idx="483">
                  <c:v>141.94</c:v>
                </c:pt>
                <c:pt idx="484">
                  <c:v>142.22999999999999</c:v>
                </c:pt>
                <c:pt idx="485">
                  <c:v>143.78</c:v>
                </c:pt>
                <c:pt idx="486">
                  <c:v>144.69</c:v>
                </c:pt>
                <c:pt idx="487">
                  <c:v>145.37</c:v>
                </c:pt>
                <c:pt idx="488">
                  <c:v>145.07</c:v>
                </c:pt>
                <c:pt idx="489">
                  <c:v>144.37</c:v>
                </c:pt>
                <c:pt idx="490">
                  <c:v>143.38999999999999</c:v>
                </c:pt>
                <c:pt idx="491">
                  <c:v>134.13</c:v>
                </c:pt>
                <c:pt idx="492">
                  <c:v>133.91999999999999</c:v>
                </c:pt>
                <c:pt idx="493">
                  <c:v>134.19</c:v>
                </c:pt>
                <c:pt idx="494">
                  <c:v>135.1</c:v>
                </c:pt>
                <c:pt idx="495">
                  <c:v>134.75</c:v>
                </c:pt>
                <c:pt idx="496">
                  <c:v>138.08000000000001</c:v>
                </c:pt>
                <c:pt idx="497">
                  <c:v>136.66</c:v>
                </c:pt>
                <c:pt idx="498">
                  <c:v>136.47</c:v>
                </c:pt>
                <c:pt idx="499">
                  <c:v>137.6</c:v>
                </c:pt>
                <c:pt idx="500">
                  <c:v>138.16</c:v>
                </c:pt>
                <c:pt idx="501">
                  <c:v>138.49</c:v>
                </c:pt>
                <c:pt idx="502">
                  <c:v>140</c:v>
                </c:pt>
                <c:pt idx="503">
                  <c:v>138.32</c:v>
                </c:pt>
                <c:pt idx="504">
                  <c:v>140.41</c:v>
                </c:pt>
                <c:pt idx="505">
                  <c:v>140.79</c:v>
                </c:pt>
                <c:pt idx="506">
                  <c:v>139.72</c:v>
                </c:pt>
                <c:pt idx="507">
                  <c:v>140.51</c:v>
                </c:pt>
                <c:pt idx="508">
                  <c:v>141.04</c:v>
                </c:pt>
                <c:pt idx="509">
                  <c:v>139.91</c:v>
                </c:pt>
                <c:pt idx="510">
                  <c:v>137.47</c:v>
                </c:pt>
                <c:pt idx="511">
                  <c:v>137.68</c:v>
                </c:pt>
                <c:pt idx="512">
                  <c:v>138.47</c:v>
                </c:pt>
                <c:pt idx="513">
                  <c:v>135.61000000000001</c:v>
                </c:pt>
                <c:pt idx="514">
                  <c:v>133.69</c:v>
                </c:pt>
                <c:pt idx="515">
                  <c:v>133.94999999999999</c:v>
                </c:pt>
                <c:pt idx="516">
                  <c:v>135.53</c:v>
                </c:pt>
                <c:pt idx="517">
                  <c:v>133.62</c:v>
                </c:pt>
                <c:pt idx="518">
                  <c:v>135.44</c:v>
                </c:pt>
                <c:pt idx="519">
                  <c:v>134.99</c:v>
                </c:pt>
                <c:pt idx="520">
                  <c:v>135.97</c:v>
                </c:pt>
                <c:pt idx="521">
                  <c:v>136.61000000000001</c:v>
                </c:pt>
                <c:pt idx="522">
                  <c:v>135.74</c:v>
                </c:pt>
                <c:pt idx="523">
                  <c:v>136.05000000000001</c:v>
                </c:pt>
                <c:pt idx="524">
                  <c:v>136.87</c:v>
                </c:pt>
                <c:pt idx="525">
                  <c:v>137.27000000000001</c:v>
                </c:pt>
                <c:pt idx="526">
                  <c:v>136.62</c:v>
                </c:pt>
                <c:pt idx="527">
                  <c:v>137.30000000000001</c:v>
                </c:pt>
                <c:pt idx="528">
                  <c:v>139.87</c:v>
                </c:pt>
                <c:pt idx="529">
                  <c:v>142.01</c:v>
                </c:pt>
                <c:pt idx="530">
                  <c:v>142.09</c:v>
                </c:pt>
                <c:pt idx="531">
                  <c:v>142.04</c:v>
                </c:pt>
                <c:pt idx="532">
                  <c:v>142.16999999999999</c:v>
                </c:pt>
                <c:pt idx="533">
                  <c:v>141.71</c:v>
                </c:pt>
                <c:pt idx="534">
                  <c:v>141.08000000000001</c:v>
                </c:pt>
                <c:pt idx="535">
                  <c:v>141.62</c:v>
                </c:pt>
                <c:pt idx="536">
                  <c:v>142.88</c:v>
                </c:pt>
                <c:pt idx="537">
                  <c:v>142.63</c:v>
                </c:pt>
                <c:pt idx="538">
                  <c:v>142.19</c:v>
                </c:pt>
                <c:pt idx="539">
                  <c:v>141.82</c:v>
                </c:pt>
                <c:pt idx="540">
                  <c:v>142.13</c:v>
                </c:pt>
                <c:pt idx="541">
                  <c:v>142.99</c:v>
                </c:pt>
                <c:pt idx="542">
                  <c:v>142.71</c:v>
                </c:pt>
                <c:pt idx="543">
                  <c:v>142.88</c:v>
                </c:pt>
                <c:pt idx="544">
                  <c:v>143.16999999999999</c:v>
                </c:pt>
                <c:pt idx="545">
                  <c:v>143.51</c:v>
                </c:pt>
                <c:pt idx="546">
                  <c:v>143.19999999999999</c:v>
                </c:pt>
                <c:pt idx="547">
                  <c:v>142.76</c:v>
                </c:pt>
                <c:pt idx="548">
                  <c:v>141.68</c:v>
                </c:pt>
                <c:pt idx="549">
                  <c:v>141.69999999999999</c:v>
                </c:pt>
                <c:pt idx="550">
                  <c:v>141.72999999999999</c:v>
                </c:pt>
                <c:pt idx="551">
                  <c:v>143.69</c:v>
                </c:pt>
                <c:pt idx="552">
                  <c:v>142.87</c:v>
                </c:pt>
                <c:pt idx="553">
                  <c:v>143.02000000000001</c:v>
                </c:pt>
                <c:pt idx="554">
                  <c:v>142.59</c:v>
                </c:pt>
                <c:pt idx="555">
                  <c:v>140.75</c:v>
                </c:pt>
                <c:pt idx="556">
                  <c:v>141.33000000000001</c:v>
                </c:pt>
                <c:pt idx="557">
                  <c:v>140.84</c:v>
                </c:pt>
                <c:pt idx="558">
                  <c:v>141.47999999999999</c:v>
                </c:pt>
                <c:pt idx="559">
                  <c:v>139.86000000000001</c:v>
                </c:pt>
                <c:pt idx="560">
                  <c:v>140.32</c:v>
                </c:pt>
                <c:pt idx="561">
                  <c:v>141.27000000000001</c:v>
                </c:pt>
                <c:pt idx="562">
                  <c:v>140.80000000000001</c:v>
                </c:pt>
                <c:pt idx="563">
                  <c:v>142.38</c:v>
                </c:pt>
                <c:pt idx="564">
                  <c:v>141.56</c:v>
                </c:pt>
                <c:pt idx="565">
                  <c:v>140.86000000000001</c:v>
                </c:pt>
                <c:pt idx="566">
                  <c:v>141.19999999999999</c:v>
                </c:pt>
                <c:pt idx="567">
                  <c:v>140.52000000000001</c:v>
                </c:pt>
                <c:pt idx="568">
                  <c:v>138.71</c:v>
                </c:pt>
                <c:pt idx="569">
                  <c:v>137.11000000000001</c:v>
                </c:pt>
                <c:pt idx="570">
                  <c:v>137.29</c:v>
                </c:pt>
                <c:pt idx="571">
                  <c:v>139.19</c:v>
                </c:pt>
                <c:pt idx="572">
                  <c:v>137.9</c:v>
                </c:pt>
                <c:pt idx="573">
                  <c:v>138.19</c:v>
                </c:pt>
                <c:pt idx="574">
                  <c:v>138.52000000000001</c:v>
                </c:pt>
                <c:pt idx="575">
                  <c:v>137.69</c:v>
                </c:pt>
                <c:pt idx="576">
                  <c:v>138.66</c:v>
                </c:pt>
                <c:pt idx="577">
                  <c:v>137.26</c:v>
                </c:pt>
                <c:pt idx="578">
                  <c:v>137.87</c:v>
                </c:pt>
                <c:pt idx="579">
                  <c:v>138.09</c:v>
                </c:pt>
                <c:pt idx="580">
                  <c:v>139.24</c:v>
                </c:pt>
                <c:pt idx="581">
                  <c:v>140.68</c:v>
                </c:pt>
                <c:pt idx="582">
                  <c:v>140.4</c:v>
                </c:pt>
                <c:pt idx="583">
                  <c:v>136.94</c:v>
                </c:pt>
                <c:pt idx="584">
                  <c:v>138.15</c:v>
                </c:pt>
                <c:pt idx="585">
                  <c:v>136.84</c:v>
                </c:pt>
                <c:pt idx="586">
                  <c:v>136.04</c:v>
                </c:pt>
                <c:pt idx="587">
                  <c:v>134.53</c:v>
                </c:pt>
                <c:pt idx="588">
                  <c:v>133.66999999999999</c:v>
                </c:pt>
                <c:pt idx="589">
                  <c:v>134</c:v>
                </c:pt>
                <c:pt idx="590">
                  <c:v>132.97999999999999</c:v>
                </c:pt>
                <c:pt idx="591">
                  <c:v>133.41999999999999</c:v>
                </c:pt>
                <c:pt idx="592">
                  <c:v>132.59</c:v>
                </c:pt>
                <c:pt idx="593">
                  <c:v>130.41999999999999</c:v>
                </c:pt>
                <c:pt idx="594">
                  <c:v>130.94</c:v>
                </c:pt>
                <c:pt idx="595">
                  <c:v>130</c:v>
                </c:pt>
                <c:pt idx="596">
                  <c:v>130.51</c:v>
                </c:pt>
                <c:pt idx="597">
                  <c:v>129.56</c:v>
                </c:pt>
                <c:pt idx="598">
                  <c:v>130.63999999999999</c:v>
                </c:pt>
                <c:pt idx="599">
                  <c:v>129</c:v>
                </c:pt>
                <c:pt idx="600">
                  <c:v>129.74</c:v>
                </c:pt>
                <c:pt idx="601">
                  <c:v>130.69</c:v>
                </c:pt>
                <c:pt idx="602">
                  <c:v>133.57</c:v>
                </c:pt>
                <c:pt idx="603">
                  <c:v>132.66999999999999</c:v>
                </c:pt>
                <c:pt idx="604">
                  <c:v>132.04</c:v>
                </c:pt>
                <c:pt idx="605">
                  <c:v>132.31</c:v>
                </c:pt>
                <c:pt idx="606">
                  <c:v>132.03</c:v>
                </c:pt>
                <c:pt idx="607">
                  <c:v>132.46</c:v>
                </c:pt>
                <c:pt idx="608">
                  <c:v>132.1</c:v>
                </c:pt>
                <c:pt idx="609">
                  <c:v>131.68</c:v>
                </c:pt>
                <c:pt idx="610">
                  <c:v>132.07</c:v>
                </c:pt>
                <c:pt idx="611">
                  <c:v>132.80000000000001</c:v>
                </c:pt>
                <c:pt idx="612">
                  <c:v>134.24</c:v>
                </c:pt>
                <c:pt idx="613">
                  <c:v>133.78</c:v>
                </c:pt>
                <c:pt idx="614">
                  <c:v>134.13</c:v>
                </c:pt>
                <c:pt idx="615">
                  <c:v>132.96</c:v>
                </c:pt>
                <c:pt idx="616">
                  <c:v>133.93</c:v>
                </c:pt>
                <c:pt idx="617">
                  <c:v>130.5</c:v>
                </c:pt>
                <c:pt idx="618">
                  <c:v>127.81</c:v>
                </c:pt>
                <c:pt idx="619">
                  <c:v>127.33</c:v>
                </c:pt>
                <c:pt idx="620">
                  <c:v>127.98</c:v>
                </c:pt>
                <c:pt idx="621">
                  <c:v>127.76</c:v>
                </c:pt>
                <c:pt idx="622">
                  <c:v>126.8</c:v>
                </c:pt>
                <c:pt idx="623">
                  <c:v>126.33</c:v>
                </c:pt>
                <c:pt idx="624">
                  <c:v>125.68</c:v>
                </c:pt>
                <c:pt idx="625">
                  <c:v>126.87</c:v>
                </c:pt>
                <c:pt idx="626">
                  <c:v>128.03</c:v>
                </c:pt>
                <c:pt idx="627">
                  <c:v>127.04</c:v>
                </c:pt>
                <c:pt idx="628">
                  <c:v>129.49</c:v>
                </c:pt>
                <c:pt idx="629">
                  <c:v>129.91999999999999</c:v>
                </c:pt>
                <c:pt idx="630">
                  <c:v>128.9</c:v>
                </c:pt>
                <c:pt idx="631">
                  <c:v>129.68</c:v>
                </c:pt>
                <c:pt idx="632">
                  <c:v>129.83000000000001</c:v>
                </c:pt>
                <c:pt idx="633">
                  <c:v>128.91999999999999</c:v>
                </c:pt>
                <c:pt idx="634">
                  <c:v>128.59</c:v>
                </c:pt>
                <c:pt idx="635">
                  <c:v>129.79</c:v>
                </c:pt>
                <c:pt idx="636">
                  <c:v>128.02000000000001</c:v>
                </c:pt>
                <c:pt idx="637">
                  <c:v>126.74</c:v>
                </c:pt>
                <c:pt idx="638">
                  <c:v>126.72</c:v>
                </c:pt>
                <c:pt idx="639">
                  <c:v>124.53</c:v>
                </c:pt>
                <c:pt idx="640">
                  <c:v>124.9</c:v>
                </c:pt>
                <c:pt idx="641">
                  <c:v>124.85</c:v>
                </c:pt>
                <c:pt idx="642">
                  <c:v>125.22</c:v>
                </c:pt>
                <c:pt idx="643">
                  <c:v>125.1</c:v>
                </c:pt>
                <c:pt idx="644">
                  <c:v>122.09</c:v>
                </c:pt>
                <c:pt idx="645">
                  <c:v>121.1</c:v>
                </c:pt>
                <c:pt idx="646">
                  <c:v>121.66</c:v>
                </c:pt>
                <c:pt idx="647">
                  <c:v>121.76</c:v>
                </c:pt>
                <c:pt idx="648">
                  <c:v>121.8</c:v>
                </c:pt>
                <c:pt idx="649">
                  <c:v>121.82</c:v>
                </c:pt>
                <c:pt idx="650">
                  <c:v>121.27</c:v>
                </c:pt>
                <c:pt idx="651">
                  <c:v>121.67</c:v>
                </c:pt>
                <c:pt idx="652">
                  <c:v>119.1</c:v>
                </c:pt>
                <c:pt idx="653">
                  <c:v>121.33</c:v>
                </c:pt>
                <c:pt idx="654">
                  <c:v>121.2</c:v>
                </c:pt>
                <c:pt idx="655">
                  <c:v>120.2</c:v>
                </c:pt>
                <c:pt idx="656">
                  <c:v>121.15</c:v>
                </c:pt>
                <c:pt idx="657">
                  <c:v>121.27</c:v>
                </c:pt>
                <c:pt idx="658">
                  <c:v>117.68</c:v>
                </c:pt>
                <c:pt idx="659">
                  <c:v>117.45</c:v>
                </c:pt>
                <c:pt idx="660">
                  <c:v>118.3</c:v>
                </c:pt>
                <c:pt idx="661">
                  <c:v>115.15</c:v>
                </c:pt>
                <c:pt idx="662">
                  <c:v>111.82</c:v>
                </c:pt>
                <c:pt idx="663">
                  <c:v>110.62</c:v>
                </c:pt>
                <c:pt idx="664">
                  <c:v>112.74</c:v>
                </c:pt>
                <c:pt idx="665">
                  <c:v>111.16</c:v>
                </c:pt>
                <c:pt idx="666">
                  <c:v>110.02</c:v>
                </c:pt>
                <c:pt idx="667">
                  <c:v>111.72</c:v>
                </c:pt>
                <c:pt idx="668">
                  <c:v>114.2</c:v>
                </c:pt>
                <c:pt idx="669">
                  <c:v>112.75</c:v>
                </c:pt>
                <c:pt idx="670">
                  <c:v>113.88</c:v>
                </c:pt>
                <c:pt idx="671">
                  <c:v>115.89</c:v>
                </c:pt>
                <c:pt idx="672">
                  <c:v>115.16</c:v>
                </c:pt>
                <c:pt idx="673">
                  <c:v>111.38</c:v>
                </c:pt>
                <c:pt idx="674">
                  <c:v>112.33</c:v>
                </c:pt>
                <c:pt idx="675">
                  <c:v>113.96</c:v>
                </c:pt>
                <c:pt idx="676">
                  <c:v>113.38</c:v>
                </c:pt>
                <c:pt idx="677">
                  <c:v>114.33</c:v>
                </c:pt>
                <c:pt idx="678">
                  <c:v>113.5</c:v>
                </c:pt>
                <c:pt idx="679">
                  <c:v>114.79</c:v>
                </c:pt>
                <c:pt idx="680">
                  <c:v>112.58</c:v>
                </c:pt>
                <c:pt idx="681">
                  <c:v>109.27</c:v>
                </c:pt>
                <c:pt idx="682">
                  <c:v>110.76</c:v>
                </c:pt>
                <c:pt idx="683">
                  <c:v>109.23</c:v>
                </c:pt>
                <c:pt idx="684">
                  <c:v>112.26</c:v>
                </c:pt>
                <c:pt idx="685">
                  <c:v>109.58</c:v>
                </c:pt>
                <c:pt idx="686">
                  <c:v>110.16</c:v>
                </c:pt>
                <c:pt idx="687">
                  <c:v>112.09</c:v>
                </c:pt>
                <c:pt idx="688">
                  <c:v>115.49</c:v>
                </c:pt>
                <c:pt idx="689">
                  <c:v>116.68</c:v>
                </c:pt>
                <c:pt idx="690">
                  <c:v>116.46</c:v>
                </c:pt>
                <c:pt idx="691">
                  <c:v>117.64</c:v>
                </c:pt>
                <c:pt idx="692">
                  <c:v>118.92</c:v>
                </c:pt>
                <c:pt idx="693">
                  <c:v>119.82</c:v>
                </c:pt>
                <c:pt idx="694">
                  <c:v>118.33</c:v>
                </c:pt>
                <c:pt idx="695">
                  <c:v>118.34</c:v>
                </c:pt>
                <c:pt idx="696">
                  <c:v>118.69</c:v>
                </c:pt>
                <c:pt idx="697">
                  <c:v>117.44</c:v>
                </c:pt>
                <c:pt idx="698">
                  <c:v>117.41</c:v>
                </c:pt>
                <c:pt idx="699">
                  <c:v>115.82</c:v>
                </c:pt>
                <c:pt idx="700">
                  <c:v>119.22</c:v>
                </c:pt>
                <c:pt idx="701">
                  <c:v>118.83</c:v>
                </c:pt>
                <c:pt idx="702">
                  <c:v>117.61</c:v>
                </c:pt>
                <c:pt idx="703">
                  <c:v>115.85</c:v>
                </c:pt>
                <c:pt idx="704">
                  <c:v>115.98</c:v>
                </c:pt>
                <c:pt idx="705">
                  <c:v>116.21</c:v>
                </c:pt>
                <c:pt idx="706">
                  <c:v>115.05</c:v>
                </c:pt>
                <c:pt idx="707">
                  <c:v>115.88</c:v>
                </c:pt>
                <c:pt idx="708">
                  <c:v>115.91</c:v>
                </c:pt>
                <c:pt idx="709">
                  <c:v>117.74</c:v>
                </c:pt>
                <c:pt idx="710">
                  <c:v>115</c:v>
                </c:pt>
                <c:pt idx="711">
                  <c:v>117.64</c:v>
                </c:pt>
                <c:pt idx="712">
                  <c:v>116.26</c:v>
                </c:pt>
                <c:pt idx="713">
                  <c:v>112.71</c:v>
                </c:pt>
                <c:pt idx="714">
                  <c:v>114.34</c:v>
                </c:pt>
                <c:pt idx="715">
                  <c:v>114.41</c:v>
                </c:pt>
                <c:pt idx="716">
                  <c:v>113.19</c:v>
                </c:pt>
                <c:pt idx="717">
                  <c:v>112.16</c:v>
                </c:pt>
                <c:pt idx="718">
                  <c:v>112.97</c:v>
                </c:pt>
                <c:pt idx="719">
                  <c:v>110.63</c:v>
                </c:pt>
                <c:pt idx="720">
                  <c:v>117.25</c:v>
                </c:pt>
                <c:pt idx="721">
                  <c:v>114.39</c:v>
                </c:pt>
                <c:pt idx="722">
                  <c:v>113.82</c:v>
                </c:pt>
                <c:pt idx="723">
                  <c:v>111.41</c:v>
                </c:pt>
                <c:pt idx="724">
                  <c:v>112.82</c:v>
                </c:pt>
                <c:pt idx="725">
                  <c:v>114.54</c:v>
                </c:pt>
                <c:pt idx="726">
                  <c:v>115.89</c:v>
                </c:pt>
                <c:pt idx="727">
                  <c:v>114.26</c:v>
                </c:pt>
                <c:pt idx="728">
                  <c:v>114.81</c:v>
                </c:pt>
                <c:pt idx="729">
                  <c:v>116.23</c:v>
                </c:pt>
                <c:pt idx="730">
                  <c:v>114.64</c:v>
                </c:pt>
                <c:pt idx="731">
                  <c:v>117.66</c:v>
                </c:pt>
                <c:pt idx="732">
                  <c:v>118.69</c:v>
                </c:pt>
                <c:pt idx="733">
                  <c:v>117.78</c:v>
                </c:pt>
                <c:pt idx="734">
                  <c:v>119.71</c:v>
                </c:pt>
                <c:pt idx="735">
                  <c:v>119.78</c:v>
                </c:pt>
                <c:pt idx="736">
                  <c:v>119.37</c:v>
                </c:pt>
                <c:pt idx="737">
                  <c:v>116.53</c:v>
                </c:pt>
                <c:pt idx="738">
                  <c:v>115.92</c:v>
                </c:pt>
                <c:pt idx="739">
                  <c:v>113.81</c:v>
                </c:pt>
                <c:pt idx="740">
                  <c:v>118.11</c:v>
                </c:pt>
                <c:pt idx="741">
                  <c:v>120.42</c:v>
                </c:pt>
                <c:pt idx="742">
                  <c:v>120.73</c:v>
                </c:pt>
                <c:pt idx="743">
                  <c:v>119.98</c:v>
                </c:pt>
                <c:pt idx="744">
                  <c:v>120.17</c:v>
                </c:pt>
                <c:pt idx="745">
                  <c:v>122.07</c:v>
                </c:pt>
                <c:pt idx="746">
                  <c:v>123.99</c:v>
                </c:pt>
                <c:pt idx="747">
                  <c:v>122.51</c:v>
                </c:pt>
                <c:pt idx="748">
                  <c:v>119.27</c:v>
                </c:pt>
                <c:pt idx="749">
                  <c:v>116.08</c:v>
                </c:pt>
                <c:pt idx="750">
                  <c:v>116.43</c:v>
                </c:pt>
                <c:pt idx="751">
                  <c:v>116.05</c:v>
                </c:pt>
                <c:pt idx="752">
                  <c:v>119.65</c:v>
                </c:pt>
                <c:pt idx="753">
                  <c:v>118.83</c:v>
                </c:pt>
                <c:pt idx="754">
                  <c:v>116.61</c:v>
                </c:pt>
                <c:pt idx="755">
                  <c:v>116.01</c:v>
                </c:pt>
                <c:pt idx="756">
                  <c:v>114.22</c:v>
                </c:pt>
                <c:pt idx="757">
                  <c:v>112.7</c:v>
                </c:pt>
                <c:pt idx="758">
                  <c:v>116.37</c:v>
                </c:pt>
                <c:pt idx="759">
                  <c:v>121.09</c:v>
                </c:pt>
                <c:pt idx="760">
                  <c:v>123.28</c:v>
                </c:pt>
                <c:pt idx="761">
                  <c:v>122.93</c:v>
                </c:pt>
                <c:pt idx="762">
                  <c:v>123.94</c:v>
                </c:pt>
                <c:pt idx="763">
                  <c:v>122.47</c:v>
                </c:pt>
                <c:pt idx="764">
                  <c:v>123.26</c:v>
                </c:pt>
                <c:pt idx="765">
                  <c:v>121.15</c:v>
                </c:pt>
                <c:pt idx="766">
                  <c:v>120.03</c:v>
                </c:pt>
                <c:pt idx="767">
                  <c:v>117.8</c:v>
                </c:pt>
                <c:pt idx="768">
                  <c:v>118.7</c:v>
                </c:pt>
                <c:pt idx="769">
                  <c:v>116.77</c:v>
                </c:pt>
                <c:pt idx="770">
                  <c:v>115.08</c:v>
                </c:pt>
                <c:pt idx="771">
                  <c:v>116.09</c:v>
                </c:pt>
                <c:pt idx="772">
                  <c:v>112.36</c:v>
                </c:pt>
                <c:pt idx="773">
                  <c:v>113.99</c:v>
                </c:pt>
                <c:pt idx="774">
                  <c:v>114.23</c:v>
                </c:pt>
                <c:pt idx="775">
                  <c:v>112.63</c:v>
                </c:pt>
                <c:pt idx="776">
                  <c:v>115.7</c:v>
                </c:pt>
                <c:pt idx="777">
                  <c:v>117.28</c:v>
                </c:pt>
                <c:pt idx="778">
                  <c:v>117.77</c:v>
                </c:pt>
                <c:pt idx="779">
                  <c:v>113.46</c:v>
                </c:pt>
                <c:pt idx="780">
                  <c:v>109.98</c:v>
                </c:pt>
                <c:pt idx="781">
                  <c:v>110.43</c:v>
                </c:pt>
                <c:pt idx="782">
                  <c:v>116.28</c:v>
                </c:pt>
                <c:pt idx="783">
                  <c:v>119.79</c:v>
                </c:pt>
                <c:pt idx="784">
                  <c:v>123.22</c:v>
                </c:pt>
                <c:pt idx="785">
                  <c:v>125.5</c:v>
                </c:pt>
                <c:pt idx="786">
                  <c:v>123.82</c:v>
                </c:pt>
                <c:pt idx="787">
                  <c:v>121.02</c:v>
                </c:pt>
                <c:pt idx="788">
                  <c:v>120.52</c:v>
                </c:pt>
                <c:pt idx="789">
                  <c:v>121.2</c:v>
                </c:pt>
                <c:pt idx="790">
                  <c:v>122.26</c:v>
                </c:pt>
                <c:pt idx="791">
                  <c:v>122.48</c:v>
                </c:pt>
                <c:pt idx="792">
                  <c:v>121.82</c:v>
                </c:pt>
                <c:pt idx="793">
                  <c:v>122.04</c:v>
                </c:pt>
                <c:pt idx="794">
                  <c:v>123.92</c:v>
                </c:pt>
                <c:pt idx="795">
                  <c:v>120.84</c:v>
                </c:pt>
                <c:pt idx="796">
                  <c:v>120.89</c:v>
                </c:pt>
                <c:pt idx="797">
                  <c:v>121.4</c:v>
                </c:pt>
                <c:pt idx="798">
                  <c:v>120.56</c:v>
                </c:pt>
                <c:pt idx="799">
                  <c:v>121.52</c:v>
                </c:pt>
                <c:pt idx="800">
                  <c:v>121.52</c:v>
                </c:pt>
                <c:pt idx="801">
                  <c:v>117.88</c:v>
                </c:pt>
                <c:pt idx="802">
                  <c:v>117.94</c:v>
                </c:pt>
                <c:pt idx="803">
                  <c:v>119.33</c:v>
                </c:pt>
                <c:pt idx="804">
                  <c:v>120.61</c:v>
                </c:pt>
                <c:pt idx="805">
                  <c:v>120.86</c:v>
                </c:pt>
                <c:pt idx="806">
                  <c:v>122.65</c:v>
                </c:pt>
                <c:pt idx="807">
                  <c:v>123.85</c:v>
                </c:pt>
                <c:pt idx="808">
                  <c:v>124.93</c:v>
                </c:pt>
                <c:pt idx="809">
                  <c:v>125.86</c:v>
                </c:pt>
                <c:pt idx="810">
                  <c:v>125</c:v>
                </c:pt>
                <c:pt idx="811">
                  <c:v>122.45</c:v>
                </c:pt>
                <c:pt idx="812">
                  <c:v>122.15</c:v>
                </c:pt>
                <c:pt idx="813">
                  <c:v>119.34</c:v>
                </c:pt>
                <c:pt idx="814">
                  <c:v>118.78</c:v>
                </c:pt>
                <c:pt idx="815">
                  <c:v>120.7</c:v>
                </c:pt>
                <c:pt idx="816">
                  <c:v>122.16</c:v>
                </c:pt>
                <c:pt idx="817">
                  <c:v>121.81</c:v>
                </c:pt>
                <c:pt idx="818">
                  <c:v>123.38</c:v>
                </c:pt>
                <c:pt idx="819">
                  <c:v>122</c:v>
                </c:pt>
                <c:pt idx="820">
                  <c:v>121.19</c:v>
                </c:pt>
                <c:pt idx="821">
                  <c:v>123.25</c:v>
                </c:pt>
                <c:pt idx="822">
                  <c:v>122.33</c:v>
                </c:pt>
                <c:pt idx="823">
                  <c:v>119.17</c:v>
                </c:pt>
                <c:pt idx="824">
                  <c:v>122.74</c:v>
                </c:pt>
                <c:pt idx="825">
                  <c:v>120.25</c:v>
                </c:pt>
                <c:pt idx="826">
                  <c:v>120.33</c:v>
                </c:pt>
                <c:pt idx="827">
                  <c:v>120.89</c:v>
                </c:pt>
                <c:pt idx="828">
                  <c:v>119.74</c:v>
                </c:pt>
                <c:pt idx="829">
                  <c:v>121.55</c:v>
                </c:pt>
                <c:pt idx="830">
                  <c:v>118.98</c:v>
                </c:pt>
                <c:pt idx="831">
                  <c:v>117.65</c:v>
                </c:pt>
                <c:pt idx="832">
                  <c:v>119.32</c:v>
                </c:pt>
                <c:pt idx="833">
                  <c:v>118.55</c:v>
                </c:pt>
                <c:pt idx="834">
                  <c:v>116.99</c:v>
                </c:pt>
                <c:pt idx="835">
                  <c:v>116.91</c:v>
                </c:pt>
                <c:pt idx="836">
                  <c:v>116.53</c:v>
                </c:pt>
                <c:pt idx="837">
                  <c:v>116.65</c:v>
                </c:pt>
                <c:pt idx="838">
                  <c:v>118.35</c:v>
                </c:pt>
                <c:pt idx="839">
                  <c:v>117.75</c:v>
                </c:pt>
                <c:pt idx="840">
                  <c:v>119.86</c:v>
                </c:pt>
                <c:pt idx="841">
                  <c:v>120.21</c:v>
                </c:pt>
                <c:pt idx="842">
                  <c:v>119.62</c:v>
                </c:pt>
                <c:pt idx="843">
                  <c:v>119.45</c:v>
                </c:pt>
                <c:pt idx="844">
                  <c:v>118.24</c:v>
                </c:pt>
                <c:pt idx="845">
                  <c:v>119.59</c:v>
                </c:pt>
                <c:pt idx="846">
                  <c:v>120.46</c:v>
                </c:pt>
                <c:pt idx="847">
                  <c:v>121.24</c:v>
                </c:pt>
                <c:pt idx="848">
                  <c:v>120.55</c:v>
                </c:pt>
                <c:pt idx="849">
                  <c:v>119.8</c:v>
                </c:pt>
                <c:pt idx="850">
                  <c:v>119.33</c:v>
                </c:pt>
                <c:pt idx="851">
                  <c:v>118.53</c:v>
                </c:pt>
                <c:pt idx="852">
                  <c:v>115.86</c:v>
                </c:pt>
                <c:pt idx="853">
                  <c:v>114.64</c:v>
                </c:pt>
                <c:pt idx="854">
                  <c:v>114.77</c:v>
                </c:pt>
                <c:pt idx="855">
                  <c:v>115.68</c:v>
                </c:pt>
                <c:pt idx="856">
                  <c:v>114.76</c:v>
                </c:pt>
                <c:pt idx="857">
                  <c:v>113.49</c:v>
                </c:pt>
                <c:pt idx="858">
                  <c:v>113.37</c:v>
                </c:pt>
                <c:pt idx="859">
                  <c:v>114.56</c:v>
                </c:pt>
                <c:pt idx="860">
                  <c:v>113.2</c:v>
                </c:pt>
                <c:pt idx="861">
                  <c:v>111.4</c:v>
                </c:pt>
                <c:pt idx="862">
                  <c:v>113.61</c:v>
                </c:pt>
                <c:pt idx="863">
                  <c:v>117.59</c:v>
                </c:pt>
                <c:pt idx="864">
                  <c:v>116.24</c:v>
                </c:pt>
                <c:pt idx="865">
                  <c:v>118.69</c:v>
                </c:pt>
                <c:pt idx="866">
                  <c:v>118.26</c:v>
                </c:pt>
                <c:pt idx="867">
                  <c:v>117.81</c:v>
                </c:pt>
                <c:pt idx="868">
                  <c:v>119.28</c:v>
                </c:pt>
                <c:pt idx="869">
                  <c:v>118.58</c:v>
                </c:pt>
                <c:pt idx="870">
                  <c:v>118.71</c:v>
                </c:pt>
                <c:pt idx="871">
                  <c:v>121.6</c:v>
                </c:pt>
                <c:pt idx="872">
                  <c:v>117.32</c:v>
                </c:pt>
                <c:pt idx="873">
                  <c:v>119.92</c:v>
                </c:pt>
                <c:pt idx="874">
                  <c:v>119.37</c:v>
                </c:pt>
                <c:pt idx="875">
                  <c:v>119</c:v>
                </c:pt>
                <c:pt idx="876">
                  <c:v>118.55</c:v>
                </c:pt>
                <c:pt idx="877">
                  <c:v>118.19</c:v>
                </c:pt>
                <c:pt idx="878">
                  <c:v>117.35</c:v>
                </c:pt>
                <c:pt idx="879">
                  <c:v>117.7</c:v>
                </c:pt>
                <c:pt idx="880">
                  <c:v>117.36</c:v>
                </c:pt>
                <c:pt idx="881">
                  <c:v>117.45</c:v>
                </c:pt>
                <c:pt idx="882">
                  <c:v>118.29</c:v>
                </c:pt>
                <c:pt idx="883">
                  <c:v>121</c:v>
                </c:pt>
                <c:pt idx="884">
                  <c:v>118.01</c:v>
                </c:pt>
                <c:pt idx="885">
                  <c:v>116.25</c:v>
                </c:pt>
                <c:pt idx="886">
                  <c:v>116.54</c:v>
                </c:pt>
                <c:pt idx="887">
                  <c:v>118.12</c:v>
                </c:pt>
                <c:pt idx="888">
                  <c:v>119.04</c:v>
                </c:pt>
                <c:pt idx="889">
                  <c:v>119.14</c:v>
                </c:pt>
                <c:pt idx="890">
                  <c:v>120.76</c:v>
                </c:pt>
                <c:pt idx="891">
                  <c:v>119.96</c:v>
                </c:pt>
                <c:pt idx="892">
                  <c:v>117.6</c:v>
                </c:pt>
                <c:pt idx="893">
                  <c:v>118.52</c:v>
                </c:pt>
                <c:pt idx="894">
                  <c:v>115.25</c:v>
                </c:pt>
                <c:pt idx="895">
                  <c:v>114.88</c:v>
                </c:pt>
                <c:pt idx="896">
                  <c:v>112.72</c:v>
                </c:pt>
                <c:pt idx="897">
                  <c:v>112.46</c:v>
                </c:pt>
                <c:pt idx="898">
                  <c:v>114.9</c:v>
                </c:pt>
                <c:pt idx="899">
                  <c:v>112.88</c:v>
                </c:pt>
                <c:pt idx="900">
                  <c:v>114.79</c:v>
                </c:pt>
                <c:pt idx="901">
                  <c:v>113.82</c:v>
                </c:pt>
                <c:pt idx="902">
                  <c:v>112.86</c:v>
                </c:pt>
                <c:pt idx="903">
                  <c:v>114.4</c:v>
                </c:pt>
                <c:pt idx="904">
                  <c:v>113.63</c:v>
                </c:pt>
                <c:pt idx="905">
                  <c:v>113.66</c:v>
                </c:pt>
                <c:pt idx="906">
                  <c:v>114.05</c:v>
                </c:pt>
                <c:pt idx="907">
                  <c:v>115.43</c:v>
                </c:pt>
                <c:pt idx="908">
                  <c:v>116.4</c:v>
                </c:pt>
                <c:pt idx="909">
                  <c:v>112.62</c:v>
                </c:pt>
                <c:pt idx="910">
                  <c:v>110.03</c:v>
                </c:pt>
                <c:pt idx="911">
                  <c:v>109.77</c:v>
                </c:pt>
                <c:pt idx="912">
                  <c:v>109.76</c:v>
                </c:pt>
                <c:pt idx="913">
                  <c:v>109.44</c:v>
                </c:pt>
                <c:pt idx="914">
                  <c:v>109.84</c:v>
                </c:pt>
                <c:pt idx="915">
                  <c:v>109.85</c:v>
                </c:pt>
                <c:pt idx="916">
                  <c:v>108.97</c:v>
                </c:pt>
                <c:pt idx="917">
                  <c:v>106.49</c:v>
                </c:pt>
                <c:pt idx="918">
                  <c:v>107.6</c:v>
                </c:pt>
                <c:pt idx="919">
                  <c:v>108.82</c:v>
                </c:pt>
                <c:pt idx="920">
                  <c:v>107.92</c:v>
                </c:pt>
                <c:pt idx="921">
                  <c:v>107.81</c:v>
                </c:pt>
                <c:pt idx="922">
                  <c:v>107.29</c:v>
                </c:pt>
                <c:pt idx="923">
                  <c:v>106.25</c:v>
                </c:pt>
                <c:pt idx="924">
                  <c:v>109.39</c:v>
                </c:pt>
                <c:pt idx="925">
                  <c:v>108.46</c:v>
                </c:pt>
                <c:pt idx="926">
                  <c:v>110.01</c:v>
                </c:pt>
                <c:pt idx="927">
                  <c:v>111.61</c:v>
                </c:pt>
                <c:pt idx="928">
                  <c:v>112</c:v>
                </c:pt>
                <c:pt idx="929">
                  <c:v>113.85</c:v>
                </c:pt>
                <c:pt idx="930">
                  <c:v>109.32</c:v>
                </c:pt>
                <c:pt idx="931">
                  <c:v>105.62</c:v>
                </c:pt>
                <c:pt idx="932">
                  <c:v>105.77</c:v>
                </c:pt>
                <c:pt idx="933">
                  <c:v>104.46</c:v>
                </c:pt>
                <c:pt idx="934">
                  <c:v>103.33</c:v>
                </c:pt>
                <c:pt idx="935">
                  <c:v>103.07</c:v>
                </c:pt>
                <c:pt idx="936">
                  <c:v>102.55</c:v>
                </c:pt>
                <c:pt idx="937">
                  <c:v>103.72</c:v>
                </c:pt>
                <c:pt idx="938">
                  <c:v>104.7</c:v>
                </c:pt>
                <c:pt idx="939">
                  <c:v>99.93</c:v>
                </c:pt>
                <c:pt idx="940">
                  <c:v>98.92</c:v>
                </c:pt>
                <c:pt idx="941">
                  <c:v>99.12</c:v>
                </c:pt>
                <c:pt idx="942">
                  <c:v>100.78</c:v>
                </c:pt>
                <c:pt idx="943">
                  <c:v>101.09</c:v>
                </c:pt>
                <c:pt idx="944">
                  <c:v>102.85</c:v>
                </c:pt>
                <c:pt idx="945">
                  <c:v>102.33</c:v>
                </c:pt>
                <c:pt idx="946">
                  <c:v>102.55</c:v>
                </c:pt>
                <c:pt idx="947">
                  <c:v>102.68</c:v>
                </c:pt>
                <c:pt idx="948">
                  <c:v>102.85</c:v>
                </c:pt>
                <c:pt idx="949">
                  <c:v>103.04</c:v>
                </c:pt>
                <c:pt idx="950">
                  <c:v>102.49</c:v>
                </c:pt>
                <c:pt idx="951">
                  <c:v>102.24</c:v>
                </c:pt>
                <c:pt idx="952">
                  <c:v>99.14</c:v>
                </c:pt>
                <c:pt idx="953">
                  <c:v>95.85</c:v>
                </c:pt>
                <c:pt idx="954">
                  <c:v>98.27</c:v>
                </c:pt>
                <c:pt idx="955">
                  <c:v>98.76</c:v>
                </c:pt>
                <c:pt idx="956">
                  <c:v>99.73</c:v>
                </c:pt>
                <c:pt idx="957">
                  <c:v>99.09</c:v>
                </c:pt>
                <c:pt idx="958">
                  <c:v>101.02</c:v>
                </c:pt>
                <c:pt idx="959">
                  <c:v>99.92</c:v>
                </c:pt>
                <c:pt idx="960">
                  <c:v>100.33</c:v>
                </c:pt>
                <c:pt idx="961">
                  <c:v>99.67</c:v>
                </c:pt>
                <c:pt idx="962">
                  <c:v>100.8</c:v>
                </c:pt>
                <c:pt idx="963">
                  <c:v>99.83</c:v>
                </c:pt>
                <c:pt idx="964">
                  <c:v>99.06</c:v>
                </c:pt>
                <c:pt idx="965">
                  <c:v>98.63</c:v>
                </c:pt>
                <c:pt idx="966">
                  <c:v>98.11</c:v>
                </c:pt>
                <c:pt idx="967">
                  <c:v>97.9</c:v>
                </c:pt>
                <c:pt idx="968">
                  <c:v>96.9</c:v>
                </c:pt>
                <c:pt idx="969">
                  <c:v>96.71</c:v>
                </c:pt>
                <c:pt idx="970">
                  <c:v>96.85</c:v>
                </c:pt>
                <c:pt idx="971">
                  <c:v>96.86</c:v>
                </c:pt>
                <c:pt idx="972">
                  <c:v>98.19</c:v>
                </c:pt>
                <c:pt idx="973">
                  <c:v>96.47</c:v>
                </c:pt>
                <c:pt idx="974">
                  <c:v>95.11</c:v>
                </c:pt>
                <c:pt idx="975">
                  <c:v>95.9</c:v>
                </c:pt>
                <c:pt idx="976">
                  <c:v>95.68</c:v>
                </c:pt>
                <c:pt idx="977">
                  <c:v>95.69</c:v>
                </c:pt>
                <c:pt idx="978">
                  <c:v>94.75</c:v>
                </c:pt>
                <c:pt idx="979">
                  <c:v>93.61</c:v>
                </c:pt>
                <c:pt idx="980">
                  <c:v>96.21</c:v>
                </c:pt>
                <c:pt idx="981">
                  <c:v>95.8</c:v>
                </c:pt>
                <c:pt idx="982">
                  <c:v>94.98</c:v>
                </c:pt>
                <c:pt idx="983">
                  <c:v>94.86</c:v>
                </c:pt>
                <c:pt idx="984">
                  <c:v>95.01</c:v>
                </c:pt>
                <c:pt idx="985">
                  <c:v>93.88</c:v>
                </c:pt>
                <c:pt idx="986">
                  <c:v>92.96</c:v>
                </c:pt>
                <c:pt idx="987">
                  <c:v>92.64</c:v>
                </c:pt>
                <c:pt idx="988">
                  <c:v>92.13</c:v>
                </c:pt>
                <c:pt idx="989">
                  <c:v>91.64</c:v>
                </c:pt>
                <c:pt idx="990">
                  <c:v>90.66</c:v>
                </c:pt>
                <c:pt idx="991">
                  <c:v>89.77</c:v>
                </c:pt>
                <c:pt idx="992">
                  <c:v>90.95</c:v>
                </c:pt>
                <c:pt idx="993">
                  <c:v>88.54</c:v>
                </c:pt>
                <c:pt idx="994">
                  <c:v>88.18</c:v>
                </c:pt>
                <c:pt idx="995">
                  <c:v>85.39</c:v>
                </c:pt>
                <c:pt idx="996">
                  <c:v>82.16</c:v>
                </c:pt>
                <c:pt idx="997">
                  <c:v>82.82</c:v>
                </c:pt>
                <c:pt idx="998">
                  <c:v>83.95</c:v>
                </c:pt>
                <c:pt idx="999">
                  <c:v>85.39</c:v>
                </c:pt>
                <c:pt idx="1000">
                  <c:v>84.94</c:v>
                </c:pt>
                <c:pt idx="1001">
                  <c:v>86.62</c:v>
                </c:pt>
                <c:pt idx="1002">
                  <c:v>84.19</c:v>
                </c:pt>
                <c:pt idx="1003">
                  <c:v>85.09</c:v>
                </c:pt>
                <c:pt idx="1004">
                  <c:v>86.02</c:v>
                </c:pt>
                <c:pt idx="1005">
                  <c:v>84.9</c:v>
                </c:pt>
                <c:pt idx="1006">
                  <c:v>84.88</c:v>
                </c:pt>
                <c:pt idx="1007">
                  <c:v>86.25</c:v>
                </c:pt>
                <c:pt idx="1008">
                  <c:v>86.51</c:v>
                </c:pt>
                <c:pt idx="1009">
                  <c:v>86.6</c:v>
                </c:pt>
                <c:pt idx="1010">
                  <c:v>86.18</c:v>
                </c:pt>
                <c:pt idx="1011">
                  <c:v>88.21</c:v>
                </c:pt>
                <c:pt idx="1012">
                  <c:v>86.59</c:v>
                </c:pt>
                <c:pt idx="1013">
                  <c:v>87.77</c:v>
                </c:pt>
                <c:pt idx="1014">
                  <c:v>87.8</c:v>
                </c:pt>
                <c:pt idx="1015">
                  <c:v>87.63</c:v>
                </c:pt>
                <c:pt idx="1016">
                  <c:v>86.99</c:v>
                </c:pt>
                <c:pt idx="1017">
                  <c:v>87.16</c:v>
                </c:pt>
                <c:pt idx="1018">
                  <c:v>86.03</c:v>
                </c:pt>
                <c:pt idx="1019">
                  <c:v>86.18</c:v>
                </c:pt>
                <c:pt idx="1020">
                  <c:v>87.08</c:v>
                </c:pt>
                <c:pt idx="1021">
                  <c:v>87.25</c:v>
                </c:pt>
                <c:pt idx="1022">
                  <c:v>88.56</c:v>
                </c:pt>
                <c:pt idx="1023">
                  <c:v>87.91</c:v>
                </c:pt>
                <c:pt idx="1024">
                  <c:v>87.75</c:v>
                </c:pt>
                <c:pt idx="1025">
                  <c:v>87.06</c:v>
                </c:pt>
                <c:pt idx="1026">
                  <c:v>86.79</c:v>
                </c:pt>
                <c:pt idx="1027">
                  <c:v>86.39</c:v>
                </c:pt>
                <c:pt idx="1028">
                  <c:v>86.68</c:v>
                </c:pt>
                <c:pt idx="1029">
                  <c:v>86.34</c:v>
                </c:pt>
                <c:pt idx="1030">
                  <c:v>86.38</c:v>
                </c:pt>
                <c:pt idx="1031">
                  <c:v>85.12</c:v>
                </c:pt>
                <c:pt idx="1032">
                  <c:v>84.24</c:v>
                </c:pt>
                <c:pt idx="1033">
                  <c:v>83.78</c:v>
                </c:pt>
                <c:pt idx="1034">
                  <c:v>83.77</c:v>
                </c:pt>
                <c:pt idx="1035">
                  <c:v>83.43</c:v>
                </c:pt>
                <c:pt idx="1036">
                  <c:v>83.47</c:v>
                </c:pt>
                <c:pt idx="1037">
                  <c:v>82.34</c:v>
                </c:pt>
                <c:pt idx="1038">
                  <c:v>81.47</c:v>
                </c:pt>
                <c:pt idx="1039">
                  <c:v>81.819999999999993</c:v>
                </c:pt>
                <c:pt idx="1040">
                  <c:v>81.510000000000005</c:v>
                </c:pt>
                <c:pt idx="1041">
                  <c:v>80.22</c:v>
                </c:pt>
                <c:pt idx="1042">
                  <c:v>79.87</c:v>
                </c:pt>
                <c:pt idx="1043">
                  <c:v>80.12</c:v>
                </c:pt>
                <c:pt idx="1044">
                  <c:v>79.260000000000005</c:v>
                </c:pt>
                <c:pt idx="1045">
                  <c:v>81.5</c:v>
                </c:pt>
                <c:pt idx="1046">
                  <c:v>80.989999999999995</c:v>
                </c:pt>
                <c:pt idx="1047">
                  <c:v>82.27</c:v>
                </c:pt>
                <c:pt idx="1048">
                  <c:v>81.489999999999995</c:v>
                </c:pt>
                <c:pt idx="1049">
                  <c:v>81.05</c:v>
                </c:pt>
                <c:pt idx="1050">
                  <c:v>82.95</c:v>
                </c:pt>
                <c:pt idx="1051">
                  <c:v>84.27</c:v>
                </c:pt>
                <c:pt idx="1052">
                  <c:v>85.75</c:v>
                </c:pt>
                <c:pt idx="1053">
                  <c:v>84.68</c:v>
                </c:pt>
                <c:pt idx="1054">
                  <c:v>85.68</c:v>
                </c:pt>
                <c:pt idx="1055">
                  <c:v>85.94</c:v>
                </c:pt>
                <c:pt idx="1056">
                  <c:v>86.05</c:v>
                </c:pt>
                <c:pt idx="1057">
                  <c:v>85.06</c:v>
                </c:pt>
                <c:pt idx="1058">
                  <c:v>85.52</c:v>
                </c:pt>
                <c:pt idx="1059">
                  <c:v>85.11</c:v>
                </c:pt>
                <c:pt idx="1060">
                  <c:v>83.76</c:v>
                </c:pt>
                <c:pt idx="1061">
                  <c:v>83.9</c:v>
                </c:pt>
                <c:pt idx="1062">
                  <c:v>84.27</c:v>
                </c:pt>
                <c:pt idx="1063">
                  <c:v>82.87</c:v>
                </c:pt>
                <c:pt idx="1064">
                  <c:v>82.08</c:v>
                </c:pt>
                <c:pt idx="1065">
                  <c:v>82.74</c:v>
                </c:pt>
                <c:pt idx="1066">
                  <c:v>81.93</c:v>
                </c:pt>
                <c:pt idx="1067">
                  <c:v>82.22</c:v>
                </c:pt>
                <c:pt idx="1068">
                  <c:v>83.35</c:v>
                </c:pt>
                <c:pt idx="1069">
                  <c:v>82.49</c:v>
                </c:pt>
                <c:pt idx="1070">
                  <c:v>81.89</c:v>
                </c:pt>
                <c:pt idx="1071">
                  <c:v>81.75</c:v>
                </c:pt>
                <c:pt idx="1072">
                  <c:v>82</c:v>
                </c:pt>
                <c:pt idx="1073">
                  <c:v>82.29</c:v>
                </c:pt>
                <c:pt idx="1074">
                  <c:v>82.34</c:v>
                </c:pt>
                <c:pt idx="1075">
                  <c:v>81.739999999999995</c:v>
                </c:pt>
                <c:pt idx="1076">
                  <c:v>81.489999999999995</c:v>
                </c:pt>
                <c:pt idx="1077">
                  <c:v>81.41</c:v>
                </c:pt>
                <c:pt idx="1078">
                  <c:v>80.510000000000005</c:v>
                </c:pt>
                <c:pt idx="1079">
                  <c:v>79.209999999999994</c:v>
                </c:pt>
                <c:pt idx="1080">
                  <c:v>78.17</c:v>
                </c:pt>
                <c:pt idx="1081">
                  <c:v>78</c:v>
                </c:pt>
                <c:pt idx="1082">
                  <c:v>79.180000000000007</c:v>
                </c:pt>
                <c:pt idx="1083">
                  <c:v>79.44</c:v>
                </c:pt>
                <c:pt idx="1084">
                  <c:v>80.17</c:v>
                </c:pt>
                <c:pt idx="1085">
                  <c:v>79.81</c:v>
                </c:pt>
                <c:pt idx="1086">
                  <c:v>79.760000000000005</c:v>
                </c:pt>
                <c:pt idx="1087">
                  <c:v>79.930000000000007</c:v>
                </c:pt>
                <c:pt idx="1088">
                  <c:v>79.8</c:v>
                </c:pt>
                <c:pt idx="1089">
                  <c:v>80.510000000000005</c:v>
                </c:pt>
                <c:pt idx="1090">
                  <c:v>79.88</c:v>
                </c:pt>
                <c:pt idx="1091">
                  <c:v>79.47</c:v>
                </c:pt>
                <c:pt idx="1092">
                  <c:v>79.63</c:v>
                </c:pt>
                <c:pt idx="1093">
                  <c:v>79.37</c:v>
                </c:pt>
                <c:pt idx="1094">
                  <c:v>78.58</c:v>
                </c:pt>
                <c:pt idx="1095">
                  <c:v>79.11</c:v>
                </c:pt>
                <c:pt idx="1096">
                  <c:v>78.77</c:v>
                </c:pt>
                <c:pt idx="1097">
                  <c:v>78.34</c:v>
                </c:pt>
                <c:pt idx="1098">
                  <c:v>77.72</c:v>
                </c:pt>
                <c:pt idx="1099">
                  <c:v>76.66</c:v>
                </c:pt>
                <c:pt idx="1100">
                  <c:v>77.2</c:v>
                </c:pt>
                <c:pt idx="1101">
                  <c:v>76.650000000000006</c:v>
                </c:pt>
                <c:pt idx="1102">
                  <c:v>76.48</c:v>
                </c:pt>
                <c:pt idx="1103">
                  <c:v>77.17</c:v>
                </c:pt>
                <c:pt idx="1104">
                  <c:v>78.040000000000006</c:v>
                </c:pt>
                <c:pt idx="1105">
                  <c:v>77.739999999999995</c:v>
                </c:pt>
                <c:pt idx="1106">
                  <c:v>76.95</c:v>
                </c:pt>
                <c:pt idx="1107">
                  <c:v>76.89</c:v>
                </c:pt>
                <c:pt idx="1108">
                  <c:v>77.91</c:v>
                </c:pt>
                <c:pt idx="1109">
                  <c:v>75.260000000000005</c:v>
                </c:pt>
                <c:pt idx="1110">
                  <c:v>75.23</c:v>
                </c:pt>
                <c:pt idx="1111">
                  <c:v>75.03</c:v>
                </c:pt>
                <c:pt idx="1112">
                  <c:v>74.95</c:v>
                </c:pt>
                <c:pt idx="1113">
                  <c:v>75.040000000000006</c:v>
                </c:pt>
                <c:pt idx="1114">
                  <c:v>75.2</c:v>
                </c:pt>
                <c:pt idx="1115">
                  <c:v>75.739999999999995</c:v>
                </c:pt>
                <c:pt idx="1116">
                  <c:v>75.66</c:v>
                </c:pt>
                <c:pt idx="1117">
                  <c:v>76.59</c:v>
                </c:pt>
                <c:pt idx="1118">
                  <c:v>75.33</c:v>
                </c:pt>
                <c:pt idx="1119">
                  <c:v>75.760000000000005</c:v>
                </c:pt>
                <c:pt idx="1120">
                  <c:v>74.95</c:v>
                </c:pt>
                <c:pt idx="1121">
                  <c:v>75.78</c:v>
                </c:pt>
                <c:pt idx="1122">
                  <c:v>78.19</c:v>
                </c:pt>
                <c:pt idx="1123">
                  <c:v>79.510000000000005</c:v>
                </c:pt>
                <c:pt idx="1124">
                  <c:v>79.180000000000007</c:v>
                </c:pt>
                <c:pt idx="1125">
                  <c:v>78.95</c:v>
                </c:pt>
                <c:pt idx="1126">
                  <c:v>79.989999999999995</c:v>
                </c:pt>
                <c:pt idx="1127">
                  <c:v>81.39</c:v>
                </c:pt>
                <c:pt idx="1128">
                  <c:v>80.66</c:v>
                </c:pt>
                <c:pt idx="1129">
                  <c:v>81.08</c:v>
                </c:pt>
                <c:pt idx="1130">
                  <c:v>81.53</c:v>
                </c:pt>
                <c:pt idx="1131">
                  <c:v>82.25</c:v>
                </c:pt>
                <c:pt idx="1132">
                  <c:v>81.61</c:v>
                </c:pt>
                <c:pt idx="1133">
                  <c:v>81.84</c:v>
                </c:pt>
                <c:pt idx="1134">
                  <c:v>81.99</c:v>
                </c:pt>
                <c:pt idx="1135">
                  <c:v>81.62</c:v>
                </c:pt>
                <c:pt idx="1136">
                  <c:v>81.02</c:v>
                </c:pt>
                <c:pt idx="1137">
                  <c:v>81.540000000000006</c:v>
                </c:pt>
                <c:pt idx="1138">
                  <c:v>81.099999999999994</c:v>
                </c:pt>
                <c:pt idx="1139">
                  <c:v>81.28</c:v>
                </c:pt>
                <c:pt idx="1140">
                  <c:v>81.34</c:v>
                </c:pt>
                <c:pt idx="1141">
                  <c:v>81.53</c:v>
                </c:pt>
                <c:pt idx="1142">
                  <c:v>79.959999999999994</c:v>
                </c:pt>
                <c:pt idx="1143">
                  <c:v>78</c:v>
                </c:pt>
                <c:pt idx="1144">
                  <c:v>76.760000000000005</c:v>
                </c:pt>
                <c:pt idx="1145">
                  <c:v>75.7</c:v>
                </c:pt>
                <c:pt idx="1146">
                  <c:v>77.010000000000005</c:v>
                </c:pt>
                <c:pt idx="1147">
                  <c:v>77.599999999999994</c:v>
                </c:pt>
                <c:pt idx="1148">
                  <c:v>77.78</c:v>
                </c:pt>
                <c:pt idx="1149">
                  <c:v>77.88</c:v>
                </c:pt>
                <c:pt idx="1150">
                  <c:v>77.400000000000006</c:v>
                </c:pt>
                <c:pt idx="1151">
                  <c:v>77.64</c:v>
                </c:pt>
                <c:pt idx="1152">
                  <c:v>77.989999999999995</c:v>
                </c:pt>
                <c:pt idx="1153">
                  <c:v>78.13</c:v>
                </c:pt>
                <c:pt idx="1154">
                  <c:v>77.099999999999994</c:v>
                </c:pt>
                <c:pt idx="1155">
                  <c:v>77.27</c:v>
                </c:pt>
                <c:pt idx="1156">
                  <c:v>76.02</c:v>
                </c:pt>
                <c:pt idx="1157">
                  <c:v>76.06</c:v>
                </c:pt>
                <c:pt idx="1158">
                  <c:v>75.319999999999993</c:v>
                </c:pt>
                <c:pt idx="1159">
                  <c:v>76.010000000000005</c:v>
                </c:pt>
                <c:pt idx="1160">
                  <c:v>73.81</c:v>
                </c:pt>
                <c:pt idx="1161">
                  <c:v>73.48</c:v>
                </c:pt>
                <c:pt idx="1162">
                  <c:v>73.55</c:v>
                </c:pt>
                <c:pt idx="1163">
                  <c:v>73.83</c:v>
                </c:pt>
                <c:pt idx="1164">
                  <c:v>73.52</c:v>
                </c:pt>
                <c:pt idx="1165">
                  <c:v>71.209999999999994</c:v>
                </c:pt>
                <c:pt idx="1166">
                  <c:v>70.239999999999995</c:v>
                </c:pt>
                <c:pt idx="1167">
                  <c:v>70.62</c:v>
                </c:pt>
                <c:pt idx="1168">
                  <c:v>69.739999999999995</c:v>
                </c:pt>
                <c:pt idx="1169">
                  <c:v>71.36</c:v>
                </c:pt>
                <c:pt idx="1170">
                  <c:v>70.87</c:v>
                </c:pt>
                <c:pt idx="1171">
                  <c:v>70.819999999999993</c:v>
                </c:pt>
                <c:pt idx="1172">
                  <c:v>70.510000000000005</c:v>
                </c:pt>
                <c:pt idx="1173">
                  <c:v>70.739999999999995</c:v>
                </c:pt>
                <c:pt idx="1174">
                  <c:v>72.28</c:v>
                </c:pt>
                <c:pt idx="1175">
                  <c:v>72.8</c:v>
                </c:pt>
                <c:pt idx="1176">
                  <c:v>71.260000000000005</c:v>
                </c:pt>
                <c:pt idx="1177">
                  <c:v>71.709999999999994</c:v>
                </c:pt>
                <c:pt idx="1178">
                  <c:v>71.650000000000006</c:v>
                </c:pt>
                <c:pt idx="1179">
                  <c:v>71.599999999999994</c:v>
                </c:pt>
                <c:pt idx="1180">
                  <c:v>73.2</c:v>
                </c:pt>
                <c:pt idx="1181">
                  <c:v>73.400000000000006</c:v>
                </c:pt>
                <c:pt idx="1182">
                  <c:v>73.16</c:v>
                </c:pt>
                <c:pt idx="1183">
                  <c:v>72.52</c:v>
                </c:pt>
                <c:pt idx="1184">
                  <c:v>72.760000000000005</c:v>
                </c:pt>
                <c:pt idx="1185">
                  <c:v>74.84</c:v>
                </c:pt>
                <c:pt idx="1186">
                  <c:v>74.02</c:v>
                </c:pt>
                <c:pt idx="1187">
                  <c:v>73.94</c:v>
                </c:pt>
                <c:pt idx="1188">
                  <c:v>74.7</c:v>
                </c:pt>
                <c:pt idx="1189">
                  <c:v>76.08</c:v>
                </c:pt>
                <c:pt idx="1190">
                  <c:v>75.62</c:v>
                </c:pt>
                <c:pt idx="1191">
                  <c:v>76.510000000000005</c:v>
                </c:pt>
                <c:pt idx="1192">
                  <c:v>74.239999999999995</c:v>
                </c:pt>
                <c:pt idx="1193">
                  <c:v>75.099999999999994</c:v>
                </c:pt>
                <c:pt idx="1194">
                  <c:v>74.569999999999993</c:v>
                </c:pt>
                <c:pt idx="1195">
                  <c:v>75.3</c:v>
                </c:pt>
                <c:pt idx="1196">
                  <c:v>74.78</c:v>
                </c:pt>
                <c:pt idx="1197">
                  <c:v>74.69</c:v>
                </c:pt>
                <c:pt idx="1198">
                  <c:v>74.849999999999994</c:v>
                </c:pt>
                <c:pt idx="1199">
                  <c:v>74.13</c:v>
                </c:pt>
                <c:pt idx="1200">
                  <c:v>74.349999999999994</c:v>
                </c:pt>
                <c:pt idx="1201">
                  <c:v>73.349999999999994</c:v>
                </c:pt>
                <c:pt idx="1202">
                  <c:v>72.39</c:v>
                </c:pt>
                <c:pt idx="1203">
                  <c:v>72.38</c:v>
                </c:pt>
                <c:pt idx="1204">
                  <c:v>70.73</c:v>
                </c:pt>
                <c:pt idx="1205">
                  <c:v>71.06</c:v>
                </c:pt>
                <c:pt idx="1206">
                  <c:v>70.48</c:v>
                </c:pt>
                <c:pt idx="1207">
                  <c:v>71.010000000000005</c:v>
                </c:pt>
                <c:pt idx="1208">
                  <c:v>72.14</c:v>
                </c:pt>
                <c:pt idx="1209">
                  <c:v>74.05</c:v>
                </c:pt>
                <c:pt idx="1210">
                  <c:v>73.72</c:v>
                </c:pt>
                <c:pt idx="1211">
                  <c:v>73.5</c:v>
                </c:pt>
                <c:pt idx="1212">
                  <c:v>72.75</c:v>
                </c:pt>
                <c:pt idx="1213">
                  <c:v>73.650000000000006</c:v>
                </c:pt>
                <c:pt idx="1214">
                  <c:v>73.73</c:v>
                </c:pt>
                <c:pt idx="1215">
                  <c:v>74.16</c:v>
                </c:pt>
                <c:pt idx="1216">
                  <c:v>74.48</c:v>
                </c:pt>
                <c:pt idx="1217">
                  <c:v>74.36</c:v>
                </c:pt>
                <c:pt idx="1218">
                  <c:v>74.52</c:v>
                </c:pt>
                <c:pt idx="1219">
                  <c:v>74.069999999999993</c:v>
                </c:pt>
                <c:pt idx="1220">
                  <c:v>73.739999999999995</c:v>
                </c:pt>
                <c:pt idx="1221">
                  <c:v>72.91</c:v>
                </c:pt>
                <c:pt idx="1222">
                  <c:v>71.98</c:v>
                </c:pt>
                <c:pt idx="1223">
                  <c:v>71.61</c:v>
                </c:pt>
                <c:pt idx="1224">
                  <c:v>71.680000000000007</c:v>
                </c:pt>
                <c:pt idx="1225">
                  <c:v>71.87</c:v>
                </c:pt>
                <c:pt idx="1226">
                  <c:v>71.44</c:v>
                </c:pt>
                <c:pt idx="1227">
                  <c:v>71.010000000000005</c:v>
                </c:pt>
                <c:pt idx="1228">
                  <c:v>69.95</c:v>
                </c:pt>
                <c:pt idx="1229">
                  <c:v>70.5</c:v>
                </c:pt>
                <c:pt idx="1230">
                  <c:v>70.5</c:v>
                </c:pt>
                <c:pt idx="1231">
                  <c:v>69.760000000000005</c:v>
                </c:pt>
                <c:pt idx="1232">
                  <c:v>70.290000000000006</c:v>
                </c:pt>
                <c:pt idx="1233">
                  <c:v>68.72</c:v>
                </c:pt>
                <c:pt idx="1234">
                  <c:v>68.95</c:v>
                </c:pt>
                <c:pt idx="1235">
                  <c:v>68.63</c:v>
                </c:pt>
                <c:pt idx="1236">
                  <c:v>68.260000000000005</c:v>
                </c:pt>
                <c:pt idx="1237">
                  <c:v>68.010000000000005</c:v>
                </c:pt>
                <c:pt idx="1238">
                  <c:v>68.08</c:v>
                </c:pt>
                <c:pt idx="1239">
                  <c:v>66.94</c:v>
                </c:pt>
                <c:pt idx="1240">
                  <c:v>67.62</c:v>
                </c:pt>
                <c:pt idx="1241">
                  <c:v>67.61</c:v>
                </c:pt>
                <c:pt idx="1242">
                  <c:v>68.010000000000005</c:v>
                </c:pt>
                <c:pt idx="1243">
                  <c:v>68.86</c:v>
                </c:pt>
                <c:pt idx="1244">
                  <c:v>68.2</c:v>
                </c:pt>
                <c:pt idx="1245">
                  <c:v>68.760000000000005</c:v>
                </c:pt>
                <c:pt idx="1246">
                  <c:v>71.37</c:v>
                </c:pt>
                <c:pt idx="1247">
                  <c:v>75.19</c:v>
                </c:pt>
                <c:pt idx="1248">
                  <c:v>73.87</c:v>
                </c:pt>
                <c:pt idx="1249">
                  <c:v>74.72</c:v>
                </c:pt>
                <c:pt idx="1250">
                  <c:v>74.27</c:v>
                </c:pt>
                <c:pt idx="1251">
                  <c:v>73.98</c:v>
                </c:pt>
                <c:pt idx="1252">
                  <c:v>71.38</c:v>
                </c:pt>
                <c:pt idx="1253">
                  <c:v>71.48</c:v>
                </c:pt>
                <c:pt idx="1254">
                  <c:v>72.17</c:v>
                </c:pt>
                <c:pt idx="1255">
                  <c:v>72.989999999999995</c:v>
                </c:pt>
                <c:pt idx="1256">
                  <c:v>72.52</c:v>
                </c:pt>
                <c:pt idx="1257">
                  <c:v>72.569999999999993</c:v>
                </c:pt>
                <c:pt idx="1258">
                  <c:v>72.58</c:v>
                </c:pt>
                <c:pt idx="1259">
                  <c:v>71.61</c:v>
                </c:pt>
                <c:pt idx="1260">
                  <c:v>71.989999999999995</c:v>
                </c:pt>
                <c:pt idx="1261">
                  <c:v>72.16</c:v>
                </c:pt>
                <c:pt idx="1262">
                  <c:v>71.98</c:v>
                </c:pt>
                <c:pt idx="1263">
                  <c:v>72.319999999999993</c:v>
                </c:pt>
                <c:pt idx="1264">
                  <c:v>71.819999999999993</c:v>
                </c:pt>
                <c:pt idx="1265">
                  <c:v>70.569999999999993</c:v>
                </c:pt>
                <c:pt idx="1266">
                  <c:v>70.84</c:v>
                </c:pt>
                <c:pt idx="1267">
                  <c:v>73.040000000000006</c:v>
                </c:pt>
                <c:pt idx="1268">
                  <c:v>74.31</c:v>
                </c:pt>
                <c:pt idx="1269">
                  <c:v>75.12</c:v>
                </c:pt>
                <c:pt idx="1270">
                  <c:v>74.48</c:v>
                </c:pt>
                <c:pt idx="1271">
                  <c:v>74.739999999999995</c:v>
                </c:pt>
                <c:pt idx="1272">
                  <c:v>75.180000000000007</c:v>
                </c:pt>
                <c:pt idx="1273">
                  <c:v>74.63</c:v>
                </c:pt>
              </c:numCache>
            </c:numRef>
          </c:val>
          <c:smooth val="0"/>
          <c:extLst>
            <c:ext xmlns:c16="http://schemas.microsoft.com/office/drawing/2014/chart" uri="{C3380CC4-5D6E-409C-BE32-E72D297353CC}">
              <c16:uniqueId val="{00000001-29FA-414E-9F47-CF8A6308BB0B}"/>
            </c:ext>
          </c:extLst>
        </c:ser>
        <c:dLbls>
          <c:showLegendKey val="0"/>
          <c:showVal val="0"/>
          <c:showCatName val="0"/>
          <c:showSerName val="0"/>
          <c:showPercent val="0"/>
          <c:showBubbleSize val="0"/>
        </c:dLbls>
        <c:marker val="1"/>
        <c:smooth val="0"/>
        <c:axId val="1602043792"/>
        <c:axId val="1602057520"/>
      </c:lineChart>
      <c:dateAx>
        <c:axId val="160204379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057520"/>
        <c:crosses val="autoZero"/>
        <c:auto val="1"/>
        <c:lblOffset val="100"/>
        <c:baseTimeUnit val="days"/>
      </c:dateAx>
      <c:valAx>
        <c:axId val="16020575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043792"/>
        <c:crosses val="autoZero"/>
        <c:crossBetween val="between"/>
      </c:valAx>
      <c:valAx>
        <c:axId val="160206168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435824"/>
        <c:crosses val="max"/>
        <c:crossBetween val="between"/>
        <c:dispUnits>
          <c:builtInUnit val="millions"/>
          <c:dispUnitsLbl>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dateAx>
        <c:axId val="1549435824"/>
        <c:scaling>
          <c:orientation val="minMax"/>
        </c:scaling>
        <c:delete val="1"/>
        <c:axPos val="b"/>
        <c:numFmt formatCode="m/d/yyyy" sourceLinked="1"/>
        <c:majorTickMark val="out"/>
        <c:minorTickMark val="none"/>
        <c:tickLblPos val="nextTo"/>
        <c:crossAx val="1602061680"/>
        <c:crossesAt val="0"/>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effectLst/>
          </c:spPr>
          <c:dPt>
            <c:idx val="0"/>
            <c:bubble3D val="0"/>
            <c:spPr>
              <a:solidFill>
                <a:srgbClr val="002060"/>
              </a:solidFill>
              <a:ln>
                <a:noFill/>
              </a:ln>
              <a:effectLst/>
            </c:spPr>
            <c:extLst>
              <c:ext xmlns:c16="http://schemas.microsoft.com/office/drawing/2014/chart" uri="{C3380CC4-5D6E-409C-BE32-E72D297353CC}">
                <c16:uniqueId val="{00000001-6943-4EBB-BDA8-B34027C7448B}"/>
              </c:ext>
            </c:extLst>
          </c:dPt>
          <c:dPt>
            <c:idx val="1"/>
            <c:bubble3D val="0"/>
            <c:spPr>
              <a:solidFill>
                <a:sysClr val="window" lastClr="FFFFFF">
                  <a:lumMod val="50000"/>
                </a:sysClr>
              </a:solidFill>
              <a:ln>
                <a:noFill/>
              </a:ln>
              <a:effectLst/>
            </c:spPr>
            <c:extLst>
              <c:ext xmlns:c16="http://schemas.microsoft.com/office/drawing/2014/chart" uri="{C3380CC4-5D6E-409C-BE32-E72D297353CC}">
                <c16:uniqueId val="{00000003-6943-4EBB-BDA8-B34027C7448B}"/>
              </c:ext>
            </c:extLst>
          </c:dPt>
          <c:dPt>
            <c:idx val="2"/>
            <c:bubble3D val="0"/>
            <c:spPr>
              <a:solidFill>
                <a:sysClr val="window" lastClr="FFFFFF">
                  <a:lumMod val="65000"/>
                </a:sysClr>
              </a:solidFill>
              <a:ln>
                <a:noFill/>
              </a:ln>
              <a:effectLst/>
            </c:spPr>
            <c:extLst>
              <c:ext xmlns:c16="http://schemas.microsoft.com/office/drawing/2014/chart" uri="{C3380CC4-5D6E-409C-BE32-E72D297353CC}">
                <c16:uniqueId val="{00000005-6943-4EBB-BDA8-B34027C7448B}"/>
              </c:ext>
            </c:extLst>
          </c:dPt>
          <c:dPt>
            <c:idx val="3"/>
            <c:bubble3D val="0"/>
            <c:spPr>
              <a:solidFill>
                <a:sysClr val="window" lastClr="FFFFFF">
                  <a:lumMod val="75000"/>
                </a:sysClr>
              </a:solidFill>
              <a:ln>
                <a:noFill/>
              </a:ln>
              <a:effectLst/>
            </c:spPr>
            <c:extLst>
              <c:ext xmlns:c16="http://schemas.microsoft.com/office/drawing/2014/chart" uri="{C3380CC4-5D6E-409C-BE32-E72D297353CC}">
                <c16:uniqueId val="{00000007-6943-4EBB-BDA8-B34027C744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'Revenue by Segment'!$A$1:$A$4</c:f>
              <c:strCache>
                <c:ptCount val="4"/>
                <c:pt idx="0">
                  <c:v>UnitedHealthcare</c:v>
                </c:pt>
                <c:pt idx="1">
                  <c:v>OptumRx</c:v>
                </c:pt>
                <c:pt idx="2">
                  <c:v>OptumHealth</c:v>
                </c:pt>
                <c:pt idx="3">
                  <c:v>OptumInsight</c:v>
                </c:pt>
              </c:strCache>
            </c:strRef>
          </c:cat>
          <c:val>
            <c:numRef>
              <c:f>'Revenue by Segment'!$B$1:$B$4</c:f>
              <c:numCache>
                <c:formatCode>General</c:formatCode>
                <c:ptCount val="4"/>
                <c:pt idx="0">
                  <c:v>163257</c:v>
                </c:pt>
                <c:pt idx="1">
                  <c:v>63755</c:v>
                </c:pt>
                <c:pt idx="2">
                  <c:v>20570</c:v>
                </c:pt>
                <c:pt idx="3">
                  <c:v>8087</c:v>
                </c:pt>
              </c:numCache>
            </c:numRef>
          </c:val>
          <c:extLst>
            <c:ext xmlns:c16="http://schemas.microsoft.com/office/drawing/2014/chart" uri="{C3380CC4-5D6E-409C-BE32-E72D297353CC}">
              <c16:uniqueId val="{00000008-6943-4EBB-BDA8-B34027C7448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15922142501386"/>
          <c:y val="6.8639980110619933E-2"/>
          <c:w val="0.75508762068972413"/>
          <c:h val="0.64152143930717354"/>
        </c:manualLayout>
      </c:layout>
      <c:barChart>
        <c:barDir val="col"/>
        <c:grouping val="stacked"/>
        <c:varyColors val="0"/>
        <c:ser>
          <c:idx val="0"/>
          <c:order val="0"/>
          <c:tx>
            <c:strRef>
              <c:f>'Revenue by Segment'!$K$2</c:f>
              <c:strCache>
                <c:ptCount val="1"/>
                <c:pt idx="0">
                  <c:v>UnitedHealthcare</c:v>
                </c:pt>
              </c:strCache>
            </c:strRef>
          </c:tx>
          <c:spPr>
            <a:solidFill>
              <a:srgbClr val="002060"/>
            </a:solidFill>
            <a:ln w="6350">
              <a:solidFill>
                <a:schemeClr val="tx1"/>
              </a:solidFill>
            </a:ln>
            <a:effectLst/>
          </c:spPr>
          <c:invertIfNegative val="0"/>
          <c:cat>
            <c:numRef>
              <c:f>'Revenue by Segment'!$L$1:$P$1</c:f>
              <c:numCache>
                <c:formatCode>General</c:formatCode>
                <c:ptCount val="5"/>
                <c:pt idx="0">
                  <c:v>2013</c:v>
                </c:pt>
                <c:pt idx="1">
                  <c:v>2014</c:v>
                </c:pt>
                <c:pt idx="2">
                  <c:v>2015</c:v>
                </c:pt>
                <c:pt idx="3">
                  <c:v>2016</c:v>
                </c:pt>
                <c:pt idx="4">
                  <c:v>2017</c:v>
                </c:pt>
              </c:numCache>
            </c:numRef>
          </c:cat>
          <c:val>
            <c:numRef>
              <c:f>'Revenue by Segment'!$L$19:$P$19</c:f>
              <c:numCache>
                <c:formatCode>General</c:formatCode>
                <c:ptCount val="5"/>
                <c:pt idx="0">
                  <c:v>91464.619336835196</c:v>
                </c:pt>
                <c:pt idx="1">
                  <c:v>93020.562937042123</c:v>
                </c:pt>
                <c:pt idx="2">
                  <c:v>103309.8594208413</c:v>
                </c:pt>
                <c:pt idx="3">
                  <c:v>117737.61710008488</c:v>
                </c:pt>
                <c:pt idx="4">
                  <c:v>128449.73329969609</c:v>
                </c:pt>
              </c:numCache>
            </c:numRef>
          </c:val>
          <c:extLst>
            <c:ext xmlns:c16="http://schemas.microsoft.com/office/drawing/2014/chart" uri="{C3380CC4-5D6E-409C-BE32-E72D297353CC}">
              <c16:uniqueId val="{00000000-D827-4B41-8689-143D3B201F50}"/>
            </c:ext>
          </c:extLst>
        </c:ser>
        <c:ser>
          <c:idx val="1"/>
          <c:order val="1"/>
          <c:tx>
            <c:strRef>
              <c:f>'Revenue by Segment'!$K$3</c:f>
              <c:strCache>
                <c:ptCount val="1"/>
                <c:pt idx="0">
                  <c:v>OptumRx</c:v>
                </c:pt>
              </c:strCache>
            </c:strRef>
          </c:tx>
          <c:spPr>
            <a:solidFill>
              <a:schemeClr val="bg2">
                <a:lumMod val="50000"/>
              </a:schemeClr>
            </a:solidFill>
            <a:ln w="6350">
              <a:solidFill>
                <a:schemeClr val="tx1"/>
              </a:solidFill>
            </a:ln>
            <a:effectLst/>
          </c:spPr>
          <c:invertIfNegative val="0"/>
          <c:cat>
            <c:numRef>
              <c:f>'Revenue by Segment'!$L$1:$P$1</c:f>
              <c:numCache>
                <c:formatCode>General</c:formatCode>
                <c:ptCount val="5"/>
                <c:pt idx="0">
                  <c:v>2013</c:v>
                </c:pt>
                <c:pt idx="1">
                  <c:v>2014</c:v>
                </c:pt>
                <c:pt idx="2">
                  <c:v>2015</c:v>
                </c:pt>
                <c:pt idx="3">
                  <c:v>2016</c:v>
                </c:pt>
                <c:pt idx="4">
                  <c:v>2017</c:v>
                </c:pt>
              </c:numCache>
            </c:numRef>
          </c:cat>
          <c:val>
            <c:numRef>
              <c:f>'Revenue by Segment'!$L$20:$P$20</c:f>
              <c:numCache>
                <c:formatCode>General</c:formatCode>
                <c:ptCount val="5"/>
                <c:pt idx="0">
                  <c:v>19307.097399868682</c:v>
                </c:pt>
                <c:pt idx="1">
                  <c:v>24828.674272315555</c:v>
                </c:pt>
                <c:pt idx="2">
                  <c:v>37969.085021378007</c:v>
                </c:pt>
                <c:pt idx="3">
                  <c:v>47893.482864761514</c:v>
                </c:pt>
                <c:pt idx="4">
                  <c:v>50162.092568907457</c:v>
                </c:pt>
              </c:numCache>
            </c:numRef>
          </c:val>
          <c:extLst>
            <c:ext xmlns:c16="http://schemas.microsoft.com/office/drawing/2014/chart" uri="{C3380CC4-5D6E-409C-BE32-E72D297353CC}">
              <c16:uniqueId val="{00000001-D827-4B41-8689-143D3B201F50}"/>
            </c:ext>
          </c:extLst>
        </c:ser>
        <c:ser>
          <c:idx val="2"/>
          <c:order val="2"/>
          <c:tx>
            <c:strRef>
              <c:f>'Revenue by Segment'!$K$4</c:f>
              <c:strCache>
                <c:ptCount val="1"/>
                <c:pt idx="0">
                  <c:v>OptumHealth</c:v>
                </c:pt>
              </c:strCache>
            </c:strRef>
          </c:tx>
          <c:spPr>
            <a:solidFill>
              <a:schemeClr val="bg2">
                <a:lumMod val="75000"/>
              </a:schemeClr>
            </a:solidFill>
            <a:ln w="6350">
              <a:solidFill>
                <a:schemeClr val="tx1"/>
              </a:solidFill>
            </a:ln>
            <a:effectLst/>
          </c:spPr>
          <c:invertIfNegative val="0"/>
          <c:cat>
            <c:numRef>
              <c:f>'Revenue by Segment'!$L$1:$P$1</c:f>
              <c:numCache>
                <c:formatCode>General</c:formatCode>
                <c:ptCount val="5"/>
                <c:pt idx="0">
                  <c:v>2013</c:v>
                </c:pt>
                <c:pt idx="1">
                  <c:v>2014</c:v>
                </c:pt>
                <c:pt idx="2">
                  <c:v>2015</c:v>
                </c:pt>
                <c:pt idx="3">
                  <c:v>2016</c:v>
                </c:pt>
                <c:pt idx="4">
                  <c:v>2017</c:v>
                </c:pt>
              </c:numCache>
            </c:numRef>
          </c:cat>
          <c:val>
            <c:numRef>
              <c:f>'Revenue by Segment'!$L$21:$P$21</c:f>
              <c:numCache>
                <c:formatCode>General</c:formatCode>
                <c:ptCount val="5"/>
                <c:pt idx="0">
                  <c:v>7925.9953709783322</c:v>
                </c:pt>
                <c:pt idx="1">
                  <c:v>8566.1100379092204</c:v>
                </c:pt>
                <c:pt idx="2">
                  <c:v>10954.49633519911</c:v>
                </c:pt>
                <c:pt idx="3">
                  <c:v>13398.130514185767</c:v>
                </c:pt>
                <c:pt idx="4">
                  <c:v>16184.365840207456</c:v>
                </c:pt>
              </c:numCache>
            </c:numRef>
          </c:val>
          <c:extLst>
            <c:ext xmlns:c16="http://schemas.microsoft.com/office/drawing/2014/chart" uri="{C3380CC4-5D6E-409C-BE32-E72D297353CC}">
              <c16:uniqueId val="{00000002-D827-4B41-8689-143D3B201F50}"/>
            </c:ext>
          </c:extLst>
        </c:ser>
        <c:ser>
          <c:idx val="3"/>
          <c:order val="3"/>
          <c:tx>
            <c:strRef>
              <c:f>'Revenue by Segment'!$K$5</c:f>
              <c:strCache>
                <c:ptCount val="1"/>
                <c:pt idx="0">
                  <c:v>OptumInsight</c:v>
                </c:pt>
              </c:strCache>
            </c:strRef>
          </c:tx>
          <c:spPr>
            <a:solidFill>
              <a:schemeClr val="bg2">
                <a:lumMod val="90000"/>
              </a:schemeClr>
            </a:solidFill>
            <a:ln w="6350">
              <a:solidFill>
                <a:schemeClr val="tx1"/>
              </a:solidFill>
            </a:ln>
            <a:effectLst/>
          </c:spPr>
          <c:invertIfNegative val="0"/>
          <c:cat>
            <c:numRef>
              <c:f>'Revenue by Segment'!$L$1:$P$1</c:f>
              <c:numCache>
                <c:formatCode>General</c:formatCode>
                <c:ptCount val="5"/>
                <c:pt idx="0">
                  <c:v>2013</c:v>
                </c:pt>
                <c:pt idx="1">
                  <c:v>2014</c:v>
                </c:pt>
                <c:pt idx="2">
                  <c:v>2015</c:v>
                </c:pt>
                <c:pt idx="3">
                  <c:v>2016</c:v>
                </c:pt>
                <c:pt idx="4">
                  <c:v>2017</c:v>
                </c:pt>
              </c:numCache>
            </c:numRef>
          </c:cat>
          <c:val>
            <c:numRef>
              <c:f>'Revenue by Segment'!$L$22:$P$22</c:f>
              <c:numCache>
                <c:formatCode>General</c:formatCode>
                <c:ptCount val="5"/>
                <c:pt idx="0">
                  <c:v>3791.2878923177941</c:v>
                </c:pt>
                <c:pt idx="1">
                  <c:v>4058.6527527330941</c:v>
                </c:pt>
                <c:pt idx="2">
                  <c:v>4873.5592225815817</c:v>
                </c:pt>
                <c:pt idx="3">
                  <c:v>5810.7695209678386</c:v>
                </c:pt>
                <c:pt idx="4">
                  <c:v>6362.8082911889987</c:v>
                </c:pt>
              </c:numCache>
            </c:numRef>
          </c:val>
          <c:extLst>
            <c:ext xmlns:c16="http://schemas.microsoft.com/office/drawing/2014/chart" uri="{C3380CC4-5D6E-409C-BE32-E72D297353CC}">
              <c16:uniqueId val="{00000003-D827-4B41-8689-143D3B201F50}"/>
            </c:ext>
          </c:extLst>
        </c:ser>
        <c:dLbls>
          <c:showLegendKey val="0"/>
          <c:showVal val="0"/>
          <c:showCatName val="0"/>
          <c:showSerName val="0"/>
          <c:showPercent val="0"/>
          <c:showBubbleSize val="0"/>
        </c:dLbls>
        <c:gapWidth val="219"/>
        <c:overlap val="100"/>
        <c:axId val="1523582736"/>
        <c:axId val="1523583152"/>
      </c:barChart>
      <c:lineChart>
        <c:grouping val="standard"/>
        <c:varyColors val="0"/>
        <c:ser>
          <c:idx val="4"/>
          <c:order val="4"/>
          <c:tx>
            <c:strRef>
              <c:f>'Revenue by Segment'!$K$6</c:f>
              <c:strCache>
                <c:ptCount val="1"/>
                <c:pt idx="0">
                  <c:v>EBITDA Margin</c:v>
                </c:pt>
              </c:strCache>
            </c:strRef>
          </c:tx>
          <c:spPr>
            <a:ln w="28575" cap="rnd">
              <a:solidFill>
                <a:srgbClr val="FF0000"/>
              </a:solidFill>
              <a:round/>
            </a:ln>
            <a:effectLst/>
          </c:spPr>
          <c:marker>
            <c:symbol val="none"/>
          </c:marker>
          <c:cat>
            <c:numRef>
              <c:f>'Revenue by Segment'!$L$1:$P$1</c:f>
              <c:numCache>
                <c:formatCode>General</c:formatCode>
                <c:ptCount val="5"/>
                <c:pt idx="0">
                  <c:v>2013</c:v>
                </c:pt>
                <c:pt idx="1">
                  <c:v>2014</c:v>
                </c:pt>
                <c:pt idx="2">
                  <c:v>2015</c:v>
                </c:pt>
                <c:pt idx="3">
                  <c:v>2016</c:v>
                </c:pt>
                <c:pt idx="4">
                  <c:v>2017</c:v>
                </c:pt>
              </c:numCache>
            </c:numRef>
          </c:cat>
          <c:val>
            <c:numRef>
              <c:f>'Revenue by Segment'!$L$6:$P$6</c:f>
              <c:numCache>
                <c:formatCode>General</c:formatCode>
                <c:ptCount val="5"/>
                <c:pt idx="0" formatCode="#,##0.00">
                  <c:v>7.1024294156270512E-2</c:v>
                </c:pt>
                <c:pt idx="1">
                  <c:v>6.8682937280177103E-2</c:v>
                </c:pt>
                <c:pt idx="2">
                  <c:v>6.2947461174138117E-2</c:v>
                </c:pt>
                <c:pt idx="3">
                  <c:v>6.3529421851823267E-2</c:v>
                </c:pt>
                <c:pt idx="4">
                  <c:v>6.7943317336086897E-2</c:v>
                </c:pt>
              </c:numCache>
            </c:numRef>
          </c:val>
          <c:smooth val="0"/>
          <c:extLst>
            <c:ext xmlns:c16="http://schemas.microsoft.com/office/drawing/2014/chart" uri="{C3380CC4-5D6E-409C-BE32-E72D297353CC}">
              <c16:uniqueId val="{00000004-D827-4B41-8689-143D3B201F50}"/>
            </c:ext>
          </c:extLst>
        </c:ser>
        <c:dLbls>
          <c:showLegendKey val="0"/>
          <c:showVal val="0"/>
          <c:showCatName val="0"/>
          <c:showSerName val="0"/>
          <c:showPercent val="0"/>
          <c:showBubbleSize val="0"/>
        </c:dLbls>
        <c:marker val="1"/>
        <c:smooth val="0"/>
        <c:axId val="1527715552"/>
        <c:axId val="1527714720"/>
      </c:lineChart>
      <c:catAx>
        <c:axId val="152358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583152"/>
        <c:crosses val="autoZero"/>
        <c:auto val="1"/>
        <c:lblAlgn val="ctr"/>
        <c:lblOffset val="100"/>
        <c:noMultiLvlLbl val="0"/>
      </c:catAx>
      <c:valAx>
        <c:axId val="1523583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3582736"/>
        <c:crosses val="autoZero"/>
        <c:crossBetween val="between"/>
      </c:valAx>
      <c:valAx>
        <c:axId val="1527714720"/>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7715552"/>
        <c:crosses val="max"/>
        <c:crossBetween val="between"/>
      </c:valAx>
      <c:catAx>
        <c:axId val="1527715552"/>
        <c:scaling>
          <c:orientation val="minMax"/>
        </c:scaling>
        <c:delete val="1"/>
        <c:axPos val="b"/>
        <c:numFmt formatCode="General" sourceLinked="1"/>
        <c:majorTickMark val="out"/>
        <c:minorTickMark val="none"/>
        <c:tickLblPos val="nextTo"/>
        <c:crossAx val="1527714720"/>
        <c:crosses val="autoZero"/>
        <c:auto val="1"/>
        <c:lblAlgn val="ctr"/>
        <c:lblOffset val="100"/>
        <c:noMultiLvlLbl val="0"/>
      </c:catAx>
      <c:spPr>
        <a:noFill/>
        <a:ln>
          <a:noFill/>
        </a:ln>
        <a:effectLst/>
      </c:spPr>
    </c:plotArea>
    <c:legend>
      <c:legendPos val="b"/>
      <c:layout>
        <c:manualLayout>
          <c:xMode val="edge"/>
          <c:yMode val="edge"/>
          <c:x val="2.3365100542266155E-2"/>
          <c:y val="0.83619857344797233"/>
          <c:w val="0.95326979891546781"/>
          <c:h val="0.132398046849563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266205360693549E-2"/>
          <c:y val="0.14699820058532173"/>
          <c:w val="0.8415143064503301"/>
          <c:h val="0.59371246582136028"/>
        </c:manualLayout>
      </c:layout>
      <c:barChart>
        <c:barDir val="col"/>
        <c:grouping val="clustered"/>
        <c:varyColors val="0"/>
        <c:ser>
          <c:idx val="0"/>
          <c:order val="0"/>
          <c:tx>
            <c:v>Revenue</c:v>
          </c:tx>
          <c:spPr>
            <a:solidFill>
              <a:schemeClr val="accent1"/>
            </a:solidFill>
            <a:ln>
              <a:noFill/>
            </a:ln>
            <a:effectLst/>
          </c:spPr>
          <c:invertIfNegative val="0"/>
          <c:dPt>
            <c:idx val="0"/>
            <c:invertIfNegative val="0"/>
            <c:bubble3D val="0"/>
            <c:spPr>
              <a:solidFill>
                <a:srgbClr val="051544"/>
              </a:solidFill>
              <a:ln>
                <a:noFill/>
              </a:ln>
              <a:effectLst/>
            </c:spPr>
            <c:extLst>
              <c:ext xmlns:c16="http://schemas.microsoft.com/office/drawing/2014/chart" uri="{C3380CC4-5D6E-409C-BE32-E72D297353CC}">
                <c16:uniqueId val="{00000002-5C7C-48C1-8E4B-975189B7B1AE}"/>
              </c:ext>
            </c:extLst>
          </c:dPt>
          <c:dPt>
            <c:idx val="1"/>
            <c:invertIfNegative val="0"/>
            <c:bubble3D val="0"/>
            <c:spPr>
              <a:solidFill>
                <a:srgbClr val="051544"/>
              </a:solidFill>
              <a:ln>
                <a:noFill/>
              </a:ln>
              <a:effectLst/>
            </c:spPr>
            <c:extLst>
              <c:ext xmlns:c16="http://schemas.microsoft.com/office/drawing/2014/chart" uri="{C3380CC4-5D6E-409C-BE32-E72D297353CC}">
                <c16:uniqueId val="{00000003-5C7C-48C1-8E4B-975189B7B1AE}"/>
              </c:ext>
            </c:extLst>
          </c:dPt>
          <c:dPt>
            <c:idx val="2"/>
            <c:invertIfNegative val="0"/>
            <c:bubble3D val="0"/>
            <c:spPr>
              <a:solidFill>
                <a:srgbClr val="051544"/>
              </a:solidFill>
              <a:ln>
                <a:noFill/>
              </a:ln>
              <a:effectLst/>
            </c:spPr>
            <c:extLst>
              <c:ext xmlns:c16="http://schemas.microsoft.com/office/drawing/2014/chart" uri="{C3380CC4-5D6E-409C-BE32-E72D297353CC}">
                <c16:uniqueId val="{00000004-5C7C-48C1-8E4B-975189B7B1AE}"/>
              </c:ext>
            </c:extLst>
          </c:dPt>
          <c:dPt>
            <c:idx val="3"/>
            <c:invertIfNegative val="0"/>
            <c:bubble3D val="0"/>
            <c:spPr>
              <a:solidFill>
                <a:srgbClr val="051544"/>
              </a:solidFill>
              <a:ln>
                <a:noFill/>
              </a:ln>
              <a:effectLst/>
            </c:spPr>
            <c:extLst>
              <c:ext xmlns:c16="http://schemas.microsoft.com/office/drawing/2014/chart" uri="{C3380CC4-5D6E-409C-BE32-E72D297353CC}">
                <c16:uniqueId val="{00000005-5C7C-48C1-8E4B-975189B7B1AE}"/>
              </c:ext>
            </c:extLst>
          </c:dPt>
          <c:dPt>
            <c:idx val="4"/>
            <c:invertIfNegative val="0"/>
            <c:bubble3D val="0"/>
            <c:spPr>
              <a:solidFill>
                <a:srgbClr val="051544"/>
              </a:solidFill>
              <a:ln>
                <a:noFill/>
              </a:ln>
              <a:effectLst/>
            </c:spPr>
            <c:extLst>
              <c:ext xmlns:c16="http://schemas.microsoft.com/office/drawing/2014/chart" uri="{C3380CC4-5D6E-409C-BE32-E72D297353CC}">
                <c16:uniqueId val="{00000006-5C7C-48C1-8E4B-975189B7B1AE}"/>
              </c:ext>
            </c:extLst>
          </c:dPt>
          <c:dPt>
            <c:idx val="5"/>
            <c:invertIfNegative val="0"/>
            <c:bubble3D val="0"/>
            <c:spPr>
              <a:solidFill>
                <a:srgbClr val="051544"/>
              </a:solidFill>
              <a:ln>
                <a:noFill/>
              </a:ln>
              <a:effectLst/>
            </c:spPr>
            <c:extLst>
              <c:ext xmlns:c16="http://schemas.microsoft.com/office/drawing/2014/chart" uri="{C3380CC4-5D6E-409C-BE32-E72D297353CC}">
                <c16:uniqueId val="{00000007-5C7C-48C1-8E4B-975189B7B1AE}"/>
              </c:ext>
            </c:extLst>
          </c:dPt>
          <c:dPt>
            <c:idx val="6"/>
            <c:invertIfNegative val="0"/>
            <c:bubble3D val="0"/>
            <c:spPr>
              <a:solidFill>
                <a:srgbClr val="051544"/>
              </a:solidFill>
              <a:ln>
                <a:noFill/>
              </a:ln>
              <a:effectLst/>
            </c:spPr>
            <c:extLst>
              <c:ext xmlns:c16="http://schemas.microsoft.com/office/drawing/2014/chart" uri="{C3380CC4-5D6E-409C-BE32-E72D297353CC}">
                <c16:uniqueId val="{00000008-5C7C-48C1-8E4B-975189B7B1AE}"/>
              </c:ext>
            </c:extLst>
          </c:dPt>
          <c:dPt>
            <c:idx val="13"/>
            <c:invertIfNegative val="0"/>
            <c:bubble3D val="0"/>
            <c:spPr>
              <a:solidFill>
                <a:srgbClr val="4F81BD"/>
              </a:solidFill>
              <a:ln>
                <a:noFill/>
              </a:ln>
              <a:effectLst/>
            </c:spPr>
            <c:extLst>
              <c:ext xmlns:c16="http://schemas.microsoft.com/office/drawing/2014/chart" uri="{C3380CC4-5D6E-409C-BE32-E72D297353CC}">
                <c16:uniqueId val="{00000009-5C7C-48C1-8E4B-975189B7B1AE}"/>
              </c:ext>
            </c:extLst>
          </c:dPt>
          <c:cat>
            <c:strRef>
              <c:f>'Revenue_Growth"'!$A$18:$A$31</c:f>
              <c:strCache>
                <c:ptCount val="14"/>
                <c:pt idx="0">
                  <c:v>2011</c:v>
                </c:pt>
                <c:pt idx="1">
                  <c:v>2012</c:v>
                </c:pt>
                <c:pt idx="2">
                  <c:v>2013</c:v>
                </c:pt>
                <c:pt idx="3">
                  <c:v>2014</c:v>
                </c:pt>
                <c:pt idx="4">
                  <c:v>2015</c:v>
                </c:pt>
                <c:pt idx="5">
                  <c:v>2016</c:v>
                </c:pt>
                <c:pt idx="6">
                  <c:v>2017</c:v>
                </c:pt>
                <c:pt idx="7">
                  <c:v>2018E</c:v>
                </c:pt>
                <c:pt idx="8">
                  <c:v>2019E</c:v>
                </c:pt>
                <c:pt idx="9">
                  <c:v>2020E</c:v>
                </c:pt>
                <c:pt idx="10">
                  <c:v>2021E</c:v>
                </c:pt>
                <c:pt idx="11">
                  <c:v>2022E</c:v>
                </c:pt>
                <c:pt idx="12">
                  <c:v>2023E</c:v>
                </c:pt>
                <c:pt idx="13">
                  <c:v>2024E</c:v>
                </c:pt>
              </c:strCache>
            </c:strRef>
          </c:cat>
          <c:val>
            <c:numRef>
              <c:f>'Revenue_Growth"'!$F$18:$F$31</c:f>
              <c:numCache>
                <c:formatCode>General</c:formatCode>
                <c:ptCount val="14"/>
                <c:pt idx="0">
                  <c:v>3.7423000000000002</c:v>
                </c:pt>
                <c:pt idx="1">
                  <c:v>4.0309999999999997</c:v>
                </c:pt>
                <c:pt idx="2">
                  <c:v>4.2446000000000002</c:v>
                </c:pt>
                <c:pt idx="3">
                  <c:v>4.7074999999999996</c:v>
                </c:pt>
                <c:pt idx="4">
                  <c:v>4.9266999999999994</c:v>
                </c:pt>
                <c:pt idx="5">
                  <c:v>5.3544999999999998</c:v>
                </c:pt>
                <c:pt idx="6">
                  <c:v>5.6562000000000001</c:v>
                </c:pt>
                <c:pt idx="7">
                  <c:v>5.9951000000000008</c:v>
                </c:pt>
                <c:pt idx="8">
                  <c:v>6.3588999999999993</c:v>
                </c:pt>
                <c:pt idx="9">
                  <c:v>6.6746999999999996</c:v>
                </c:pt>
                <c:pt idx="10">
                  <c:v>7.0676999999999994</c:v>
                </c:pt>
                <c:pt idx="11">
                  <c:v>7.5051000000000005</c:v>
                </c:pt>
                <c:pt idx="12">
                  <c:v>7.9474</c:v>
                </c:pt>
                <c:pt idx="13">
                  <c:v>8.4254999999999995</c:v>
                </c:pt>
              </c:numCache>
            </c:numRef>
          </c:val>
          <c:extLst>
            <c:ext xmlns:c16="http://schemas.microsoft.com/office/drawing/2014/chart" uri="{C3380CC4-5D6E-409C-BE32-E72D297353CC}">
              <c16:uniqueId val="{00000000-5C7C-48C1-8E4B-975189B7B1AE}"/>
            </c:ext>
          </c:extLst>
        </c:ser>
        <c:dLbls>
          <c:showLegendKey val="0"/>
          <c:showVal val="0"/>
          <c:showCatName val="0"/>
          <c:showSerName val="0"/>
          <c:showPercent val="0"/>
          <c:showBubbleSize val="0"/>
        </c:dLbls>
        <c:gapWidth val="219"/>
        <c:axId val="1219179791"/>
        <c:axId val="1219170223"/>
      </c:barChart>
      <c:lineChart>
        <c:grouping val="standard"/>
        <c:varyColors val="0"/>
        <c:ser>
          <c:idx val="1"/>
          <c:order val="1"/>
          <c:tx>
            <c:v>Growth</c:v>
          </c:tx>
          <c:spPr>
            <a:ln w="28575" cap="rnd">
              <a:solidFill>
                <a:srgbClr val="C9974D"/>
              </a:solidFill>
              <a:round/>
            </a:ln>
            <a:effectLst/>
          </c:spPr>
          <c:marker>
            <c:symbol val="none"/>
          </c:marker>
          <c:val>
            <c:numRef>
              <c:f>'Revenue_Growth"'!$D$18:$D$31</c:f>
              <c:numCache>
                <c:formatCode>General</c:formatCode>
                <c:ptCount val="14"/>
                <c:pt idx="0">
                  <c:v>7.6999999999999999E-2</c:v>
                </c:pt>
                <c:pt idx="1">
                  <c:v>7.6999999999999999E-2</c:v>
                </c:pt>
                <c:pt idx="2">
                  <c:v>5.2999999999999999E-2</c:v>
                </c:pt>
                <c:pt idx="3">
                  <c:v>0.109</c:v>
                </c:pt>
                <c:pt idx="4">
                  <c:v>4.7E-2</c:v>
                </c:pt>
                <c:pt idx="5">
                  <c:v>8.6999999999999994E-2</c:v>
                </c:pt>
                <c:pt idx="6">
                  <c:v>5.5999999999999994E-2</c:v>
                </c:pt>
                <c:pt idx="7">
                  <c:v>0.06</c:v>
                </c:pt>
                <c:pt idx="8">
                  <c:v>6.0999999999999999E-2</c:v>
                </c:pt>
                <c:pt idx="9">
                  <c:v>0.05</c:v>
                </c:pt>
                <c:pt idx="10">
                  <c:v>5.9000000000000004E-2</c:v>
                </c:pt>
                <c:pt idx="11">
                  <c:v>6.2E-2</c:v>
                </c:pt>
                <c:pt idx="12">
                  <c:v>5.9000000000000004E-2</c:v>
                </c:pt>
                <c:pt idx="13">
                  <c:v>0.06</c:v>
                </c:pt>
              </c:numCache>
            </c:numRef>
          </c:val>
          <c:smooth val="0"/>
          <c:extLst>
            <c:ext xmlns:c16="http://schemas.microsoft.com/office/drawing/2014/chart" uri="{C3380CC4-5D6E-409C-BE32-E72D297353CC}">
              <c16:uniqueId val="{00000001-5C7C-48C1-8E4B-975189B7B1AE}"/>
            </c:ext>
          </c:extLst>
        </c:ser>
        <c:dLbls>
          <c:showLegendKey val="0"/>
          <c:showVal val="0"/>
          <c:showCatName val="0"/>
          <c:showSerName val="0"/>
          <c:showPercent val="0"/>
          <c:showBubbleSize val="0"/>
        </c:dLbls>
        <c:marker val="1"/>
        <c:smooth val="0"/>
        <c:axId val="1219168559"/>
        <c:axId val="1215178351"/>
      </c:lineChart>
      <c:catAx>
        <c:axId val="121917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170223"/>
        <c:crosses val="autoZero"/>
        <c:auto val="1"/>
        <c:lblAlgn val="ctr"/>
        <c:lblOffset val="100"/>
        <c:noMultiLvlLbl val="0"/>
      </c:catAx>
      <c:valAx>
        <c:axId val="12191702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179791"/>
        <c:crosses val="autoZero"/>
        <c:crossBetween val="between"/>
      </c:valAx>
      <c:valAx>
        <c:axId val="1215178351"/>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9168559"/>
        <c:crosses val="max"/>
        <c:crossBetween val="between"/>
      </c:valAx>
      <c:catAx>
        <c:axId val="1219168559"/>
        <c:scaling>
          <c:orientation val="minMax"/>
        </c:scaling>
        <c:delete val="1"/>
        <c:axPos val="b"/>
        <c:majorTickMark val="out"/>
        <c:minorTickMark val="none"/>
        <c:tickLblPos val="nextTo"/>
        <c:crossAx val="1215178351"/>
        <c:crosses val="autoZero"/>
        <c:auto val="1"/>
        <c:lblAlgn val="ctr"/>
        <c:lblOffset val="100"/>
        <c:noMultiLvlLbl val="0"/>
      </c:catAx>
      <c:spPr>
        <a:noFill/>
        <a:ln>
          <a:noFill/>
        </a:ln>
        <a:effectLst/>
      </c:spPr>
    </c:plotArea>
    <c:legend>
      <c:legendPos val="b"/>
      <c:layout>
        <c:manualLayout>
          <c:xMode val="edge"/>
          <c:yMode val="edge"/>
          <c:x val="0.2962213175057663"/>
          <c:y val="0.90459184627425016"/>
          <c:w val="0.40755736498846734"/>
          <c:h val="9.54081537257499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00337259331333"/>
          <c:y val="0.15110953377668979"/>
          <c:w val="0.35761207389918209"/>
          <c:h val="0.63589116930220424"/>
        </c:manualLayout>
      </c:layout>
      <c:pieChart>
        <c:varyColors val="1"/>
        <c:ser>
          <c:idx val="0"/>
          <c:order val="0"/>
          <c:tx>
            <c:strRef>
              <c:f>[PPTCharts.xlsx]Industry!$B$1</c:f>
              <c:strCache>
                <c:ptCount val="1"/>
                <c:pt idx="0">
                  <c:v>Total Revenue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79-49DE-B631-F273B26FAB1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279-49DE-B631-F273B26FAB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79-49DE-B631-F273B26FAB15}"/>
              </c:ext>
            </c:extLst>
          </c:dPt>
          <c:dPt>
            <c:idx val="3"/>
            <c:bubble3D val="0"/>
            <c:spPr>
              <a:solidFill>
                <a:srgbClr val="002060"/>
              </a:solidFill>
              <a:ln w="19050">
                <a:solidFill>
                  <a:schemeClr val="lt1"/>
                </a:solidFill>
              </a:ln>
              <a:effectLst/>
            </c:spPr>
            <c:extLst>
              <c:ext xmlns:c16="http://schemas.microsoft.com/office/drawing/2014/chart" uri="{C3380CC4-5D6E-409C-BE32-E72D297353CC}">
                <c16:uniqueId val="{00000007-5279-49DE-B631-F273B26FAB15}"/>
              </c:ext>
            </c:extLst>
          </c:dPt>
          <c:dPt>
            <c:idx val="4"/>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9-5279-49DE-B631-F273B26FAB15}"/>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[PPTCharts.xlsx]Industry!$A$2:$A$6</c:f>
              <c:strCache>
                <c:ptCount val="5"/>
                <c:pt idx="0">
                  <c:v>Aetna Inc</c:v>
                </c:pt>
                <c:pt idx="1">
                  <c:v>Humana Inc</c:v>
                </c:pt>
                <c:pt idx="2">
                  <c:v>Cigna Corp</c:v>
                </c:pt>
                <c:pt idx="3">
                  <c:v>UnitedHealth Group Inc</c:v>
                </c:pt>
                <c:pt idx="4">
                  <c:v>Other</c:v>
                </c:pt>
              </c:strCache>
            </c:strRef>
          </c:cat>
          <c:val>
            <c:numRef>
              <c:f>[PPTCharts.xlsx]Industry!$B$2:$B$6</c:f>
              <c:numCache>
                <c:formatCode>#,##0.00</c:formatCode>
                <c:ptCount val="5"/>
                <c:pt idx="0">
                  <c:v>52022</c:v>
                </c:pt>
                <c:pt idx="1">
                  <c:v>95897</c:v>
                </c:pt>
                <c:pt idx="2">
                  <c:v>32675</c:v>
                </c:pt>
                <c:pt idx="3">
                  <c:v>258942</c:v>
                </c:pt>
                <c:pt idx="4">
                  <c:v>118450.6</c:v>
                </c:pt>
              </c:numCache>
            </c:numRef>
          </c:val>
          <c:extLst>
            <c:ext xmlns:c16="http://schemas.microsoft.com/office/drawing/2014/chart" uri="{C3380CC4-5D6E-409C-BE32-E72D297353CC}">
              <c16:uniqueId val="{0000000A-5279-49DE-B631-F273B26FAB1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44802354251173"/>
          <c:y val="0.14128982704345142"/>
          <c:w val="0.78963602561043511"/>
          <c:h val="0.59952099411077298"/>
        </c:manualLayout>
      </c:layout>
      <c:barChart>
        <c:barDir val="col"/>
        <c:grouping val="clustered"/>
        <c:varyColors val="0"/>
        <c:ser>
          <c:idx val="0"/>
          <c:order val="0"/>
          <c:tx>
            <c:v>Revenue</c:v>
          </c:tx>
          <c:spPr>
            <a:solidFill>
              <a:schemeClr val="accent1"/>
            </a:solidFill>
            <a:ln>
              <a:noFill/>
            </a:ln>
            <a:effectLst/>
          </c:spPr>
          <c:invertIfNegative val="0"/>
          <c:dPt>
            <c:idx val="0"/>
            <c:invertIfNegative val="0"/>
            <c:bubble3D val="0"/>
            <c:spPr>
              <a:solidFill>
                <a:srgbClr val="051544"/>
              </a:solidFill>
              <a:ln>
                <a:noFill/>
              </a:ln>
              <a:effectLst/>
            </c:spPr>
            <c:extLst>
              <c:ext xmlns:c16="http://schemas.microsoft.com/office/drawing/2014/chart" uri="{C3380CC4-5D6E-409C-BE32-E72D297353CC}">
                <c16:uniqueId val="{00000002-B64A-49A3-B046-2F9954E1C156}"/>
              </c:ext>
            </c:extLst>
          </c:dPt>
          <c:dPt>
            <c:idx val="1"/>
            <c:invertIfNegative val="0"/>
            <c:bubble3D val="0"/>
            <c:spPr>
              <a:solidFill>
                <a:srgbClr val="051544"/>
              </a:solidFill>
              <a:ln>
                <a:noFill/>
              </a:ln>
              <a:effectLst/>
            </c:spPr>
            <c:extLst>
              <c:ext xmlns:c16="http://schemas.microsoft.com/office/drawing/2014/chart" uri="{C3380CC4-5D6E-409C-BE32-E72D297353CC}">
                <c16:uniqueId val="{00000003-B64A-49A3-B046-2F9954E1C156}"/>
              </c:ext>
            </c:extLst>
          </c:dPt>
          <c:dPt>
            <c:idx val="2"/>
            <c:invertIfNegative val="0"/>
            <c:bubble3D val="0"/>
            <c:spPr>
              <a:solidFill>
                <a:srgbClr val="051544"/>
              </a:solidFill>
              <a:ln>
                <a:noFill/>
              </a:ln>
              <a:effectLst/>
            </c:spPr>
            <c:extLst>
              <c:ext xmlns:c16="http://schemas.microsoft.com/office/drawing/2014/chart" uri="{C3380CC4-5D6E-409C-BE32-E72D297353CC}">
                <c16:uniqueId val="{00000004-B64A-49A3-B046-2F9954E1C156}"/>
              </c:ext>
            </c:extLst>
          </c:dPt>
          <c:dPt>
            <c:idx val="3"/>
            <c:invertIfNegative val="0"/>
            <c:bubble3D val="0"/>
            <c:spPr>
              <a:solidFill>
                <a:srgbClr val="051544"/>
              </a:solidFill>
              <a:ln>
                <a:noFill/>
              </a:ln>
              <a:effectLst/>
            </c:spPr>
            <c:extLst>
              <c:ext xmlns:c16="http://schemas.microsoft.com/office/drawing/2014/chart" uri="{C3380CC4-5D6E-409C-BE32-E72D297353CC}">
                <c16:uniqueId val="{00000005-B64A-49A3-B046-2F9954E1C156}"/>
              </c:ext>
            </c:extLst>
          </c:dPt>
          <c:dPt>
            <c:idx val="4"/>
            <c:invertIfNegative val="0"/>
            <c:bubble3D val="0"/>
            <c:spPr>
              <a:solidFill>
                <a:srgbClr val="051544"/>
              </a:solidFill>
              <a:ln>
                <a:noFill/>
              </a:ln>
              <a:effectLst/>
            </c:spPr>
            <c:extLst>
              <c:ext xmlns:c16="http://schemas.microsoft.com/office/drawing/2014/chart" uri="{C3380CC4-5D6E-409C-BE32-E72D297353CC}">
                <c16:uniqueId val="{00000006-B64A-49A3-B046-2F9954E1C156}"/>
              </c:ext>
            </c:extLst>
          </c:dPt>
          <c:dPt>
            <c:idx val="5"/>
            <c:invertIfNegative val="0"/>
            <c:bubble3D val="0"/>
            <c:spPr>
              <a:solidFill>
                <a:srgbClr val="051544"/>
              </a:solidFill>
              <a:ln>
                <a:noFill/>
              </a:ln>
              <a:effectLst/>
            </c:spPr>
            <c:extLst>
              <c:ext xmlns:c16="http://schemas.microsoft.com/office/drawing/2014/chart" uri="{C3380CC4-5D6E-409C-BE32-E72D297353CC}">
                <c16:uniqueId val="{00000007-B64A-49A3-B046-2F9954E1C156}"/>
              </c:ext>
            </c:extLst>
          </c:dPt>
          <c:dPt>
            <c:idx val="6"/>
            <c:invertIfNegative val="0"/>
            <c:bubble3D val="0"/>
            <c:spPr>
              <a:solidFill>
                <a:srgbClr val="051544"/>
              </a:solidFill>
              <a:ln>
                <a:noFill/>
              </a:ln>
              <a:effectLst/>
            </c:spPr>
            <c:extLst>
              <c:ext xmlns:c16="http://schemas.microsoft.com/office/drawing/2014/chart" uri="{C3380CC4-5D6E-409C-BE32-E72D297353CC}">
                <c16:uniqueId val="{00000008-B64A-49A3-B046-2F9954E1C156}"/>
              </c:ext>
            </c:extLst>
          </c:dPt>
          <c:cat>
            <c:strRef>
              <c:f>'Revenue_Growth"'!$A$15:$A$28</c:f>
              <c:strCache>
                <c:ptCount val="14"/>
                <c:pt idx="0">
                  <c:v>2011</c:v>
                </c:pt>
                <c:pt idx="1">
                  <c:v>2012</c:v>
                </c:pt>
                <c:pt idx="2">
                  <c:v>2013</c:v>
                </c:pt>
                <c:pt idx="3">
                  <c:v>2014</c:v>
                </c:pt>
                <c:pt idx="4">
                  <c:v>2015</c:v>
                </c:pt>
                <c:pt idx="5">
                  <c:v>2016</c:v>
                </c:pt>
                <c:pt idx="6">
                  <c:v>2017</c:v>
                </c:pt>
                <c:pt idx="7">
                  <c:v>2018E</c:v>
                </c:pt>
                <c:pt idx="8">
                  <c:v>2019E</c:v>
                </c:pt>
                <c:pt idx="9">
                  <c:v>2020E</c:v>
                </c:pt>
                <c:pt idx="10">
                  <c:v>2021E</c:v>
                </c:pt>
                <c:pt idx="11">
                  <c:v>2022E</c:v>
                </c:pt>
                <c:pt idx="12">
                  <c:v>2023E</c:v>
                </c:pt>
                <c:pt idx="13">
                  <c:v>2024E</c:v>
                </c:pt>
              </c:strCache>
            </c:strRef>
          </c:cat>
          <c:val>
            <c:numRef>
              <c:f>'Revenue_Growth"'!$E$15:$E$28</c:f>
              <c:numCache>
                <c:formatCode>General</c:formatCode>
                <c:ptCount val="14"/>
                <c:pt idx="0">
                  <c:v>696.19090000000006</c:v>
                </c:pt>
                <c:pt idx="1">
                  <c:v>711.40640000000008</c:v>
                </c:pt>
                <c:pt idx="2">
                  <c:v>759.11500000000001</c:v>
                </c:pt>
                <c:pt idx="3">
                  <c:v>697.96440000000007</c:v>
                </c:pt>
                <c:pt idx="4">
                  <c:v>879.57909999999993</c:v>
                </c:pt>
                <c:pt idx="5">
                  <c:v>910.10340000000008</c:v>
                </c:pt>
                <c:pt idx="6">
                  <c:v>921.43060000000003</c:v>
                </c:pt>
                <c:pt idx="7">
                  <c:v>937.63459999999998</c:v>
                </c:pt>
                <c:pt idx="8">
                  <c:v>950.14800000000002</c:v>
                </c:pt>
                <c:pt idx="9">
                  <c:v>960.30700000000002</c:v>
                </c:pt>
                <c:pt idx="10">
                  <c:v>970.26840000000004</c:v>
                </c:pt>
                <c:pt idx="11">
                  <c:v>979.97339999999997</c:v>
                </c:pt>
                <c:pt idx="12">
                  <c:v>991.03640000000007</c:v>
                </c:pt>
                <c:pt idx="13">
                  <c:v>1002.4431999999999</c:v>
                </c:pt>
              </c:numCache>
            </c:numRef>
          </c:val>
          <c:extLst>
            <c:ext xmlns:c16="http://schemas.microsoft.com/office/drawing/2014/chart" uri="{C3380CC4-5D6E-409C-BE32-E72D297353CC}">
              <c16:uniqueId val="{00000000-B64A-49A3-B046-2F9954E1C156}"/>
            </c:ext>
          </c:extLst>
        </c:ser>
        <c:dLbls>
          <c:showLegendKey val="0"/>
          <c:showVal val="0"/>
          <c:showCatName val="0"/>
          <c:showSerName val="0"/>
          <c:showPercent val="0"/>
          <c:showBubbleSize val="0"/>
        </c:dLbls>
        <c:gapWidth val="219"/>
        <c:axId val="1253724367"/>
        <c:axId val="1253744335"/>
      </c:barChart>
      <c:lineChart>
        <c:grouping val="standard"/>
        <c:varyColors val="0"/>
        <c:ser>
          <c:idx val="1"/>
          <c:order val="1"/>
          <c:tx>
            <c:v>Growth</c:v>
          </c:tx>
          <c:spPr>
            <a:ln w="28575" cap="rnd">
              <a:solidFill>
                <a:srgbClr val="C9974D"/>
              </a:solidFill>
              <a:round/>
            </a:ln>
            <a:effectLst/>
          </c:spPr>
          <c:marker>
            <c:symbol val="none"/>
          </c:marker>
          <c:val>
            <c:numRef>
              <c:f>'Revenue_Growth"'!$C$15:$C$28</c:f>
              <c:numCache>
                <c:formatCode>0.00</c:formatCode>
                <c:ptCount val="14"/>
                <c:pt idx="0">
                  <c:v>2E-3</c:v>
                </c:pt>
                <c:pt idx="1">
                  <c:v>2.1999999999999999E-2</c:v>
                </c:pt>
                <c:pt idx="2">
                  <c:v>6.7000000000000004E-2</c:v>
                </c:pt>
                <c:pt idx="3">
                  <c:v>-8.1000000000000003E-2</c:v>
                </c:pt>
                <c:pt idx="4">
                  <c:v>0.26</c:v>
                </c:pt>
                <c:pt idx="5">
                  <c:v>3.5000000000000003E-2</c:v>
                </c:pt>
                <c:pt idx="6">
                  <c:v>1.2E-2</c:v>
                </c:pt>
                <c:pt idx="7">
                  <c:v>1.7999999999999999E-2</c:v>
                </c:pt>
                <c:pt idx="8">
                  <c:v>1.2999999999999999E-2</c:v>
                </c:pt>
                <c:pt idx="9">
                  <c:v>1.0999999999999999E-2</c:v>
                </c:pt>
                <c:pt idx="10">
                  <c:v>0.01</c:v>
                </c:pt>
                <c:pt idx="11">
                  <c:v>0.01</c:v>
                </c:pt>
                <c:pt idx="12">
                  <c:v>1.0999999999999999E-2</c:v>
                </c:pt>
                <c:pt idx="13">
                  <c:v>1.2E-2</c:v>
                </c:pt>
              </c:numCache>
            </c:numRef>
          </c:val>
          <c:smooth val="0"/>
          <c:extLst>
            <c:ext xmlns:c16="http://schemas.microsoft.com/office/drawing/2014/chart" uri="{C3380CC4-5D6E-409C-BE32-E72D297353CC}">
              <c16:uniqueId val="{00000001-B64A-49A3-B046-2F9954E1C156}"/>
            </c:ext>
          </c:extLst>
        </c:ser>
        <c:dLbls>
          <c:showLegendKey val="0"/>
          <c:showVal val="0"/>
          <c:showCatName val="0"/>
          <c:showSerName val="0"/>
          <c:showPercent val="0"/>
          <c:showBubbleSize val="0"/>
        </c:dLbls>
        <c:marker val="1"/>
        <c:smooth val="0"/>
        <c:axId val="1013948607"/>
        <c:axId val="1016591919"/>
      </c:lineChart>
      <c:catAx>
        <c:axId val="125372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744335"/>
        <c:crosses val="autoZero"/>
        <c:auto val="1"/>
        <c:lblAlgn val="ctr"/>
        <c:lblOffset val="100"/>
        <c:noMultiLvlLbl val="0"/>
      </c:catAx>
      <c:valAx>
        <c:axId val="12537443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724367"/>
        <c:crosses val="autoZero"/>
        <c:crossBetween val="between"/>
      </c:valAx>
      <c:valAx>
        <c:axId val="101659191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3948607"/>
        <c:crosses val="max"/>
        <c:crossBetween val="between"/>
        <c:majorUnit val="0.1"/>
      </c:valAx>
      <c:catAx>
        <c:axId val="1013948607"/>
        <c:scaling>
          <c:orientation val="minMax"/>
        </c:scaling>
        <c:delete val="1"/>
        <c:axPos val="b"/>
        <c:majorTickMark val="out"/>
        <c:minorTickMark val="none"/>
        <c:tickLblPos val="nextTo"/>
        <c:crossAx val="1016591919"/>
        <c:crosses val="autoZero"/>
        <c:auto val="1"/>
        <c:lblAlgn val="ctr"/>
        <c:lblOffset val="100"/>
        <c:noMultiLvlLbl val="0"/>
      </c:catAx>
      <c:spPr>
        <a:noFill/>
        <a:ln>
          <a:noFill/>
        </a:ln>
        <a:effectLst/>
      </c:spPr>
    </c:plotArea>
    <c:legend>
      <c:legendPos val="b"/>
      <c:layout>
        <c:manualLayout>
          <c:xMode val="edge"/>
          <c:yMode val="edge"/>
          <c:x val="0.2962213175057663"/>
          <c:y val="0.89332551307120023"/>
          <c:w val="0.40755736498846734"/>
          <c:h val="9.53713007653236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48400537405825"/>
          <c:y val="0.13218615965687217"/>
          <c:w val="0.32928396909349622"/>
          <c:h val="0.53121420798010011"/>
        </c:manualLayout>
      </c:layout>
      <c:pieChart>
        <c:varyColors val="1"/>
        <c:ser>
          <c:idx val="0"/>
          <c:order val="0"/>
          <c:tx>
            <c:strRef>
              <c:f>[PPTCharts.xlsx]Industry!$I$2</c:f>
              <c:strCache>
                <c:ptCount val="1"/>
                <c:pt idx="0">
                  <c:v>Total Revenue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A2-4A78-B7DD-DD1512114A1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2A2-4A78-B7DD-DD1512114A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A2-4A78-B7DD-DD1512114A16}"/>
              </c:ext>
            </c:extLst>
          </c:dPt>
          <c:dPt>
            <c:idx val="3"/>
            <c:bubble3D val="0"/>
            <c:spPr>
              <a:solidFill>
                <a:srgbClr val="002060"/>
              </a:solidFill>
              <a:ln w="19050">
                <a:solidFill>
                  <a:schemeClr val="lt1"/>
                </a:solidFill>
              </a:ln>
              <a:effectLst/>
            </c:spPr>
            <c:extLst>
              <c:ext xmlns:c16="http://schemas.microsoft.com/office/drawing/2014/chart" uri="{C3380CC4-5D6E-409C-BE32-E72D297353CC}">
                <c16:uniqueId val="{00000007-E2A2-4A78-B7DD-DD1512114A16}"/>
              </c:ext>
            </c:extLst>
          </c:dPt>
          <c:dPt>
            <c:idx val="4"/>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9-E2A2-4A78-B7DD-DD1512114A16}"/>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[PPTCharts.xlsx]Industry!$H$3:$H$7</c:f>
              <c:strCache>
                <c:ptCount val="5"/>
                <c:pt idx="0">
                  <c:v>Aetna Inc</c:v>
                </c:pt>
                <c:pt idx="1">
                  <c:v>Humana Inc</c:v>
                </c:pt>
                <c:pt idx="2">
                  <c:v>Cigna Corp</c:v>
                </c:pt>
                <c:pt idx="3">
                  <c:v>UnitedHealth Group Inc</c:v>
                </c:pt>
                <c:pt idx="4">
                  <c:v>Other</c:v>
                </c:pt>
              </c:strCache>
            </c:strRef>
          </c:cat>
          <c:val>
            <c:numRef>
              <c:f>[PPTCharts.xlsx]Industry!$I$3:$I$7</c:f>
              <c:numCache>
                <c:formatCode>#,##0.00</c:formatCode>
                <c:ptCount val="5"/>
                <c:pt idx="0">
                  <c:v>39659.699999999997</c:v>
                </c:pt>
                <c:pt idx="1">
                  <c:v>71137</c:v>
                </c:pt>
                <c:pt idx="2">
                  <c:v>28129</c:v>
                </c:pt>
                <c:pt idx="3">
                  <c:v>189008</c:v>
                </c:pt>
                <c:pt idx="4">
                  <c:v>110046.90000000001</c:v>
                </c:pt>
              </c:numCache>
            </c:numRef>
          </c:val>
          <c:extLst>
            <c:ext xmlns:c16="http://schemas.microsoft.com/office/drawing/2014/chart" uri="{C3380CC4-5D6E-409C-BE32-E72D297353CC}">
              <c16:uniqueId val="{0000000A-E2A2-4A78-B7DD-DD1512114A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[PPTCharts.xlsx]Optum!$A$2</c:f>
              <c:strCache>
                <c:ptCount val="1"/>
                <c:pt idx="0">
                  <c:v>Optum Revenue</c:v>
                </c:pt>
              </c:strCache>
            </c:strRef>
          </c:tx>
          <c:spPr>
            <a:solidFill>
              <a:srgbClr val="002060"/>
            </a:solidFill>
            <a:ln>
              <a:noFill/>
            </a:ln>
            <a:effectLst/>
          </c:spPr>
          <c:invertIfNegative val="0"/>
          <c:cat>
            <c:numRef>
              <c:f>[PPTCharts.xlsx]Optum!$B$1:$F$1</c:f>
              <c:numCache>
                <c:formatCode>General</c:formatCode>
                <c:ptCount val="5"/>
                <c:pt idx="0">
                  <c:v>2013</c:v>
                </c:pt>
                <c:pt idx="1">
                  <c:v>2014</c:v>
                </c:pt>
                <c:pt idx="2">
                  <c:v>2015</c:v>
                </c:pt>
                <c:pt idx="3">
                  <c:v>2016</c:v>
                </c:pt>
                <c:pt idx="4">
                  <c:v>2017</c:v>
                </c:pt>
              </c:numCache>
            </c:numRef>
          </c:cat>
          <c:val>
            <c:numRef>
              <c:f>[PPTCharts.xlsx]Optum!$B$2:$F$2</c:f>
              <c:numCache>
                <c:formatCode>#,##0.00</c:formatCode>
                <c:ptCount val="5"/>
                <c:pt idx="0">
                  <c:v>38117</c:v>
                </c:pt>
                <c:pt idx="1">
                  <c:v>47746</c:v>
                </c:pt>
                <c:pt idx="2">
                  <c:v>67604</c:v>
                </c:pt>
                <c:pt idx="3">
                  <c:v>83593</c:v>
                </c:pt>
                <c:pt idx="4">
                  <c:v>91185</c:v>
                </c:pt>
              </c:numCache>
            </c:numRef>
          </c:val>
          <c:extLst>
            <c:ext xmlns:c16="http://schemas.microsoft.com/office/drawing/2014/chart" uri="{C3380CC4-5D6E-409C-BE32-E72D297353CC}">
              <c16:uniqueId val="{00000000-179F-48A2-8FC7-B6AF6A527579}"/>
            </c:ext>
          </c:extLst>
        </c:ser>
        <c:dLbls>
          <c:showLegendKey val="0"/>
          <c:showVal val="0"/>
          <c:showCatName val="0"/>
          <c:showSerName val="0"/>
          <c:showPercent val="0"/>
          <c:showBubbleSize val="0"/>
        </c:dLbls>
        <c:gapWidth val="219"/>
        <c:axId val="1626482607"/>
        <c:axId val="1626471375"/>
      </c:barChart>
      <c:valAx>
        <c:axId val="1626471375"/>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482607"/>
        <c:crosses val="autoZero"/>
        <c:crossBetween val="between"/>
      </c:valAx>
      <c:catAx>
        <c:axId val="16264826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6471375"/>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3EA0A4-FA91-BF48-BC62-4C330B0043E3}" type="datetime1">
              <a:rPr lang="en-US" smtClean="0"/>
              <a:t>10/4/2018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B2097-4CB2-8F4C-A579-818D192B0272}" type="slidenum">
              <a:rPr lang="en-US" smtClean="0"/>
              <a:t>‹#›</a:t>
            </a:fld>
            <a:endParaRPr lang="en-US"/>
          </a:p>
        </p:txBody>
      </p:sp>
    </p:spTree>
    <p:extLst>
      <p:ext uri="{BB962C8B-B14F-4D97-AF65-F5344CB8AC3E}">
        <p14:creationId xmlns:p14="http://schemas.microsoft.com/office/powerpoint/2010/main" val="18416385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49C62-8ACB-2E45-B09F-42B3E8E79C52}" type="datetime1">
              <a:rPr lang="en-US" smtClean="0"/>
              <a:t>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CF86C-CD40-4546-B8BA-1B419293482C}" type="slidenum">
              <a:rPr lang="en-US" smtClean="0"/>
              <a:t>‹#›</a:t>
            </a:fld>
            <a:endParaRPr lang="en-US"/>
          </a:p>
        </p:txBody>
      </p:sp>
    </p:spTree>
    <p:extLst>
      <p:ext uri="{BB962C8B-B14F-4D97-AF65-F5344CB8AC3E}">
        <p14:creationId xmlns:p14="http://schemas.microsoft.com/office/powerpoint/2010/main" val="3333760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smtClean="0">
                <a:solidFill>
                  <a:srgbClr val="FF0000"/>
                </a:solidFill>
                <a:latin typeface="Calibri" panose="020F0502020204030204" pitchFamily="34" charset="0"/>
                <a:cs typeface="Calibri" panose="020F0502020204030204" pitchFamily="34" charset="0"/>
              </a:rPr>
              <a:t>Optum</a:t>
            </a:r>
            <a:r>
              <a:rPr lang="en-US" sz="1200" dirty="0" smtClean="0">
                <a:solidFill>
                  <a:srgbClr val="FF0000"/>
                </a:solidFill>
                <a:latin typeface="Calibri" panose="020F0502020204030204" pitchFamily="34" charset="0"/>
                <a:cs typeface="Calibri" panose="020F0502020204030204" pitchFamily="34" charset="0"/>
              </a:rPr>
              <a:t> is continuing to show double digit growth as UNH enters consulting, pharmacy management &amp; health care solutions.</a:t>
            </a:r>
          </a:p>
          <a:p>
            <a:endParaRPr lang="en-US" dirty="0"/>
          </a:p>
        </p:txBody>
      </p:sp>
      <p:sp>
        <p:nvSpPr>
          <p:cNvPr id="4" name="Slide Number Placeholder 3"/>
          <p:cNvSpPr>
            <a:spLocks noGrp="1"/>
          </p:cNvSpPr>
          <p:nvPr>
            <p:ph type="sldNum" sz="quarter" idx="10"/>
          </p:nvPr>
        </p:nvSpPr>
        <p:spPr/>
        <p:txBody>
          <a:bodyPr/>
          <a:lstStyle/>
          <a:p>
            <a:fld id="{358CF86C-CD40-4546-B8BA-1B419293482C}" type="slidenum">
              <a:rPr lang="en-US" smtClean="0"/>
              <a:t>2</a:t>
            </a:fld>
            <a:endParaRPr lang="en-US"/>
          </a:p>
        </p:txBody>
      </p:sp>
    </p:spTree>
    <p:extLst>
      <p:ext uri="{BB962C8B-B14F-4D97-AF65-F5344CB8AC3E}">
        <p14:creationId xmlns:p14="http://schemas.microsoft.com/office/powerpoint/2010/main" val="213404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EBITDA Margin drop from 2013 to 2014: (2014-10K) "The increase in our operating cost ratio during the year ended December 31, 2014 was due to the introduction of ACA Fees and services business growth and acquisitions, partially offset by productivity and operating performance gains.“ The affordable</a:t>
            </a:r>
            <a:r>
              <a:rPr lang="en-US" baseline="0" dirty="0"/>
              <a:t> care act has cut into EBITDA margins since then and productivity and performance gains have offset those losses over the past 2 years.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58CF86C-CD40-4546-B8BA-1B419293482C}" type="slidenum">
              <a:rPr lang="en-US" smtClean="0"/>
              <a:t>3</a:t>
            </a:fld>
            <a:endParaRPr lang="en-US"/>
          </a:p>
        </p:txBody>
      </p:sp>
    </p:spTree>
    <p:extLst>
      <p:ext uri="{BB962C8B-B14F-4D97-AF65-F5344CB8AC3E}">
        <p14:creationId xmlns:p14="http://schemas.microsoft.com/office/powerpoint/2010/main" val="67097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UnitedHealthcare</a:t>
            </a:r>
            <a:r>
              <a:rPr lang="en-US" dirty="0"/>
              <a:t>, the core health benefits segment, is king, accounting for about 65% of annual revenues. Its largest business is the Employer &amp; Individual unit, which serves about 30 million members through its plans for students, families, individuals, and businesses (ranging from sole proprietorships to multinational enterprises). The Medicare &amp; Retirement senior services unit is the second-largest business. A smaller division, Community &amp; State, manages public Medicaid programs for disabled and disadvantaged citizens. Military &amp; Veterans provides medical plans for about 3 million active and retired military personnel and their families in the western US through a government TRICARE contract. Finally, the Global unit serves international markets and includes </a:t>
            </a:r>
            <a:r>
              <a:rPr lang="en-US" dirty="0" err="1"/>
              <a:t>Amil</a:t>
            </a:r>
            <a:r>
              <a:rPr lang="en-US" dirty="0"/>
              <a:t>, which provides health and dental benefits to some 6 million people in Brazil. </a:t>
            </a:r>
          </a:p>
          <a:p>
            <a:endParaRPr lang="en-US" dirty="0"/>
          </a:p>
          <a:p>
            <a:r>
              <a:rPr lang="en-US" dirty="0"/>
              <a:t>Other divisions, in order by value: Medicare &amp; Retirement, Community &amp; State, Military &amp; Veterans, and Global</a:t>
            </a:r>
          </a:p>
          <a:p>
            <a:r>
              <a:rPr lang="en-US" dirty="0"/>
              <a:t>Combined provider network of approx. 1 million doctors</a:t>
            </a:r>
          </a:p>
          <a:p>
            <a:endParaRPr lang="en-US" dirty="0"/>
          </a:p>
          <a:p>
            <a:endParaRPr lang="en-US" dirty="0"/>
          </a:p>
          <a:p>
            <a:endParaRPr lang="en-US" dirty="0"/>
          </a:p>
          <a:p>
            <a:endParaRPr lang="en-US" dirty="0"/>
          </a:p>
          <a:p>
            <a:r>
              <a:rPr lang="en-US" dirty="0"/>
              <a:t>UnitedHealth has also reshaped its </a:t>
            </a:r>
            <a:r>
              <a:rPr lang="en-US" dirty="0" err="1"/>
              <a:t>OptumInsight</a:t>
            </a:r>
            <a:r>
              <a:rPr lang="en-US" dirty="0"/>
              <a:t> business around the booming data management needs of US health providers.</a:t>
            </a:r>
          </a:p>
          <a:p>
            <a:endParaRPr lang="en-US" dirty="0"/>
          </a:p>
          <a:p>
            <a:pPr marL="285750" indent="-285750">
              <a:spcAft>
                <a:spcPts val="100"/>
              </a:spcAft>
              <a:buFont typeface="Wingdings" panose="05000000000000000000" pitchFamily="2" charset="2"/>
              <a:buChar char="§"/>
            </a:pPr>
            <a:r>
              <a:rPr lang="en-US" sz="1200" dirty="0">
                <a:latin typeface="Calibri" panose="020F0502020204030204" pitchFamily="34" charset="0"/>
                <a:cs typeface="Calibri" panose="020F0502020204030204" pitchFamily="34" charset="0"/>
              </a:rPr>
              <a:t>Including 26,000 practicing technologists, data scientists, actuaries and clinicians, work toward providing providers with the tools they need to evolve with the health system</a:t>
            </a:r>
          </a:p>
          <a:p>
            <a:pPr marL="285750" indent="-285750">
              <a:spcAft>
                <a:spcPts val="100"/>
              </a:spcAft>
              <a:buFont typeface="Wingdings" panose="05000000000000000000" pitchFamily="2" charset="2"/>
              <a:buChar char="§"/>
            </a:pPr>
            <a:r>
              <a:rPr lang="en-US" sz="1200" dirty="0">
                <a:latin typeface="Calibri" panose="020F0502020204030204" pitchFamily="34" charset="0"/>
                <a:cs typeface="Calibri" panose="020F0502020204030204" pitchFamily="34" charset="0"/>
              </a:rPr>
              <a:t>HIMMS18 announcement to implement machine-based learning (Artificial Intelligence)</a:t>
            </a:r>
          </a:p>
          <a:p>
            <a:endParaRPr lang="en-US" dirty="0"/>
          </a:p>
        </p:txBody>
      </p:sp>
      <p:sp>
        <p:nvSpPr>
          <p:cNvPr id="4" name="Slide Number Placeholder 3"/>
          <p:cNvSpPr>
            <a:spLocks noGrp="1"/>
          </p:cNvSpPr>
          <p:nvPr>
            <p:ph type="sldNum" sz="quarter" idx="10"/>
          </p:nvPr>
        </p:nvSpPr>
        <p:spPr/>
        <p:txBody>
          <a:bodyPr/>
          <a:lstStyle/>
          <a:p>
            <a:fld id="{358CF86C-CD40-4546-B8BA-1B419293482C}" type="slidenum">
              <a:rPr lang="en-US" smtClean="0"/>
              <a:t>4</a:t>
            </a:fld>
            <a:endParaRPr lang="en-US"/>
          </a:p>
        </p:txBody>
      </p:sp>
    </p:spTree>
    <p:extLst>
      <p:ext uri="{BB962C8B-B14F-4D97-AF65-F5344CB8AC3E}">
        <p14:creationId xmlns:p14="http://schemas.microsoft.com/office/powerpoint/2010/main" val="136117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 season: Cyclic</a:t>
            </a:r>
            <a:r>
              <a:rPr lang="en-US" baseline="0" dirty="0"/>
              <a:t> nature of Influenza-Like Illness as a % of total outpatient visits</a:t>
            </a:r>
          </a:p>
          <a:p>
            <a:endParaRPr lang="en-US" baseline="0" dirty="0"/>
          </a:p>
          <a:p>
            <a:r>
              <a:rPr lang="en-US" baseline="0" dirty="0"/>
              <a:t>Declining Inpatients: Medicare decision results in 20% of knee replacements moving to outpatients\</a:t>
            </a:r>
            <a:endParaRPr lang="en-US" dirty="0"/>
          </a:p>
        </p:txBody>
      </p:sp>
      <p:sp>
        <p:nvSpPr>
          <p:cNvPr id="4" name="Slide Number Placeholder 3"/>
          <p:cNvSpPr>
            <a:spLocks noGrp="1"/>
          </p:cNvSpPr>
          <p:nvPr>
            <p:ph type="sldNum" sz="quarter" idx="10"/>
          </p:nvPr>
        </p:nvSpPr>
        <p:spPr/>
        <p:txBody>
          <a:bodyPr/>
          <a:lstStyle/>
          <a:p>
            <a:fld id="{358CF86C-CD40-4546-B8BA-1B419293482C}" type="slidenum">
              <a:rPr lang="en-US" smtClean="0"/>
              <a:t>5</a:t>
            </a:fld>
            <a:endParaRPr lang="en-US"/>
          </a:p>
        </p:txBody>
      </p:sp>
    </p:spTree>
    <p:extLst>
      <p:ext uri="{BB962C8B-B14F-4D97-AF65-F5344CB8AC3E}">
        <p14:creationId xmlns:p14="http://schemas.microsoft.com/office/powerpoint/2010/main" val="235509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685800" y="3596953"/>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7260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95884"/>
            <a:ext cx="8229600" cy="5284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90E589F-905B-3945-8CF8-2E5B8B7D5CF4}" type="slidenum">
              <a:rPr lang="en-US" smtClean="0"/>
              <a:t>‹#›</a:t>
            </a:fld>
            <a:endParaRPr lang="en-US"/>
          </a:p>
        </p:txBody>
      </p:sp>
      <p:sp>
        <p:nvSpPr>
          <p:cNvPr id="7"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42316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190E589F-905B-3945-8CF8-2E5B8B7D5CF4}" type="slidenum">
              <a:rPr lang="en-US" smtClean="0"/>
              <a:t>‹#›</a:t>
            </a:fld>
            <a:endParaRPr lang="en-US"/>
          </a:p>
        </p:txBody>
      </p:sp>
    </p:spTree>
    <p:extLst>
      <p:ext uri="{BB962C8B-B14F-4D97-AF65-F5344CB8AC3E}">
        <p14:creationId xmlns:p14="http://schemas.microsoft.com/office/powerpoint/2010/main" val="347791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7940"/>
            <a:ext cx="4038600" cy="5128223"/>
          </a:xfrm>
        </p:spPr>
        <p:txBody>
          <a:bodyPr/>
          <a:lstStyle>
            <a:lvl1pPr>
              <a:defRPr sz="1400"/>
            </a:lvl1pPr>
            <a:lvl2pPr>
              <a:defRPr sz="12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97940"/>
            <a:ext cx="4038600" cy="5128223"/>
          </a:xfrm>
        </p:spPr>
        <p:txBody>
          <a:bodyPr/>
          <a:lstStyle>
            <a:lvl1pPr>
              <a:defRPr sz="1400"/>
            </a:lvl1pPr>
            <a:lvl2pPr>
              <a:defRPr sz="12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90E589F-905B-3945-8CF8-2E5B8B7D5CF4}" type="slidenum">
              <a:rPr lang="en-US" smtClean="0"/>
              <a:t>‹#›</a:t>
            </a:fld>
            <a:endParaRPr lang="en-US"/>
          </a:p>
        </p:txBody>
      </p:sp>
      <p:sp>
        <p:nvSpPr>
          <p:cNvPr id="8"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394456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68113"/>
            <a:ext cx="4040188"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32615"/>
            <a:ext cx="4040188" cy="4221002"/>
          </a:xfrm>
        </p:spPr>
        <p:txBody>
          <a:bodyPr/>
          <a:lstStyle>
            <a:lvl1pPr>
              <a:defRPr sz="1400"/>
            </a:lvl1pPr>
            <a:lvl2pPr>
              <a:defRPr sz="12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68113"/>
            <a:ext cx="4041775"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32615"/>
            <a:ext cx="4041775" cy="4221002"/>
          </a:xfrm>
        </p:spPr>
        <p:txBody>
          <a:bodyPr/>
          <a:lstStyle>
            <a:lvl1pPr>
              <a:defRPr sz="1400"/>
            </a:lvl1pPr>
            <a:lvl2pPr>
              <a:defRPr sz="12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57200" y="6356350"/>
            <a:ext cx="5562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90E589F-905B-3945-8CF8-2E5B8B7D5CF4}" type="slidenum">
              <a:rPr lang="en-US" smtClean="0"/>
              <a:t>‹#›</a:t>
            </a:fld>
            <a:endParaRPr lang="en-US"/>
          </a:p>
        </p:txBody>
      </p:sp>
    </p:spTree>
    <p:extLst>
      <p:ext uri="{BB962C8B-B14F-4D97-AF65-F5344CB8AC3E}">
        <p14:creationId xmlns:p14="http://schemas.microsoft.com/office/powerpoint/2010/main" val="34782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90E589F-905B-3945-8CF8-2E5B8B7D5CF4}" type="slidenum">
              <a:rPr lang="en-US" smtClean="0"/>
              <a:t>‹#›</a:t>
            </a:fld>
            <a:endParaRPr lang="en-US"/>
          </a:p>
        </p:txBody>
      </p:sp>
      <p:sp>
        <p:nvSpPr>
          <p:cNvPr id="6"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109130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0E589F-905B-3945-8CF8-2E5B8B7D5CF4}" type="slidenum">
              <a:rPr lang="en-US" smtClean="0"/>
              <a:t>‹#›</a:t>
            </a:fld>
            <a:endParaRPr lang="en-US"/>
          </a:p>
        </p:txBody>
      </p:sp>
      <p:sp>
        <p:nvSpPr>
          <p:cNvPr id="5"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spTree>
    <p:extLst>
      <p:ext uri="{BB962C8B-B14F-4D97-AF65-F5344CB8AC3E}">
        <p14:creationId xmlns:p14="http://schemas.microsoft.com/office/powerpoint/2010/main" val="262504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rn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ext Placeholder 2"/>
          <p:cNvSpPr>
            <a:spLocks noGrp="1"/>
          </p:cNvSpPr>
          <p:nvPr>
            <p:ph idx="1"/>
          </p:nvPr>
        </p:nvSpPr>
        <p:spPr>
          <a:xfrm>
            <a:off x="457201" y="1005420"/>
            <a:ext cx="4044636" cy="2521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idx="15"/>
          </p:nvPr>
        </p:nvSpPr>
        <p:spPr>
          <a:xfrm>
            <a:off x="4732243" y="1005420"/>
            <a:ext cx="3954557" cy="2521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6"/>
          </p:nvPr>
        </p:nvSpPr>
        <p:spPr>
          <a:xfrm>
            <a:off x="457200" y="3534042"/>
            <a:ext cx="4044637" cy="2528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idx="17"/>
          </p:nvPr>
        </p:nvSpPr>
        <p:spPr>
          <a:xfrm>
            <a:off x="4732243" y="3534043"/>
            <a:ext cx="3954557" cy="2528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438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87362"/>
          </a:xfrm>
          <a:prstGeom prst="rect">
            <a:avLst/>
          </a:prstGeom>
        </p:spPr>
        <p:txBody>
          <a:bodyPr vert="horz" lIns="91440" tIns="45720" rIns="91440" bIns="45720" rtlCol="0" anchor="ctr">
            <a:noAutofit/>
          </a:bodyPr>
          <a:lstStyle/>
          <a:p>
            <a:r>
              <a:rPr lang="en-US" dirty="0"/>
              <a:t>Edit</a:t>
            </a:r>
          </a:p>
        </p:txBody>
      </p:sp>
      <p:sp>
        <p:nvSpPr>
          <p:cNvPr id="3" name="Text Placeholder 2"/>
          <p:cNvSpPr>
            <a:spLocks noGrp="1"/>
          </p:cNvSpPr>
          <p:nvPr>
            <p:ph type="body" idx="1"/>
          </p:nvPr>
        </p:nvSpPr>
        <p:spPr>
          <a:xfrm>
            <a:off x="457200" y="895884"/>
            <a:ext cx="8229600" cy="5193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endParaRPr lang="en-US" dirty="0"/>
          </a:p>
        </p:txBody>
      </p:sp>
      <p:pic>
        <p:nvPicPr>
          <p:cNvPr id="8" name="Picture 7" descr="C:\Users\proy\Desktop\NDIC Logo.jpg"/>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553200" y="6238878"/>
            <a:ext cx="1767416" cy="561972"/>
          </a:xfrm>
          <a:prstGeom prst="rect">
            <a:avLst/>
          </a:prstGeom>
          <a:noFill/>
          <a:ln>
            <a:noFill/>
          </a:ln>
        </p:spPr>
      </p:pic>
      <p:sp>
        <p:nvSpPr>
          <p:cNvPr id="9" name="Footer Placeholder 8"/>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000">
                <a:solidFill>
                  <a:schemeClr val="tx1">
                    <a:tint val="75000"/>
                  </a:schemeClr>
                </a:solidFill>
                <a:latin typeface="Georgia"/>
                <a:cs typeface="Georgia"/>
              </a:defRPr>
            </a:lvl1pPr>
          </a:lstStyle>
          <a:p>
            <a:endParaRPr lang="en-US" dirty="0"/>
          </a:p>
        </p:txBody>
      </p:sp>
      <p:cxnSp>
        <p:nvCxnSpPr>
          <p:cNvPr id="7" name="Straight Connector 6"/>
          <p:cNvCxnSpPr/>
          <p:nvPr userDrawn="1"/>
        </p:nvCxnSpPr>
        <p:spPr>
          <a:xfrm>
            <a:off x="457200" y="762000"/>
            <a:ext cx="82296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6244303"/>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11"/>
          <a:stretch>
            <a:fillRect/>
          </a:stretch>
        </p:blipFill>
        <p:spPr>
          <a:xfrm>
            <a:off x="8039816" y="113402"/>
            <a:ext cx="603074" cy="603074"/>
          </a:xfrm>
          <a:prstGeom prst="rect">
            <a:avLst/>
          </a:prstGeom>
        </p:spPr>
      </p:pic>
    </p:spTree>
    <p:extLst>
      <p:ext uri="{BB962C8B-B14F-4D97-AF65-F5344CB8AC3E}">
        <p14:creationId xmlns:p14="http://schemas.microsoft.com/office/powerpoint/2010/main" val="246059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457200" rtl="0" eaLnBrk="1" latinLnBrk="0" hangingPunct="1">
        <a:spcBef>
          <a:spcPct val="0"/>
        </a:spcBef>
        <a:buNone/>
        <a:defRPr sz="3000"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Lucida Grande"/>
        <a:buChar char="▸"/>
        <a:defRPr sz="14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1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1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0E589F-905B-3945-8CF8-2E5B8B7D5CF4}" type="slidenum">
              <a:rPr lang="en-US" smtClean="0"/>
              <a:t>1</a:t>
            </a:fld>
            <a:endParaRPr lang="en-US"/>
          </a:p>
        </p:txBody>
      </p:sp>
      <p:pic>
        <p:nvPicPr>
          <p:cNvPr id="3" name="Picture 2"/>
          <p:cNvPicPr>
            <a:picLocks noChangeAspect="1"/>
          </p:cNvPicPr>
          <p:nvPr/>
        </p:nvPicPr>
        <p:blipFill>
          <a:blip r:embed="rId2"/>
          <a:stretch>
            <a:fillRect/>
          </a:stretch>
        </p:blipFill>
        <p:spPr>
          <a:xfrm>
            <a:off x="456605" y="118293"/>
            <a:ext cx="2357995" cy="559268"/>
          </a:xfrm>
          <a:prstGeom prst="rect">
            <a:avLst/>
          </a:prstGeom>
        </p:spPr>
      </p:pic>
      <p:sp>
        <p:nvSpPr>
          <p:cNvPr id="6" name="TextBox 5"/>
          <p:cNvSpPr txBox="1"/>
          <p:nvPr/>
        </p:nvSpPr>
        <p:spPr>
          <a:xfrm>
            <a:off x="1267691" y="4025506"/>
            <a:ext cx="6608618" cy="1754326"/>
          </a:xfrm>
          <a:prstGeom prst="rect">
            <a:avLst/>
          </a:prstGeom>
          <a:noFill/>
        </p:spPr>
        <p:txBody>
          <a:bodyPr wrap="square" rtlCol="0">
            <a:spAutoFit/>
          </a:bodyPr>
          <a:lstStyle/>
          <a:p>
            <a:pPr algn="ctr"/>
            <a:r>
              <a:rPr lang="en-US" sz="2400" dirty="0"/>
              <a:t>UnitedHealth Group, Inc.</a:t>
            </a:r>
          </a:p>
          <a:p>
            <a:pPr algn="ctr"/>
            <a:r>
              <a:rPr lang="en-US" sz="2400" dirty="0"/>
              <a:t>NYSE: UNH</a:t>
            </a:r>
          </a:p>
          <a:p>
            <a:pPr algn="ctr"/>
            <a:r>
              <a:rPr lang="en-US" sz="2400" dirty="0"/>
              <a:t>Recommendation: </a:t>
            </a:r>
            <a:r>
              <a:rPr lang="en-US" sz="2400" dirty="0">
                <a:solidFill>
                  <a:srgbClr val="00B050"/>
                </a:solidFill>
              </a:rPr>
              <a:t>BUY</a:t>
            </a:r>
          </a:p>
          <a:p>
            <a:pPr algn="ctr"/>
            <a:endParaRPr lang="en-US" dirty="0"/>
          </a:p>
          <a:p>
            <a:pPr algn="ctr"/>
            <a:r>
              <a:rPr lang="en-US" dirty="0"/>
              <a:t>Spencer </a:t>
            </a:r>
            <a:r>
              <a:rPr lang="en-US" dirty="0" err="1"/>
              <a:t>Buzdon</a:t>
            </a:r>
            <a:r>
              <a:rPr lang="en-US" dirty="0"/>
              <a:t> &amp; Noel Vincent</a:t>
            </a:r>
          </a:p>
        </p:txBody>
      </p:sp>
      <p:sp>
        <p:nvSpPr>
          <p:cNvPr id="7" name="AutoShape 4" descr="Image result for unitedhealth group new logo"/>
          <p:cNvSpPr>
            <a:spLocks noChangeAspect="1" noChangeArrowheads="1"/>
          </p:cNvSpPr>
          <p:nvPr/>
        </p:nvSpPr>
        <p:spPr bwMode="auto">
          <a:xfrm>
            <a:off x="155575" y="-427038"/>
            <a:ext cx="5095875"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977" y="1549306"/>
            <a:ext cx="6266045" cy="2685448"/>
          </a:xfrm>
          <a:prstGeom prst="rect">
            <a:avLst/>
          </a:prstGeom>
        </p:spPr>
      </p:pic>
    </p:spTree>
    <p:extLst>
      <p:ext uri="{BB962C8B-B14F-4D97-AF65-F5344CB8AC3E}">
        <p14:creationId xmlns:p14="http://schemas.microsoft.com/office/powerpoint/2010/main" val="354678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3836"/>
            <a:ext cx="8229600" cy="487362"/>
          </a:xfrm>
        </p:spPr>
        <p:txBody>
          <a:bodyPr>
            <a:normAutofit fontScale="90000"/>
          </a:bodyPr>
          <a:lstStyle/>
          <a:p>
            <a:r>
              <a:rPr lang="en-US" b="1" dirty="0">
                <a:latin typeface="Calibri" panose="020F0502020204030204" pitchFamily="34" charset="0"/>
                <a:cs typeface="Calibri" panose="020F0502020204030204" pitchFamily="34" charset="0"/>
              </a:rPr>
              <a:t>Appendix</a:t>
            </a:r>
          </a:p>
        </p:txBody>
      </p:sp>
      <p:sp>
        <p:nvSpPr>
          <p:cNvPr id="4" name="Slide Number Placeholder 3"/>
          <p:cNvSpPr>
            <a:spLocks noGrp="1"/>
          </p:cNvSpPr>
          <p:nvPr>
            <p:ph type="sldNum" sz="quarter" idx="12"/>
          </p:nvPr>
        </p:nvSpPr>
        <p:spPr/>
        <p:txBody>
          <a:bodyPr/>
          <a:lstStyle/>
          <a:p>
            <a:fld id="{190E589F-905B-3945-8CF8-2E5B8B7D5CF4}" type="slidenum">
              <a:rPr lang="en-US" smtClean="0"/>
              <a:t>10</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11266" name="Picture 2" descr="http://sites.nd.edu/invclub/files/2017/05/NDIC-Logo-3-300x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35947"/>
            <a:ext cx="2146882" cy="50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0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Comparable Companies Analysis</a:t>
            </a:r>
          </a:p>
        </p:txBody>
      </p:sp>
      <p:sp>
        <p:nvSpPr>
          <p:cNvPr id="4" name="Slide Number Placeholder 3"/>
          <p:cNvSpPr>
            <a:spLocks noGrp="1"/>
          </p:cNvSpPr>
          <p:nvPr>
            <p:ph type="sldNum" sz="quarter" idx="12"/>
          </p:nvPr>
        </p:nvSpPr>
        <p:spPr/>
        <p:txBody>
          <a:bodyPr/>
          <a:lstStyle/>
          <a:p>
            <a:fld id="{190E589F-905B-3945-8CF8-2E5B8B7D5CF4}" type="slidenum">
              <a:rPr lang="en-US" smtClean="0"/>
              <a:t>11</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3" name="Picture 2"/>
          <p:cNvPicPr>
            <a:picLocks noChangeAspect="1"/>
          </p:cNvPicPr>
          <p:nvPr/>
        </p:nvPicPr>
        <p:blipFill rotWithShape="1">
          <a:blip r:embed="rId2"/>
          <a:srcRect l="51967" t="20277" r="4450" b="8809"/>
          <a:stretch/>
        </p:blipFill>
        <p:spPr>
          <a:xfrm>
            <a:off x="557554" y="767283"/>
            <a:ext cx="7190783" cy="3290698"/>
          </a:xfrm>
          <a:prstGeom prst="rect">
            <a:avLst/>
          </a:prstGeom>
        </p:spPr>
      </p:pic>
      <p:pic>
        <p:nvPicPr>
          <p:cNvPr id="6" name="Picture 5"/>
          <p:cNvPicPr>
            <a:picLocks noChangeAspect="1"/>
          </p:cNvPicPr>
          <p:nvPr/>
        </p:nvPicPr>
        <p:blipFill rotWithShape="1">
          <a:blip r:embed="rId3"/>
          <a:srcRect l="51488" t="33540" r="21394" b="21187"/>
          <a:stretch/>
        </p:blipFill>
        <p:spPr>
          <a:xfrm>
            <a:off x="457200" y="3975085"/>
            <a:ext cx="4499811" cy="2112912"/>
          </a:xfrm>
          <a:prstGeom prst="rect">
            <a:avLst/>
          </a:prstGeom>
        </p:spPr>
      </p:pic>
      <p:sp>
        <p:nvSpPr>
          <p:cNvPr id="7" name="Rectangle 6"/>
          <p:cNvSpPr/>
          <p:nvPr/>
        </p:nvSpPr>
        <p:spPr>
          <a:xfrm>
            <a:off x="6553200" y="3099335"/>
            <a:ext cx="1108509" cy="3176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815966" y="3320716"/>
            <a:ext cx="4203834" cy="200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735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WACC</a:t>
            </a:r>
          </a:p>
        </p:txBody>
      </p:sp>
      <p:sp>
        <p:nvSpPr>
          <p:cNvPr id="4" name="Slide Number Placeholder 3"/>
          <p:cNvSpPr>
            <a:spLocks noGrp="1"/>
          </p:cNvSpPr>
          <p:nvPr>
            <p:ph type="sldNum" sz="quarter" idx="12"/>
          </p:nvPr>
        </p:nvSpPr>
        <p:spPr/>
        <p:txBody>
          <a:bodyPr/>
          <a:lstStyle/>
          <a:p>
            <a:fld id="{190E589F-905B-3945-8CF8-2E5B8B7D5CF4}" type="slidenum">
              <a:rPr lang="en-US" smtClean="0"/>
              <a:t>12</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6" name="Picture 5"/>
          <p:cNvPicPr>
            <a:picLocks noChangeAspect="1"/>
          </p:cNvPicPr>
          <p:nvPr/>
        </p:nvPicPr>
        <p:blipFill rotWithShape="1">
          <a:blip r:embed="rId2"/>
          <a:srcRect l="51470" t="22261" r="19974" b="41792"/>
          <a:stretch/>
        </p:blipFill>
        <p:spPr>
          <a:xfrm>
            <a:off x="139165" y="1626668"/>
            <a:ext cx="8998949" cy="3185963"/>
          </a:xfrm>
          <a:prstGeom prst="rect">
            <a:avLst/>
          </a:prstGeom>
        </p:spPr>
      </p:pic>
    </p:spTree>
    <p:extLst>
      <p:ext uri="{BB962C8B-B14F-4D97-AF65-F5344CB8AC3E}">
        <p14:creationId xmlns:p14="http://schemas.microsoft.com/office/powerpoint/2010/main" val="186045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DCF (Base)</a:t>
            </a:r>
          </a:p>
        </p:txBody>
      </p:sp>
      <p:sp>
        <p:nvSpPr>
          <p:cNvPr id="4" name="Slide Number Placeholder 3"/>
          <p:cNvSpPr>
            <a:spLocks noGrp="1"/>
          </p:cNvSpPr>
          <p:nvPr>
            <p:ph type="sldNum" sz="quarter" idx="12"/>
          </p:nvPr>
        </p:nvSpPr>
        <p:spPr/>
        <p:txBody>
          <a:bodyPr/>
          <a:lstStyle/>
          <a:p>
            <a:fld id="{190E589F-905B-3945-8CF8-2E5B8B7D5CF4}" type="slidenum">
              <a:rPr lang="en-US" smtClean="0"/>
              <a:t>13</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3" name="Picture 2"/>
          <p:cNvPicPr>
            <a:picLocks noChangeAspect="1"/>
          </p:cNvPicPr>
          <p:nvPr/>
        </p:nvPicPr>
        <p:blipFill rotWithShape="1">
          <a:blip r:embed="rId2"/>
          <a:srcRect l="51765" t="24179" r="23459" b="11500"/>
          <a:stretch/>
        </p:blipFill>
        <p:spPr>
          <a:xfrm>
            <a:off x="208721" y="1087654"/>
            <a:ext cx="6500087" cy="4746132"/>
          </a:xfrm>
          <a:prstGeom prst="rect">
            <a:avLst/>
          </a:prstGeom>
        </p:spPr>
      </p:pic>
      <p:pic>
        <p:nvPicPr>
          <p:cNvPr id="5" name="Picture 4"/>
          <p:cNvPicPr>
            <a:picLocks noChangeAspect="1"/>
          </p:cNvPicPr>
          <p:nvPr/>
        </p:nvPicPr>
        <p:blipFill rotWithShape="1">
          <a:blip r:embed="rId3"/>
          <a:srcRect l="51763" t="23069" r="39527" b="9356"/>
          <a:stretch/>
        </p:blipFill>
        <p:spPr>
          <a:xfrm>
            <a:off x="6831500" y="1164656"/>
            <a:ext cx="2196995" cy="4793867"/>
          </a:xfrm>
          <a:prstGeom prst="rect">
            <a:avLst/>
          </a:prstGeom>
        </p:spPr>
      </p:pic>
    </p:spTree>
    <p:extLst>
      <p:ext uri="{BB962C8B-B14F-4D97-AF65-F5344CB8AC3E}">
        <p14:creationId xmlns:p14="http://schemas.microsoft.com/office/powerpoint/2010/main" val="3824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DCF (Upside)</a:t>
            </a:r>
          </a:p>
        </p:txBody>
      </p:sp>
      <p:sp>
        <p:nvSpPr>
          <p:cNvPr id="4" name="Slide Number Placeholder 3"/>
          <p:cNvSpPr>
            <a:spLocks noGrp="1"/>
          </p:cNvSpPr>
          <p:nvPr>
            <p:ph type="sldNum" sz="quarter" idx="12"/>
          </p:nvPr>
        </p:nvSpPr>
        <p:spPr/>
        <p:txBody>
          <a:bodyPr/>
          <a:lstStyle/>
          <a:p>
            <a:fld id="{190E589F-905B-3945-8CF8-2E5B8B7D5CF4}" type="slidenum">
              <a:rPr lang="en-US" smtClean="0"/>
              <a:t>14</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3" name="Picture 2"/>
          <p:cNvPicPr>
            <a:picLocks noChangeAspect="1"/>
          </p:cNvPicPr>
          <p:nvPr/>
        </p:nvPicPr>
        <p:blipFill rotWithShape="1">
          <a:blip r:embed="rId2"/>
          <a:srcRect l="51828" t="24408" r="23946" b="10346"/>
          <a:stretch/>
        </p:blipFill>
        <p:spPr>
          <a:xfrm>
            <a:off x="347870" y="962525"/>
            <a:ext cx="6360938" cy="4818184"/>
          </a:xfrm>
          <a:prstGeom prst="rect">
            <a:avLst/>
          </a:prstGeom>
        </p:spPr>
      </p:pic>
      <p:pic>
        <p:nvPicPr>
          <p:cNvPr id="5" name="Picture 4"/>
          <p:cNvPicPr>
            <a:picLocks noChangeAspect="1"/>
          </p:cNvPicPr>
          <p:nvPr/>
        </p:nvPicPr>
        <p:blipFill rotWithShape="1">
          <a:blip r:embed="rId3"/>
          <a:srcRect l="51802" t="22941" r="39892" b="9820"/>
          <a:stretch/>
        </p:blipFill>
        <p:spPr>
          <a:xfrm>
            <a:off x="6805061" y="962525"/>
            <a:ext cx="2175311" cy="4952714"/>
          </a:xfrm>
          <a:prstGeom prst="rect">
            <a:avLst/>
          </a:prstGeom>
        </p:spPr>
      </p:pic>
    </p:spTree>
    <p:extLst>
      <p:ext uri="{BB962C8B-B14F-4D97-AF65-F5344CB8AC3E}">
        <p14:creationId xmlns:p14="http://schemas.microsoft.com/office/powerpoint/2010/main" val="314171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Valuation – DCF (Downside)</a:t>
            </a:r>
          </a:p>
        </p:txBody>
      </p:sp>
      <p:sp>
        <p:nvSpPr>
          <p:cNvPr id="4" name="Slide Number Placeholder 3"/>
          <p:cNvSpPr>
            <a:spLocks noGrp="1"/>
          </p:cNvSpPr>
          <p:nvPr>
            <p:ph type="sldNum" sz="quarter" idx="12"/>
          </p:nvPr>
        </p:nvSpPr>
        <p:spPr/>
        <p:txBody>
          <a:bodyPr/>
          <a:lstStyle/>
          <a:p>
            <a:fld id="{190E589F-905B-3945-8CF8-2E5B8B7D5CF4}" type="slidenum">
              <a:rPr lang="en-US" smtClean="0"/>
              <a:t>15</a:t>
            </a:fld>
            <a:endParaRPr lang="en-US" dirty="0"/>
          </a:p>
        </p:txBody>
      </p:sp>
      <p:sp>
        <p:nvSpPr>
          <p:cNvPr id="10" name="Footer Placeholder 9"/>
          <p:cNvSpPr>
            <a:spLocks noGrp="1"/>
          </p:cNvSpPr>
          <p:nvPr>
            <p:ph type="ftr" sz="quarter" idx="3"/>
          </p:nvPr>
        </p:nvSpPr>
        <p:spPr/>
        <p:txBody>
          <a:bodyPr/>
          <a:lstStyle/>
          <a:p>
            <a:endParaRPr lang="en-US" dirty="0"/>
          </a:p>
        </p:txBody>
      </p:sp>
      <p:pic>
        <p:nvPicPr>
          <p:cNvPr id="3" name="Picture 2"/>
          <p:cNvPicPr>
            <a:picLocks noChangeAspect="1"/>
          </p:cNvPicPr>
          <p:nvPr/>
        </p:nvPicPr>
        <p:blipFill rotWithShape="1">
          <a:blip r:embed="rId2"/>
          <a:srcRect l="51759" t="24191" r="23795" b="11549"/>
          <a:stretch/>
        </p:blipFill>
        <p:spPr>
          <a:xfrm>
            <a:off x="297425" y="1246674"/>
            <a:ext cx="6255775" cy="4625001"/>
          </a:xfrm>
          <a:prstGeom prst="rect">
            <a:avLst/>
          </a:prstGeom>
        </p:spPr>
      </p:pic>
      <p:pic>
        <p:nvPicPr>
          <p:cNvPr id="6" name="Picture 5"/>
          <p:cNvPicPr>
            <a:picLocks noChangeAspect="1"/>
          </p:cNvPicPr>
          <p:nvPr/>
        </p:nvPicPr>
        <p:blipFill rotWithShape="1">
          <a:blip r:embed="rId3"/>
          <a:srcRect l="51752" t="23029" r="40012" b="9703"/>
          <a:stretch/>
        </p:blipFill>
        <p:spPr>
          <a:xfrm>
            <a:off x="6706397" y="913458"/>
            <a:ext cx="2209003" cy="5074397"/>
          </a:xfrm>
          <a:prstGeom prst="rect">
            <a:avLst/>
          </a:prstGeom>
        </p:spPr>
      </p:pic>
    </p:spTree>
    <p:extLst>
      <p:ext uri="{BB962C8B-B14F-4D97-AF65-F5344CB8AC3E}">
        <p14:creationId xmlns:p14="http://schemas.microsoft.com/office/powerpoint/2010/main" val="302732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Investment </a:t>
            </a:r>
            <a:r>
              <a:rPr lang="en-US" dirty="0" smtClean="0">
                <a:latin typeface="Calibri" panose="020F0502020204030204" pitchFamily="34" charset="0"/>
                <a:cs typeface="Calibri" panose="020F0502020204030204" pitchFamily="34" charset="0"/>
              </a:rPr>
              <a:t>Thesis</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190E589F-905B-3945-8CF8-2E5B8B7D5CF4}" type="slidenum">
              <a:rPr lang="en-US" smtClean="0"/>
              <a:t>2</a:t>
            </a:fld>
            <a:endParaRPr lang="en-US" dirty="0"/>
          </a:p>
        </p:txBody>
      </p:sp>
      <p:sp>
        <p:nvSpPr>
          <p:cNvPr id="10" name="Footer Placeholder 9"/>
          <p:cNvSpPr>
            <a:spLocks noGrp="1"/>
          </p:cNvSpPr>
          <p:nvPr>
            <p:ph type="ftr" sz="quarter" idx="3"/>
          </p:nvPr>
        </p:nvSpPr>
        <p:spPr/>
        <p:txBody>
          <a:bodyPr/>
          <a:lstStyle/>
          <a:p>
            <a:endParaRPr lang="en-US" dirty="0"/>
          </a:p>
        </p:txBody>
      </p:sp>
      <p:sp>
        <p:nvSpPr>
          <p:cNvPr id="5" name="TextBox 4"/>
          <p:cNvSpPr txBox="1"/>
          <p:nvPr/>
        </p:nvSpPr>
        <p:spPr>
          <a:xfrm>
            <a:off x="457200" y="810941"/>
            <a:ext cx="8229600" cy="2431435"/>
          </a:xfrm>
          <a:prstGeom prst="rect">
            <a:avLst/>
          </a:prstGeom>
          <a:noFill/>
        </p:spPr>
        <p:txBody>
          <a:bodyPr wrap="square" rtlCol="0">
            <a:spAutoFit/>
          </a:bodyPr>
          <a:lstStyle/>
          <a:p>
            <a:r>
              <a:rPr lang="en-US" sz="1600" b="1" u="sng" dirty="0">
                <a:latin typeface="Calibri" panose="020F0502020204030204" pitchFamily="34" charset="0"/>
                <a:cs typeface="Calibri" panose="020F0502020204030204" pitchFamily="34" charset="0"/>
              </a:rPr>
              <a:t>Recommendation</a:t>
            </a:r>
            <a:r>
              <a:rPr lang="en-US" sz="1600" b="1"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UnitedHealth Group (NYSE: UNH) shows strong growth, with investors continuing to value UNH as an insurance group rather than applying rationale given to consulting firms, leading to a market lagging in recognizing value.</a:t>
            </a:r>
          </a:p>
          <a:p>
            <a:endParaRPr lang="en-US" sz="800" dirty="0">
              <a:latin typeface="Calibri" panose="020F0502020204030204" pitchFamily="34" charset="0"/>
              <a:cs typeface="Calibri" panose="020F0502020204030204" pitchFamily="34" charset="0"/>
            </a:endParaRPr>
          </a:p>
          <a:p>
            <a:r>
              <a:rPr lang="en-US" sz="1600" b="1" u="sng" dirty="0">
                <a:latin typeface="Calibri" panose="020F0502020204030204" pitchFamily="34" charset="0"/>
                <a:cs typeface="Calibri" panose="020F0502020204030204" pitchFamily="34" charset="0"/>
              </a:rPr>
              <a:t>Rationale</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UnitedHealth </a:t>
            </a:r>
            <a:r>
              <a:rPr lang="en-US" sz="1600" dirty="0" smtClean="0">
                <a:latin typeface="Calibri" panose="020F0502020204030204" pitchFamily="34" charset="0"/>
                <a:cs typeface="Calibri" panose="020F0502020204030204" pitchFamily="34" charset="0"/>
              </a:rPr>
              <a:t>Group is a cornerstone of the insurance industry, generating consistent and growing revenues as the top player in the market.  Additionally, a strong strategic entrance into the digital health market allows the firm to leverage trends in big data and machine based learning.  Lastly, while their </a:t>
            </a:r>
            <a:r>
              <a:rPr lang="en-US" sz="1600" dirty="0" err="1" smtClean="0">
                <a:latin typeface="Calibri" panose="020F0502020204030204" pitchFamily="34" charset="0"/>
                <a:cs typeface="Calibri" panose="020F0502020204030204" pitchFamily="34" charset="0"/>
              </a:rPr>
              <a:t>Optum</a:t>
            </a:r>
            <a:r>
              <a:rPr lang="en-US" sz="1600" dirty="0" smtClean="0">
                <a:latin typeface="Calibri" panose="020F0502020204030204" pitchFamily="34" charset="0"/>
                <a:cs typeface="Calibri" panose="020F0502020204030204" pitchFamily="34" charset="0"/>
              </a:rPr>
              <a:t> segment grows, the market continues to value UNH as an insurance firm and thereby fails to capture its value.</a:t>
            </a:r>
            <a:endParaRPr lang="en-US" sz="1600" b="1" dirty="0">
              <a:latin typeface="Calibri" panose="020F0502020204030204" pitchFamily="34" charset="0"/>
              <a:cs typeface="Calibri" panose="020F0502020204030204" pitchFamily="34" charset="0"/>
            </a:endParaRPr>
          </a:p>
        </p:txBody>
      </p:sp>
      <p:sp>
        <p:nvSpPr>
          <p:cNvPr id="7" name="Flowchart: Connector 6"/>
          <p:cNvSpPr/>
          <p:nvPr/>
        </p:nvSpPr>
        <p:spPr>
          <a:xfrm>
            <a:off x="1504604" y="3342361"/>
            <a:ext cx="356615" cy="347232"/>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1</a:t>
            </a:r>
          </a:p>
        </p:txBody>
      </p:sp>
      <p:sp>
        <p:nvSpPr>
          <p:cNvPr id="9" name="Flowchart: Connector 8"/>
          <p:cNvSpPr/>
          <p:nvPr/>
        </p:nvSpPr>
        <p:spPr>
          <a:xfrm>
            <a:off x="1504604" y="3838348"/>
            <a:ext cx="356615" cy="347232"/>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2</a:t>
            </a:r>
          </a:p>
        </p:txBody>
      </p:sp>
      <p:sp>
        <p:nvSpPr>
          <p:cNvPr id="11" name="Flowchart: Connector 10"/>
          <p:cNvSpPr/>
          <p:nvPr/>
        </p:nvSpPr>
        <p:spPr>
          <a:xfrm>
            <a:off x="1504604" y="4357294"/>
            <a:ext cx="356615" cy="347232"/>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a:t>
            </a:r>
          </a:p>
        </p:txBody>
      </p:sp>
      <p:sp>
        <p:nvSpPr>
          <p:cNvPr id="14" name="TextBox 13"/>
          <p:cNvSpPr txBox="1"/>
          <p:nvPr/>
        </p:nvSpPr>
        <p:spPr>
          <a:xfrm>
            <a:off x="1940603" y="4361633"/>
            <a:ext cx="6483927" cy="584775"/>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Strong strategic entrance in to the digital health market allows firm to leverage trends in big data and machine based learning</a:t>
            </a:r>
            <a:endParaRPr lang="en-US" sz="1600" dirty="0">
              <a:latin typeface="Calibri" panose="020F0502020204030204" pitchFamily="34" charset="0"/>
              <a:cs typeface="Calibri" panose="020F0502020204030204" pitchFamily="34" charset="0"/>
            </a:endParaRPr>
          </a:p>
        </p:txBody>
      </p:sp>
      <p:sp>
        <p:nvSpPr>
          <p:cNvPr id="17" name="TextBox 16"/>
          <p:cNvSpPr txBox="1"/>
          <p:nvPr/>
        </p:nvSpPr>
        <p:spPr>
          <a:xfrm>
            <a:off x="1940604" y="3274305"/>
            <a:ext cx="6483927"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cornerstone of the insurance industry, generating </a:t>
            </a:r>
            <a:r>
              <a:rPr lang="en-US" sz="1600" dirty="0" smtClean="0">
                <a:latin typeface="Calibri" panose="020F0502020204030204" pitchFamily="34" charset="0"/>
                <a:cs typeface="Calibri" panose="020F0502020204030204" pitchFamily="34" charset="0"/>
              </a:rPr>
              <a:t>consistent, growing </a:t>
            </a:r>
            <a:r>
              <a:rPr lang="en-US" sz="1600" dirty="0">
                <a:latin typeface="Calibri" panose="020F0502020204030204" pitchFamily="34" charset="0"/>
                <a:cs typeface="Calibri" panose="020F0502020204030204" pitchFamily="34" charset="0"/>
              </a:rPr>
              <a:t>revenues as the top player in the </a:t>
            </a:r>
            <a:r>
              <a:rPr lang="en-US" sz="1600" dirty="0" smtClean="0">
                <a:latin typeface="Calibri" panose="020F0502020204030204" pitchFamily="34" charset="0"/>
                <a:cs typeface="Calibri" panose="020F0502020204030204" pitchFamily="34" charset="0"/>
              </a:rPr>
              <a:t>market</a:t>
            </a:r>
            <a:endParaRPr lang="en-US" sz="1600" dirty="0">
              <a:latin typeface="Calibri" panose="020F0502020204030204" pitchFamily="34" charset="0"/>
              <a:cs typeface="Calibri" panose="020F0502020204030204" pitchFamily="34" charset="0"/>
            </a:endParaRPr>
          </a:p>
        </p:txBody>
      </p:sp>
      <p:sp>
        <p:nvSpPr>
          <p:cNvPr id="18" name="Rectangle 17"/>
          <p:cNvSpPr/>
          <p:nvPr/>
        </p:nvSpPr>
        <p:spPr>
          <a:xfrm>
            <a:off x="2738674" y="5064957"/>
            <a:ext cx="3666652" cy="913914"/>
          </a:xfrm>
          <a:prstGeom prst="rect">
            <a:avLst/>
          </a:prstGeom>
          <a:noFill/>
          <a:ln w="19050">
            <a:solidFill>
              <a:srgbClr val="091A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ownPro Regular Alternate"/>
            </a:endParaRPr>
          </a:p>
        </p:txBody>
      </p:sp>
      <p:sp>
        <p:nvSpPr>
          <p:cNvPr id="20" name="TextBox 19"/>
          <p:cNvSpPr txBox="1"/>
          <p:nvPr/>
        </p:nvSpPr>
        <p:spPr>
          <a:xfrm>
            <a:off x="2684318" y="5090790"/>
            <a:ext cx="3775363" cy="1323439"/>
          </a:xfrm>
          <a:prstGeom prst="rect">
            <a:avLst/>
          </a:prstGeom>
          <a:noFill/>
        </p:spPr>
        <p:txBody>
          <a:bodyPr wrap="square" rtlCol="0">
            <a:spAutoFit/>
          </a:bodyPr>
          <a:lstStyle/>
          <a:p>
            <a:pPr algn="ctr"/>
            <a:r>
              <a:rPr lang="en-US" sz="1600" u="sng" dirty="0">
                <a:latin typeface="Calibri" panose="020F0502020204030204" pitchFamily="34" charset="0"/>
                <a:cs typeface="Calibri" panose="020F0502020204030204" pitchFamily="34" charset="0"/>
              </a:rPr>
              <a:t>Price Target</a:t>
            </a:r>
            <a:r>
              <a:rPr lang="en-US" sz="1600"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a:t>
            </a:r>
            <a:r>
              <a:rPr lang="en-US" sz="1600" b="1" dirty="0" smtClean="0">
                <a:latin typeface="Calibri" panose="020F0502020204030204" pitchFamily="34" charset="0"/>
                <a:cs typeface="Calibri" panose="020F0502020204030204" pitchFamily="34" charset="0"/>
              </a:rPr>
              <a:t>318.68</a:t>
            </a:r>
            <a:endParaRPr lang="en-US" sz="1600" b="1" dirty="0">
              <a:latin typeface="Calibri" panose="020F0502020204030204" pitchFamily="34" charset="0"/>
              <a:cs typeface="Calibri" panose="020F0502020204030204" pitchFamily="34" charset="0"/>
            </a:endParaRPr>
          </a:p>
          <a:p>
            <a:pPr algn="ctr"/>
            <a:endParaRPr lang="en-US" sz="1600" dirty="0">
              <a:latin typeface="Calibri" panose="020F0502020204030204" pitchFamily="34" charset="0"/>
              <a:cs typeface="Calibri" panose="020F0502020204030204" pitchFamily="34" charset="0"/>
            </a:endParaRPr>
          </a:p>
          <a:p>
            <a:pPr algn="ctr"/>
            <a:r>
              <a:rPr lang="en-US" sz="1600" dirty="0" smtClean="0">
                <a:solidFill>
                  <a:srgbClr val="00B050"/>
                </a:solidFill>
                <a:latin typeface="Calibri" panose="020F0502020204030204" pitchFamily="34" charset="0"/>
                <a:cs typeface="Calibri" panose="020F0502020204030204" pitchFamily="34" charset="0"/>
              </a:rPr>
              <a:t>17.64</a:t>
            </a:r>
            <a:r>
              <a:rPr lang="en-US" sz="1600" dirty="0" smtClean="0">
                <a:solidFill>
                  <a:srgbClr val="00B050"/>
                </a:solidFill>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upside to current price of </a:t>
            </a:r>
            <a:r>
              <a:rPr lang="en-US" sz="1600" dirty="0" smtClean="0">
                <a:latin typeface="Calibri" panose="020F0502020204030204" pitchFamily="34" charset="0"/>
                <a:cs typeface="Calibri" panose="020F0502020204030204" pitchFamily="34" charset="0"/>
              </a:rPr>
              <a:t>$270.90</a:t>
            </a:r>
            <a:endParaRPr lang="en-US" sz="1600" dirty="0">
              <a:latin typeface="Calibri" panose="020F0502020204030204" pitchFamily="34" charset="0"/>
              <a:cs typeface="Calibri" panose="020F0502020204030204" pitchFamily="34" charset="0"/>
            </a:endParaRPr>
          </a:p>
          <a:p>
            <a:pPr algn="ctr"/>
            <a:endParaRPr lang="en-US" sz="1600" u="sng" dirty="0">
              <a:latin typeface="Calibri" panose="020F0502020204030204" pitchFamily="34" charset="0"/>
              <a:cs typeface="Calibri" panose="020F0502020204030204" pitchFamily="34" charset="0"/>
            </a:endParaRPr>
          </a:p>
          <a:p>
            <a:pPr algn="ctr"/>
            <a:endParaRPr lang="en-US" sz="1600" u="sng" dirty="0">
              <a:latin typeface="Calibri" panose="020F0502020204030204" pitchFamily="34" charset="0"/>
              <a:cs typeface="Calibri" panose="020F0502020204030204" pitchFamily="34" charset="0"/>
            </a:endParaRPr>
          </a:p>
        </p:txBody>
      </p:sp>
      <p:sp>
        <p:nvSpPr>
          <p:cNvPr id="21" name="TextBox 20"/>
          <p:cNvSpPr txBox="1"/>
          <p:nvPr/>
        </p:nvSpPr>
        <p:spPr>
          <a:xfrm>
            <a:off x="1940602" y="3782821"/>
            <a:ext cx="6483927"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While their </a:t>
            </a:r>
            <a:r>
              <a:rPr lang="en-US" sz="1600" dirty="0" err="1">
                <a:latin typeface="Calibri" panose="020F0502020204030204" pitchFamily="34" charset="0"/>
                <a:cs typeface="Calibri" panose="020F0502020204030204" pitchFamily="34" charset="0"/>
              </a:rPr>
              <a:t>Optum</a:t>
            </a:r>
            <a:r>
              <a:rPr lang="en-US" sz="1600" dirty="0">
                <a:latin typeface="Calibri" panose="020F0502020204030204" pitchFamily="34" charset="0"/>
                <a:cs typeface="Calibri" panose="020F0502020204030204" pitchFamily="34" charset="0"/>
              </a:rPr>
              <a:t> segment grows, the market continues to value UNH as an insurance firm and thereby fails to capture its value. </a:t>
            </a:r>
            <a:endParaRPr lang="en-US"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754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Company Overview</a:t>
            </a:r>
          </a:p>
        </p:txBody>
      </p:sp>
      <p:sp>
        <p:nvSpPr>
          <p:cNvPr id="4" name="Slide Number Placeholder 3"/>
          <p:cNvSpPr>
            <a:spLocks noGrp="1"/>
          </p:cNvSpPr>
          <p:nvPr>
            <p:ph type="sldNum" sz="quarter" idx="12"/>
          </p:nvPr>
        </p:nvSpPr>
        <p:spPr/>
        <p:txBody>
          <a:bodyPr/>
          <a:lstStyle/>
          <a:p>
            <a:fld id="{190E589F-905B-3945-8CF8-2E5B8B7D5CF4}"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sp>
        <p:nvSpPr>
          <p:cNvPr id="10" name="Footer Placeholder 9"/>
          <p:cNvSpPr>
            <a:spLocks noGrp="1"/>
          </p:cNvSpPr>
          <p:nvPr>
            <p:ph type="ftr" sz="quarter" idx="3"/>
          </p:nvPr>
        </p:nvSpPr>
        <p:spPr/>
        <p:txBody>
          <a:bodyPr/>
          <a:lstStyle/>
          <a:p>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Company Profile</a:t>
            </a:r>
          </a:p>
        </p:txBody>
      </p:sp>
      <p:sp>
        <p:nvSpPr>
          <p:cNvPr id="7" name="TextBox 6"/>
          <p:cNvSpPr txBox="1"/>
          <p:nvPr/>
        </p:nvSpPr>
        <p:spPr>
          <a:xfrm>
            <a:off x="4667886" y="855338"/>
            <a:ext cx="4023360" cy="307777"/>
          </a:xfrm>
          <a:prstGeom prst="rect">
            <a:avLst/>
          </a:prstGeom>
          <a:solidFill>
            <a:srgbClr val="091A5E"/>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Historical Stock Chart</a:t>
            </a:r>
          </a:p>
        </p:txBody>
      </p:sp>
      <p:sp>
        <p:nvSpPr>
          <p:cNvPr id="8" name="TextBox 7"/>
          <p:cNvSpPr txBox="1"/>
          <p:nvPr/>
        </p:nvSpPr>
        <p:spPr>
          <a:xfrm>
            <a:off x="461912" y="3537578"/>
            <a:ext cx="4023360" cy="307777"/>
          </a:xfrm>
          <a:prstGeom prst="rect">
            <a:avLst/>
          </a:prstGeom>
          <a:solidFill>
            <a:schemeClr val="accent1">
              <a:lumMod val="75000"/>
            </a:schemeClr>
          </a:solidFill>
          <a:ln>
            <a:solidFill>
              <a:srgbClr val="091A5E"/>
            </a:solidFill>
          </a:ln>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2017 Revenue by Segment</a:t>
            </a:r>
          </a:p>
        </p:txBody>
      </p:sp>
      <p:sp>
        <p:nvSpPr>
          <p:cNvPr id="9" name="TextBox 8"/>
          <p:cNvSpPr txBox="1"/>
          <p:nvPr/>
        </p:nvSpPr>
        <p:spPr>
          <a:xfrm>
            <a:off x="4667886" y="353757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Revenue Breakdown ($ in millions) </a:t>
            </a:r>
          </a:p>
        </p:txBody>
      </p:sp>
      <p:sp>
        <p:nvSpPr>
          <p:cNvPr id="6" name="TextBox 5"/>
          <p:cNvSpPr txBox="1"/>
          <p:nvPr/>
        </p:nvSpPr>
        <p:spPr>
          <a:xfrm>
            <a:off x="457200" y="1171487"/>
            <a:ext cx="4028072" cy="2282700"/>
          </a:xfrm>
          <a:prstGeom prst="rect">
            <a:avLst/>
          </a:prstGeom>
          <a:noFill/>
        </p:spPr>
        <p:txBody>
          <a:bodyPr wrap="square" rtlCol="0">
            <a:noAutofit/>
          </a:bodyPr>
          <a:lstStyle/>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UnitedHealth Group Inc. owns and manages health systems &amp; employee benefit programs. UnitedHealth also provides specialized care services, health care information and research</a:t>
            </a: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Four main segments: </a:t>
            </a:r>
            <a:r>
              <a:rPr lang="en-US" sz="1100" dirty="0" err="1">
                <a:latin typeface="Calibri" panose="020F0502020204030204" pitchFamily="34" charset="0"/>
                <a:cs typeface="Calibri" panose="020F0502020204030204" pitchFamily="34" charset="0"/>
              </a:rPr>
              <a:t>UnitedHealthcare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OptumHealth</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OptumInsight</a:t>
            </a:r>
            <a:r>
              <a:rPr lang="en-US" sz="1100" dirty="0">
                <a:latin typeface="Calibri" panose="020F0502020204030204" pitchFamily="34" charset="0"/>
                <a:cs typeface="Calibri" panose="020F0502020204030204" pitchFamily="34" charset="0"/>
              </a:rPr>
              <a:t>, and </a:t>
            </a:r>
            <a:r>
              <a:rPr lang="en-US" sz="1100" dirty="0" err="1">
                <a:latin typeface="Calibri" panose="020F0502020204030204" pitchFamily="34" charset="0"/>
                <a:cs typeface="Calibri" panose="020F0502020204030204" pitchFamily="34" charset="0"/>
              </a:rPr>
              <a:t>OptumRx</a:t>
            </a:r>
            <a:endParaRPr lang="en-US" sz="1100" dirty="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The Company is the fifth largest by revenue in the US and </a:t>
            </a:r>
            <a:r>
              <a:rPr lang="en-US" sz="1100" dirty="0" err="1">
                <a:latin typeface="Calibri" panose="020F0502020204030204" pitchFamily="34" charset="0"/>
                <a:cs typeface="Calibri" panose="020F0502020204030204" pitchFamily="34" charset="0"/>
              </a:rPr>
              <a:t>UnitedHealthcare</a:t>
            </a:r>
            <a:r>
              <a:rPr lang="en-US" sz="1100" dirty="0">
                <a:latin typeface="Calibri" panose="020F0502020204030204" pitchFamily="34" charset="0"/>
                <a:cs typeface="Calibri" panose="020F0502020204030204" pitchFamily="34" charset="0"/>
              </a:rPr>
              <a:t> is the largest health insurance provider in the world</a:t>
            </a: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The Company’s </a:t>
            </a:r>
            <a:r>
              <a:rPr lang="en-US" sz="1100" dirty="0" err="1">
                <a:latin typeface="Calibri" panose="020F0502020204030204" pitchFamily="34" charset="0"/>
                <a:cs typeface="Calibri" panose="020F0502020204030204" pitchFamily="34" charset="0"/>
              </a:rPr>
              <a:t>Optum</a:t>
            </a:r>
            <a:r>
              <a:rPr lang="en-US" sz="1100" dirty="0">
                <a:latin typeface="Calibri" panose="020F0502020204030204" pitchFamily="34" charset="0"/>
                <a:cs typeface="Calibri" panose="020F0502020204030204" pitchFamily="34" charset="0"/>
              </a:rPr>
              <a:t> units focus on health services including health &amp; wellness, technology &amp; consulting, and pharmacy management</a:t>
            </a: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The </a:t>
            </a:r>
            <a:r>
              <a:rPr lang="en-US" sz="1100" dirty="0" err="1">
                <a:latin typeface="Calibri" panose="020F0502020204030204" pitchFamily="34" charset="0"/>
                <a:cs typeface="Calibri" panose="020F0502020204030204" pitchFamily="34" charset="0"/>
              </a:rPr>
              <a:t>Optum</a:t>
            </a:r>
            <a:r>
              <a:rPr lang="en-US" sz="1100" dirty="0">
                <a:latin typeface="Calibri" panose="020F0502020204030204" pitchFamily="34" charset="0"/>
                <a:cs typeface="Calibri" panose="020F0502020204030204" pitchFamily="34" charset="0"/>
              </a:rPr>
              <a:t> line of services resulted from the merging of several UnitedHealth businesses in 2007 </a:t>
            </a:r>
          </a:p>
        </p:txBody>
      </p:sp>
      <p:graphicFrame>
        <p:nvGraphicFramePr>
          <p:cNvPr id="14" name="Chart 13"/>
          <p:cNvGraphicFramePr>
            <a:graphicFrameLocks/>
          </p:cNvGraphicFramePr>
          <p:nvPr>
            <p:extLst>
              <p:ext uri="{D42A27DB-BD31-4B8C-83A1-F6EECF244321}">
                <p14:modId xmlns:p14="http://schemas.microsoft.com/office/powerpoint/2010/main" val="3624986219"/>
              </p:ext>
            </p:extLst>
          </p:nvPr>
        </p:nvGraphicFramePr>
        <p:xfrm>
          <a:off x="1193432" y="3845355"/>
          <a:ext cx="2560320" cy="2304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1788125555"/>
              </p:ext>
            </p:extLst>
          </p:nvPr>
        </p:nvGraphicFramePr>
        <p:xfrm>
          <a:off x="4687288" y="1234000"/>
          <a:ext cx="4100577" cy="23164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2444041399"/>
              </p:ext>
            </p:extLst>
          </p:nvPr>
        </p:nvGraphicFramePr>
        <p:xfrm>
          <a:off x="370673" y="3916240"/>
          <a:ext cx="4201327" cy="2368876"/>
        </p:xfrm>
        <a:graphic>
          <a:graphicData uri="http://schemas.openxmlformats.org/drawingml/2006/chart">
            <c:chart xmlns:c="http://schemas.openxmlformats.org/drawingml/2006/chart" xmlns:r="http://schemas.openxmlformats.org/officeDocument/2006/relationships" r:id="rId5"/>
          </a:graphicData>
        </a:graphic>
      </p:graphicFrame>
      <p:sp>
        <p:nvSpPr>
          <p:cNvPr id="11" name="Right Arrow 10"/>
          <p:cNvSpPr/>
          <p:nvPr/>
        </p:nvSpPr>
        <p:spPr>
          <a:xfrm rot="21109103">
            <a:off x="5375511" y="4241938"/>
            <a:ext cx="2941905" cy="2985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CAGR: 13.83%</a:t>
            </a:r>
          </a:p>
        </p:txBody>
      </p:sp>
      <p:graphicFrame>
        <p:nvGraphicFramePr>
          <p:cNvPr id="31" name="Chart 30"/>
          <p:cNvGraphicFramePr>
            <a:graphicFrameLocks/>
          </p:cNvGraphicFramePr>
          <p:nvPr>
            <p:extLst>
              <p:ext uri="{D42A27DB-BD31-4B8C-83A1-F6EECF244321}">
                <p14:modId xmlns:p14="http://schemas.microsoft.com/office/powerpoint/2010/main" val="4102619940"/>
              </p:ext>
            </p:extLst>
          </p:nvPr>
        </p:nvGraphicFramePr>
        <p:xfrm>
          <a:off x="4687288" y="3916240"/>
          <a:ext cx="4100577" cy="23020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2864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0E589F-905B-3945-8CF8-2E5B8B7D5CF4}" type="slidenum">
              <a:rPr lang="en-US" smtClean="0"/>
              <a:t>4</a:t>
            </a:fld>
            <a:endParaRPr lang="en-US"/>
          </a:p>
        </p:txBody>
      </p:sp>
      <p:sp>
        <p:nvSpPr>
          <p:cNvPr id="5" name="Footer Placeholder 4"/>
          <p:cNvSpPr>
            <a:spLocks noGrp="1"/>
          </p:cNvSpPr>
          <p:nvPr>
            <p:ph type="ftr" sz="quarter" idx="3"/>
          </p:nvPr>
        </p:nvSpPr>
        <p:spPr/>
        <p:txBody>
          <a:bodyPr/>
          <a:lstStyle/>
          <a:p>
            <a:endParaRPr lang="en-US" dirty="0"/>
          </a:p>
        </p:txBody>
      </p:sp>
      <p:sp>
        <p:nvSpPr>
          <p:cNvPr id="6" name="TextBox 5"/>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err="1">
                <a:solidFill>
                  <a:schemeClr val="bg1"/>
                </a:solidFill>
                <a:latin typeface="Calibri" panose="020F0502020204030204" pitchFamily="34" charset="0"/>
                <a:cs typeface="Calibri" panose="020F0502020204030204" pitchFamily="34" charset="0"/>
              </a:rPr>
              <a:t>UnitedHealthcare</a:t>
            </a:r>
            <a:endParaRPr lang="en-US" sz="1400"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4667886" y="855338"/>
            <a:ext cx="4023360" cy="307777"/>
          </a:xfrm>
          <a:prstGeom prst="rect">
            <a:avLst/>
          </a:prstGeom>
          <a:solidFill>
            <a:srgbClr val="091A5E"/>
          </a:solidFill>
        </p:spPr>
        <p:txBody>
          <a:bodyPr wrap="square" rtlCol="0" anchor="ctr">
            <a:spAutoFit/>
          </a:bodyPr>
          <a:lstStyle/>
          <a:p>
            <a:pPr algn="ctr"/>
            <a:r>
              <a:rPr lang="en-US" sz="1400" dirty="0" err="1">
                <a:solidFill>
                  <a:schemeClr val="bg1"/>
                </a:solidFill>
                <a:latin typeface="Calibri" panose="020F0502020204030204" pitchFamily="34" charset="0"/>
                <a:cs typeface="Calibri" panose="020F0502020204030204" pitchFamily="34" charset="0"/>
              </a:rPr>
              <a:t>OptumHealth</a:t>
            </a:r>
            <a:endParaRPr lang="en-US" sz="1400"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461912" y="3537578"/>
            <a:ext cx="4023360" cy="307777"/>
          </a:xfrm>
          <a:prstGeom prst="rect">
            <a:avLst/>
          </a:prstGeom>
          <a:solidFill>
            <a:schemeClr val="accent1">
              <a:lumMod val="75000"/>
            </a:schemeClr>
          </a:solidFill>
        </p:spPr>
        <p:txBody>
          <a:bodyPr wrap="square" rtlCol="0" anchor="ctr">
            <a:spAutoFit/>
          </a:bodyPr>
          <a:lstStyle/>
          <a:p>
            <a:pPr algn="ctr"/>
            <a:r>
              <a:rPr lang="en-US" sz="1400" dirty="0" err="1">
                <a:solidFill>
                  <a:schemeClr val="bg1"/>
                </a:solidFill>
                <a:latin typeface="Calibri" panose="020F0502020204030204" pitchFamily="34" charset="0"/>
                <a:cs typeface="Calibri" panose="020F0502020204030204" pitchFamily="34" charset="0"/>
              </a:rPr>
              <a:t>OptumInsight</a:t>
            </a:r>
            <a:endParaRPr lang="en-US" sz="1400"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4667886" y="3537578"/>
            <a:ext cx="4023360" cy="307777"/>
          </a:xfrm>
          <a:prstGeom prst="rect">
            <a:avLst/>
          </a:prstGeom>
          <a:solidFill>
            <a:schemeClr val="accent1">
              <a:lumMod val="75000"/>
            </a:schemeClr>
          </a:solidFill>
        </p:spPr>
        <p:txBody>
          <a:bodyPr wrap="square" rtlCol="0" anchor="ctr">
            <a:spAutoFit/>
          </a:bodyPr>
          <a:lstStyle/>
          <a:p>
            <a:pPr algn="ctr"/>
            <a:r>
              <a:rPr lang="en-US" sz="1400" dirty="0" err="1">
                <a:solidFill>
                  <a:schemeClr val="bg1"/>
                </a:solidFill>
                <a:latin typeface="Calibri" panose="020F0502020204030204" pitchFamily="34" charset="0"/>
                <a:cs typeface="Calibri" panose="020F0502020204030204" pitchFamily="34" charset="0"/>
              </a:rPr>
              <a:t>OptumRx</a:t>
            </a:r>
            <a:endParaRPr lang="en-US" sz="1400" dirty="0">
              <a:solidFill>
                <a:schemeClr val="bg1"/>
              </a:solidFill>
              <a:latin typeface="Calibri" panose="020F0502020204030204" pitchFamily="34" charset="0"/>
              <a:cs typeface="Calibri" panose="020F0502020204030204" pitchFamily="34" charset="0"/>
            </a:endParaRPr>
          </a:p>
        </p:txBody>
      </p:sp>
      <p:sp>
        <p:nvSpPr>
          <p:cNvPr id="16" name="TextBox 15"/>
          <p:cNvSpPr txBox="1"/>
          <p:nvPr/>
        </p:nvSpPr>
        <p:spPr>
          <a:xfrm>
            <a:off x="457200" y="1171487"/>
            <a:ext cx="4028072" cy="2282700"/>
          </a:xfrm>
          <a:prstGeom prst="rect">
            <a:avLst/>
          </a:prstGeom>
          <a:noFill/>
        </p:spPr>
        <p:txBody>
          <a:bodyPr wrap="square" rtlCol="0">
            <a:noAutofit/>
          </a:bodyPr>
          <a:lstStyle/>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The core health benefits segment, accounts for about 65% of annual revenues</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Manages health maintenance organization (HMO) preferred provider organization (PPO), and point-of-service (POS) plans, as well as Medicare, Medicaid, state-funded, and supplemental vision and dental options</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Largest division is the Employer &amp; Individual unit, which serves about 30 million members through its plans for students, families, individuals, and businesses (ranging from sole proprietorships to multinational enterprises</a:t>
            </a:r>
            <a:r>
              <a:rPr lang="en-US"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p:txBody>
      </p:sp>
      <p:sp>
        <p:nvSpPr>
          <p:cNvPr id="18" name="TextBox 17"/>
          <p:cNvSpPr txBox="1"/>
          <p:nvPr/>
        </p:nvSpPr>
        <p:spPr>
          <a:xfrm>
            <a:off x="4667886" y="1158716"/>
            <a:ext cx="4018914" cy="2282700"/>
          </a:xfrm>
          <a:prstGeom prst="rect">
            <a:avLst/>
          </a:prstGeom>
          <a:noFill/>
        </p:spPr>
        <p:txBody>
          <a:bodyPr wrap="square" rtlCol="0">
            <a:noAutofit/>
          </a:bodyPr>
          <a:lstStyle/>
          <a:p>
            <a:pPr marL="285750" indent="-285750">
              <a:spcAft>
                <a:spcPts val="100"/>
              </a:spcAft>
              <a:buFont typeface="Wingdings" panose="05000000000000000000" pitchFamily="2" charset="2"/>
              <a:buChar char="§"/>
            </a:pPr>
            <a:r>
              <a:rPr lang="en-US" sz="1100" dirty="0" smtClean="0">
                <a:latin typeface="Calibri" panose="020F0502020204030204" pitchFamily="34" charset="0"/>
                <a:cs typeface="Calibri" panose="020F0502020204030204" pitchFamily="34" charset="0"/>
              </a:rPr>
              <a:t>Accounts for about 10% of revenue growth</a:t>
            </a:r>
          </a:p>
          <a:p>
            <a:pPr marL="285750" indent="-285750">
              <a:spcAft>
                <a:spcPts val="100"/>
              </a:spcAft>
              <a:buFont typeface="Wingdings" panose="05000000000000000000" pitchFamily="2" charset="2"/>
              <a:buChar char="§"/>
            </a:pPr>
            <a:endParaRPr lang="en-US" sz="1100" dirty="0" smtClean="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smtClean="0">
                <a:latin typeface="Calibri" panose="020F0502020204030204" pitchFamily="34" charset="0"/>
                <a:cs typeface="Calibri" panose="020F0502020204030204" pitchFamily="34" charset="0"/>
              </a:rPr>
              <a:t>Provides </a:t>
            </a:r>
            <a:r>
              <a:rPr lang="en-US" sz="1100" dirty="0">
                <a:latin typeface="Calibri" panose="020F0502020204030204" pitchFamily="34" charset="0"/>
                <a:cs typeface="Calibri" panose="020F0502020204030204" pitchFamily="34" charset="0"/>
              </a:rPr>
              <a:t>personalized wellness, employee assistance, onsite screening, and others to encourage consumers to actively participate in managing their health &amp; seek preventive </a:t>
            </a:r>
            <a:r>
              <a:rPr lang="en-US" sz="1100" dirty="0" smtClean="0">
                <a:latin typeface="Calibri" panose="020F0502020204030204" pitchFamily="34" charset="0"/>
                <a:cs typeface="Calibri" panose="020F0502020204030204" pitchFamily="34" charset="0"/>
              </a:rPr>
              <a:t>care</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888" y="2361191"/>
            <a:ext cx="3176338" cy="998030"/>
          </a:xfrm>
          <a:prstGeom prst="rect">
            <a:avLst/>
          </a:prstGeom>
        </p:spPr>
      </p:pic>
      <p:sp>
        <p:nvSpPr>
          <p:cNvPr id="20" name="TextBox 19"/>
          <p:cNvSpPr txBox="1"/>
          <p:nvPr/>
        </p:nvSpPr>
        <p:spPr>
          <a:xfrm>
            <a:off x="457200" y="3928746"/>
            <a:ext cx="4028072" cy="2282700"/>
          </a:xfrm>
          <a:prstGeom prst="rect">
            <a:avLst/>
          </a:prstGeom>
          <a:noFill/>
        </p:spPr>
        <p:txBody>
          <a:bodyPr wrap="square" rtlCol="0">
            <a:noAutofit/>
          </a:bodyPr>
          <a:lstStyle/>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Accounts for around 3% of revenue</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Develops software and information products and provides advisory consulting service and business process outsourcing to participants in the health care industry</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Serves hospitals, physicians, commercial health plans, government agencies, life sciences companies, that comprise the health care system to reduce costs, meet compliance mandates, improve clinical performance</a:t>
            </a:r>
          </a:p>
        </p:txBody>
      </p:sp>
      <p:sp>
        <p:nvSpPr>
          <p:cNvPr id="21" name="TextBox 20"/>
          <p:cNvSpPr txBox="1"/>
          <p:nvPr/>
        </p:nvSpPr>
        <p:spPr>
          <a:xfrm>
            <a:off x="4637672" y="3928746"/>
            <a:ext cx="4028072" cy="2282700"/>
          </a:xfrm>
          <a:prstGeom prst="rect">
            <a:avLst/>
          </a:prstGeom>
          <a:noFill/>
        </p:spPr>
        <p:txBody>
          <a:bodyPr wrap="square" rtlCol="0">
            <a:noAutofit/>
          </a:bodyPr>
          <a:lstStyle/>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Accounts for about a quarter of total revenues</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A pharmacy benefit management (PBM) company that processes hundreds of millions of drug prescriptions annually and manages billions of dollars' worth of pharmaceutical spending each year</a:t>
            </a:r>
          </a:p>
          <a:p>
            <a:pPr marL="285750" indent="-285750">
              <a:spcAft>
                <a:spcPts val="100"/>
              </a:spcAft>
              <a:buFont typeface="Wingdings" panose="05000000000000000000" pitchFamily="2" charset="2"/>
              <a:buChar char="§"/>
            </a:pPr>
            <a:endParaRPr lang="en-US" sz="1100" dirty="0">
              <a:latin typeface="Calibri" panose="020F0502020204030204" pitchFamily="34" charset="0"/>
              <a:cs typeface="Calibri" panose="020F0502020204030204" pitchFamily="34" charset="0"/>
            </a:endParaRPr>
          </a:p>
          <a:p>
            <a:pPr marL="285750" indent="-285750">
              <a:spcAft>
                <a:spcPts val="1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Network includes more than 67,000 retail pharmacies and a number of home delivery facilities throughout the US. </a:t>
            </a:r>
          </a:p>
        </p:txBody>
      </p:sp>
      <p:sp>
        <p:nvSpPr>
          <p:cNvPr id="17" name="Title 1"/>
          <p:cNvSpPr>
            <a:spLocks noGrp="1"/>
          </p:cNvSpPr>
          <p:nvPr>
            <p:ph type="title"/>
          </p:nvPr>
        </p:nvSpPr>
        <p:spPr>
          <a:xfrm>
            <a:off x="457200" y="274638"/>
            <a:ext cx="8229600" cy="487362"/>
          </a:xfrm>
        </p:spPr>
        <p:txBody>
          <a:bodyPr>
            <a:normAutofit fontScale="90000"/>
          </a:bodyPr>
          <a:lstStyle/>
          <a:p>
            <a:r>
              <a:rPr lang="en-US" dirty="0">
                <a:latin typeface="Calibri" panose="020F0502020204030204" pitchFamily="34" charset="0"/>
                <a:cs typeface="Calibri" panose="020F0502020204030204" pitchFamily="34" charset="0"/>
              </a:rPr>
              <a:t>Segment Overview</a:t>
            </a:r>
          </a:p>
        </p:txBody>
      </p:sp>
    </p:spTree>
    <p:extLst>
      <p:ext uri="{BB962C8B-B14F-4D97-AF65-F5344CB8AC3E}">
        <p14:creationId xmlns:p14="http://schemas.microsoft.com/office/powerpoint/2010/main" val="370729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3030484736"/>
              </p:ext>
            </p:extLst>
          </p:nvPr>
        </p:nvGraphicFramePr>
        <p:xfrm>
          <a:off x="4667886" y="3885007"/>
          <a:ext cx="4023360" cy="22462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Industry Overview</a:t>
            </a:r>
          </a:p>
        </p:txBody>
      </p:sp>
      <p:sp>
        <p:nvSpPr>
          <p:cNvPr id="4" name="Slide Number Placeholder 3"/>
          <p:cNvSpPr>
            <a:spLocks noGrp="1"/>
          </p:cNvSpPr>
          <p:nvPr>
            <p:ph type="sldNum" sz="quarter" idx="12"/>
          </p:nvPr>
        </p:nvSpPr>
        <p:spPr/>
        <p:txBody>
          <a:bodyPr/>
          <a:lstStyle/>
          <a:p>
            <a:fld id="{190E589F-905B-3945-8CF8-2E5B8B7D5CF4}" type="slidenum">
              <a:rPr lang="en-US" smtClean="0"/>
              <a:t>5</a:t>
            </a:fld>
            <a:endParaRPr lang="en-US" dirty="0"/>
          </a:p>
        </p:txBody>
      </p:sp>
      <p:sp>
        <p:nvSpPr>
          <p:cNvPr id="10" name="Footer Placeholder 9"/>
          <p:cNvSpPr>
            <a:spLocks noGrp="1"/>
          </p:cNvSpPr>
          <p:nvPr>
            <p:ph type="ftr" sz="quarter" idx="3"/>
          </p:nvPr>
        </p:nvSpPr>
        <p:spPr/>
        <p:txBody>
          <a:bodyPr/>
          <a:lstStyle/>
          <a:p>
            <a:endParaRPr lang="en-US" dirty="0"/>
          </a:p>
        </p:txBody>
      </p:sp>
      <p:sp>
        <p:nvSpPr>
          <p:cNvPr id="6" name="TextBox 5"/>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Overview of the Managed Care Industry</a:t>
            </a:r>
          </a:p>
        </p:txBody>
      </p:sp>
      <p:sp>
        <p:nvSpPr>
          <p:cNvPr id="7" name="TextBox 6"/>
          <p:cNvSpPr txBox="1"/>
          <p:nvPr/>
        </p:nvSpPr>
        <p:spPr>
          <a:xfrm>
            <a:off x="4667886"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Market Share (Revenue)</a:t>
            </a:r>
          </a:p>
        </p:txBody>
      </p:sp>
      <p:sp>
        <p:nvSpPr>
          <p:cNvPr id="12" name="TextBox 11"/>
          <p:cNvSpPr txBox="1"/>
          <p:nvPr/>
        </p:nvSpPr>
        <p:spPr>
          <a:xfrm>
            <a:off x="461912" y="3576364"/>
            <a:ext cx="4023360" cy="307777"/>
          </a:xfrm>
          <a:prstGeom prst="rect">
            <a:avLst/>
          </a:prstGeom>
          <a:solidFill>
            <a:schemeClr val="accent1">
              <a:lumMod val="75000"/>
            </a:schemeClr>
          </a:solidFill>
        </p:spPr>
        <p:txBody>
          <a:bodyPr wrap="square" rtlCol="0" anchor="ctr">
            <a:spAutoFit/>
          </a:bodyPr>
          <a:lstStyle/>
          <a:p>
            <a:pPr algn="ctr"/>
            <a:r>
              <a:rPr lang="en-US" sz="1400" dirty="0" smtClean="0">
                <a:solidFill>
                  <a:schemeClr val="bg1"/>
                </a:solidFill>
                <a:latin typeface="Calibri" panose="020F0502020204030204" pitchFamily="34" charset="0"/>
                <a:cs typeface="Calibri" panose="020F0502020204030204" pitchFamily="34" charset="0"/>
              </a:rPr>
              <a:t>Health Insurance </a:t>
            </a:r>
            <a:r>
              <a:rPr lang="en-US" sz="1400" dirty="0">
                <a:solidFill>
                  <a:schemeClr val="bg1"/>
                </a:solidFill>
                <a:latin typeface="Calibri" panose="020F0502020204030204" pitchFamily="34" charset="0"/>
                <a:cs typeface="Calibri" panose="020F0502020204030204" pitchFamily="34" charset="0"/>
              </a:rPr>
              <a:t>Industry Revenue </a:t>
            </a:r>
            <a:r>
              <a:rPr lang="en-US" sz="1400" dirty="0" smtClean="0">
                <a:solidFill>
                  <a:schemeClr val="bg1"/>
                </a:solidFill>
                <a:latin typeface="Calibri" panose="020F0502020204030204" pitchFamily="34" charset="0"/>
                <a:cs typeface="Calibri" panose="020F0502020204030204" pitchFamily="34" charset="0"/>
              </a:rPr>
              <a:t>($, billions)</a:t>
            </a:r>
            <a:endParaRPr lang="en-US" sz="1400" dirty="0">
              <a:solidFill>
                <a:schemeClr val="bg1"/>
              </a:solidFill>
              <a:latin typeface="Calibri" panose="020F0502020204030204" pitchFamily="34" charset="0"/>
              <a:cs typeface="Calibri" panose="020F0502020204030204" pitchFamily="34" charset="0"/>
            </a:endParaRPr>
          </a:p>
        </p:txBody>
      </p:sp>
      <p:sp>
        <p:nvSpPr>
          <p:cNvPr id="13" name="TextBox 12"/>
          <p:cNvSpPr txBox="1"/>
          <p:nvPr/>
        </p:nvSpPr>
        <p:spPr>
          <a:xfrm>
            <a:off x="4667886" y="3576364"/>
            <a:ext cx="4023360" cy="307777"/>
          </a:xfrm>
          <a:prstGeom prst="rect">
            <a:avLst/>
          </a:prstGeom>
          <a:solidFill>
            <a:schemeClr val="accent1">
              <a:lumMod val="75000"/>
            </a:schemeClr>
          </a:solidFill>
        </p:spPr>
        <p:txBody>
          <a:bodyPr wrap="square" rtlCol="0" anchor="ctr">
            <a:spAutoFit/>
          </a:bodyPr>
          <a:lstStyle/>
          <a:p>
            <a:pPr algn="ctr"/>
            <a:r>
              <a:rPr lang="en-US" sz="1400" dirty="0" smtClean="0">
                <a:solidFill>
                  <a:schemeClr val="bg1"/>
                </a:solidFill>
                <a:latin typeface="Calibri" panose="020F0502020204030204" pitchFamily="34" charset="0"/>
                <a:cs typeface="Calibri" panose="020F0502020204030204" pitchFamily="34" charset="0"/>
              </a:rPr>
              <a:t>Healthcare Consulting Industry Revenue ($, billions)</a:t>
            </a:r>
            <a:endParaRPr lang="en-US" sz="1400" dirty="0">
              <a:solidFill>
                <a:schemeClr val="bg1"/>
              </a:solidFill>
              <a:latin typeface="Calibri" panose="020F0502020204030204" pitchFamily="34" charset="0"/>
              <a:cs typeface="Calibri" panose="020F0502020204030204" pitchFamily="34" charset="0"/>
            </a:endParaRPr>
          </a:p>
        </p:txBody>
      </p:sp>
      <p:sp>
        <p:nvSpPr>
          <p:cNvPr id="19" name="TextBox 18"/>
          <p:cNvSpPr txBox="1"/>
          <p:nvPr/>
        </p:nvSpPr>
        <p:spPr>
          <a:xfrm>
            <a:off x="445286" y="1171483"/>
            <a:ext cx="4205973" cy="2282700"/>
          </a:xfrm>
          <a:prstGeom prst="rect">
            <a:avLst/>
          </a:prstGeom>
          <a:noFill/>
        </p:spPr>
        <p:txBody>
          <a:bodyPr wrap="square" rtlCol="0">
            <a:noAutofit/>
          </a:bodyPr>
          <a:lstStyle/>
          <a:p>
            <a:pPr marL="285750"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Low Medical Costs</a:t>
            </a:r>
          </a:p>
          <a:p>
            <a:pPr marL="742950" lvl="1"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Medical costs are expected to remain below health insurer outlooks throughout the year</a:t>
            </a:r>
          </a:p>
          <a:p>
            <a:pPr marL="742950" lvl="1"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Adverse effect of strong flu season offset by low medical costs, outperformed S&amp;P by 500bp through June 15</a:t>
            </a:r>
          </a:p>
          <a:p>
            <a:pPr marL="285750"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Declining Inpatient Visits</a:t>
            </a:r>
          </a:p>
          <a:p>
            <a:pPr marL="742950" lvl="1"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Medicare removed an inpatient-only restriction that has begun moving procedures out of the hospital </a:t>
            </a:r>
          </a:p>
          <a:p>
            <a:pPr marL="285750"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Medicare Ratings</a:t>
            </a:r>
          </a:p>
          <a:p>
            <a:pPr marL="742950" lvl="1" indent="-285750">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UNH expected to lead industry in Medicare Advantage star ratings; correlated with enrollment growth</a:t>
            </a:r>
          </a:p>
        </p:txBody>
      </p:sp>
      <p:graphicFrame>
        <p:nvGraphicFramePr>
          <p:cNvPr id="20" name="Chart 19"/>
          <p:cNvGraphicFramePr>
            <a:graphicFrameLocks/>
          </p:cNvGraphicFramePr>
          <p:nvPr>
            <p:extLst>
              <p:ext uri="{D42A27DB-BD31-4B8C-83A1-F6EECF244321}">
                <p14:modId xmlns:p14="http://schemas.microsoft.com/office/powerpoint/2010/main" val="293529164"/>
              </p:ext>
            </p:extLst>
          </p:nvPr>
        </p:nvGraphicFramePr>
        <p:xfrm>
          <a:off x="4695484" y="1247561"/>
          <a:ext cx="3968163" cy="2231613"/>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Arrow 2"/>
          <p:cNvSpPr/>
          <p:nvPr/>
        </p:nvSpPr>
        <p:spPr>
          <a:xfrm rot="21164111">
            <a:off x="1024042" y="3978063"/>
            <a:ext cx="1507916" cy="353739"/>
          </a:xfrm>
          <a:prstGeom prst="rightArrow">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CAGR: 4.78%</a:t>
            </a:r>
            <a:endParaRPr lang="en-US" sz="1050" dirty="0"/>
          </a:p>
        </p:txBody>
      </p:sp>
      <p:sp>
        <p:nvSpPr>
          <p:cNvPr id="15" name="Right Arrow 14"/>
          <p:cNvSpPr/>
          <p:nvPr/>
        </p:nvSpPr>
        <p:spPr>
          <a:xfrm rot="21288688">
            <a:off x="2535115" y="3987024"/>
            <a:ext cx="1409290" cy="353739"/>
          </a:xfrm>
          <a:prstGeom prst="rightArrow">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CAGR: 1.12%</a:t>
            </a:r>
            <a:endParaRPr lang="en-US" sz="1050" dirty="0"/>
          </a:p>
        </p:txBody>
      </p:sp>
      <p:sp>
        <p:nvSpPr>
          <p:cNvPr id="22" name="Right Arrow 21"/>
          <p:cNvSpPr/>
          <p:nvPr/>
        </p:nvSpPr>
        <p:spPr>
          <a:xfrm rot="21009810">
            <a:off x="6695988" y="4053742"/>
            <a:ext cx="1549052" cy="353739"/>
          </a:xfrm>
          <a:prstGeom prst="rightArrow">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CAGR: 5.84%</a:t>
            </a:r>
            <a:endParaRPr lang="en-US" sz="1050" dirty="0"/>
          </a:p>
        </p:txBody>
      </p:sp>
      <p:sp>
        <p:nvSpPr>
          <p:cNvPr id="23" name="Right Arrow 22"/>
          <p:cNvSpPr/>
          <p:nvPr/>
        </p:nvSpPr>
        <p:spPr>
          <a:xfrm rot="21164111">
            <a:off x="5044584" y="3991624"/>
            <a:ext cx="1507705" cy="353739"/>
          </a:xfrm>
          <a:prstGeom prst="rightArrow">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CAGR: 6.07%</a:t>
            </a:r>
            <a:endParaRPr lang="en-US" sz="1050" dirty="0"/>
          </a:p>
        </p:txBody>
      </p:sp>
      <p:graphicFrame>
        <p:nvGraphicFramePr>
          <p:cNvPr id="27" name="Chart 26"/>
          <p:cNvGraphicFramePr>
            <a:graphicFrameLocks/>
          </p:cNvGraphicFramePr>
          <p:nvPr>
            <p:extLst>
              <p:ext uri="{D42A27DB-BD31-4B8C-83A1-F6EECF244321}">
                <p14:modId xmlns:p14="http://schemas.microsoft.com/office/powerpoint/2010/main" val="1164243308"/>
              </p:ext>
            </p:extLst>
          </p:nvPr>
        </p:nvGraphicFramePr>
        <p:xfrm>
          <a:off x="461912" y="3884139"/>
          <a:ext cx="4023360" cy="22471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2369454853"/>
              </p:ext>
            </p:extLst>
          </p:nvPr>
        </p:nvGraphicFramePr>
        <p:xfrm>
          <a:off x="3853428" y="1216330"/>
          <a:ext cx="4410075" cy="2733675"/>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p:cNvSpPr txBox="1"/>
          <p:nvPr/>
        </p:nvSpPr>
        <p:spPr>
          <a:xfrm>
            <a:off x="4944981" y="1176797"/>
            <a:ext cx="1439908" cy="369332"/>
          </a:xfrm>
          <a:prstGeom prst="rect">
            <a:avLst/>
          </a:prstGeom>
          <a:noFill/>
        </p:spPr>
        <p:txBody>
          <a:bodyPr wrap="square" rtlCol="0">
            <a:spAutoFit/>
          </a:bodyPr>
          <a:lstStyle/>
          <a:p>
            <a:pPr algn="ctr"/>
            <a:r>
              <a:rPr lang="en-US" dirty="0" smtClean="0"/>
              <a:t>2013</a:t>
            </a:r>
            <a:endParaRPr lang="en-US" dirty="0"/>
          </a:p>
        </p:txBody>
      </p:sp>
      <p:sp>
        <p:nvSpPr>
          <p:cNvPr id="21" name="TextBox 20"/>
          <p:cNvSpPr txBox="1"/>
          <p:nvPr/>
        </p:nvSpPr>
        <p:spPr>
          <a:xfrm>
            <a:off x="7037467" y="1174767"/>
            <a:ext cx="1439908" cy="369332"/>
          </a:xfrm>
          <a:prstGeom prst="rect">
            <a:avLst/>
          </a:prstGeom>
          <a:noFill/>
        </p:spPr>
        <p:txBody>
          <a:bodyPr wrap="square" rtlCol="0">
            <a:spAutoFit/>
          </a:bodyPr>
          <a:lstStyle/>
          <a:p>
            <a:pPr algn="ctr"/>
            <a:r>
              <a:rPr lang="en-US" dirty="0" smtClean="0"/>
              <a:t>2017</a:t>
            </a:r>
            <a:endParaRPr lang="en-US" dirty="0"/>
          </a:p>
        </p:txBody>
      </p:sp>
    </p:spTree>
    <p:extLst>
      <p:ext uri="{BB962C8B-B14F-4D97-AF65-F5344CB8AC3E}">
        <p14:creationId xmlns:p14="http://schemas.microsoft.com/office/powerpoint/2010/main" val="92337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25" y="288200"/>
            <a:ext cx="8229600" cy="487362"/>
          </a:xfrm>
        </p:spPr>
        <p:txBody>
          <a:bodyPr anchor="t">
            <a:normAutofit fontScale="90000"/>
          </a:bodyPr>
          <a:lstStyle/>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Cornerstone of Insurance</a:t>
            </a: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190E589F-905B-3945-8CF8-2E5B8B7D5CF4}" type="slidenum">
              <a:rPr lang="en-US" smtClean="0"/>
              <a:t>6</a:t>
            </a:fld>
            <a:endParaRPr lang="en-US" dirty="0"/>
          </a:p>
        </p:txBody>
      </p:sp>
      <p:sp>
        <p:nvSpPr>
          <p:cNvPr id="6" name="TextBox 5"/>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Overview</a:t>
            </a:r>
          </a:p>
        </p:txBody>
      </p:sp>
      <p:sp>
        <p:nvSpPr>
          <p:cNvPr id="8" name="TextBox 7"/>
          <p:cNvSpPr txBox="1"/>
          <p:nvPr/>
        </p:nvSpPr>
        <p:spPr>
          <a:xfrm>
            <a:off x="553219" y="3966778"/>
            <a:ext cx="4023360" cy="307777"/>
          </a:xfrm>
          <a:prstGeom prst="rect">
            <a:avLst/>
          </a:prstGeom>
          <a:solidFill>
            <a:schemeClr val="accent1">
              <a:lumMod val="75000"/>
            </a:schemeClr>
          </a:solidFill>
        </p:spPr>
        <p:txBody>
          <a:bodyPr wrap="square" rtlCol="0" anchor="ctr">
            <a:spAutoFit/>
          </a:bodyPr>
          <a:lstStyle/>
          <a:p>
            <a:pPr algn="ctr"/>
            <a:r>
              <a:rPr lang="en-US" sz="1400" dirty="0" err="1" smtClean="0">
                <a:solidFill>
                  <a:schemeClr val="bg1"/>
                </a:solidFill>
                <a:latin typeface="Calibri" panose="020F0502020204030204" pitchFamily="34" charset="0"/>
                <a:cs typeface="Calibri" panose="020F0502020204030204" pitchFamily="34" charset="0"/>
              </a:rPr>
              <a:t>Optum</a:t>
            </a:r>
            <a:r>
              <a:rPr lang="en-US" sz="1400" dirty="0" smtClean="0">
                <a:solidFill>
                  <a:schemeClr val="bg1"/>
                </a:solidFill>
                <a:latin typeface="Calibri" panose="020F0502020204030204" pitchFamily="34" charset="0"/>
                <a:cs typeface="Calibri" panose="020F0502020204030204" pitchFamily="34" charset="0"/>
              </a:rPr>
              <a:t> as a Differentiator</a:t>
            </a:r>
            <a:endParaRPr lang="en-US" sz="1400"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4667886" y="3966779"/>
            <a:ext cx="4023360" cy="307777"/>
          </a:xfrm>
          <a:prstGeom prst="rect">
            <a:avLst/>
          </a:prstGeom>
          <a:solidFill>
            <a:schemeClr val="accent1">
              <a:lumMod val="75000"/>
            </a:schemeClr>
          </a:solidFill>
        </p:spPr>
        <p:txBody>
          <a:bodyPr wrap="square" rtlCol="0" anchor="ctr">
            <a:spAutoFit/>
          </a:bodyPr>
          <a:lstStyle/>
          <a:p>
            <a:pPr algn="ctr"/>
            <a:r>
              <a:rPr lang="en-US" sz="1400" dirty="0" smtClean="0">
                <a:solidFill>
                  <a:schemeClr val="bg1"/>
                </a:solidFill>
                <a:latin typeface="Calibri" panose="020F0502020204030204" pitchFamily="34" charset="0"/>
                <a:cs typeface="Calibri" panose="020F0502020204030204" pitchFamily="34" charset="0"/>
              </a:rPr>
              <a:t>Growth of </a:t>
            </a:r>
            <a:r>
              <a:rPr lang="en-US" sz="1400" dirty="0" err="1" smtClean="0">
                <a:solidFill>
                  <a:schemeClr val="bg1"/>
                </a:solidFill>
                <a:latin typeface="Calibri" panose="020F0502020204030204" pitchFamily="34" charset="0"/>
                <a:cs typeface="Calibri" panose="020F0502020204030204" pitchFamily="34" charset="0"/>
              </a:rPr>
              <a:t>Optum</a:t>
            </a:r>
            <a:r>
              <a:rPr lang="en-US" sz="1400" dirty="0" smtClean="0">
                <a:solidFill>
                  <a:schemeClr val="bg1"/>
                </a:solidFill>
                <a:latin typeface="Calibri" panose="020F0502020204030204" pitchFamily="34" charset="0"/>
                <a:cs typeface="Calibri" panose="020F0502020204030204" pitchFamily="34" charset="0"/>
              </a:rPr>
              <a:t> Revenue ($ Millions)</a:t>
            </a:r>
            <a:endParaRPr lang="en-US" sz="1400" baseline="30000" dirty="0">
              <a:solidFill>
                <a:schemeClr val="bg1"/>
              </a:solidFill>
              <a:latin typeface="Calibri" panose="020F0502020204030204" pitchFamily="34" charset="0"/>
              <a:cs typeface="Calibri" panose="020F0502020204030204" pitchFamily="34" charset="0"/>
            </a:endParaRPr>
          </a:p>
        </p:txBody>
      </p:sp>
      <p:sp>
        <p:nvSpPr>
          <p:cNvPr id="18" name="Flowchart: Connector 17"/>
          <p:cNvSpPr/>
          <p:nvPr/>
        </p:nvSpPr>
        <p:spPr>
          <a:xfrm>
            <a:off x="540327" y="376025"/>
            <a:ext cx="332509" cy="326970"/>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1</a:t>
            </a:r>
          </a:p>
        </p:txBody>
      </p:sp>
      <p:sp>
        <p:nvSpPr>
          <p:cNvPr id="19" name="Flowchart: Connector 18"/>
          <p:cNvSpPr/>
          <p:nvPr/>
        </p:nvSpPr>
        <p:spPr>
          <a:xfrm>
            <a:off x="540326" y="3519172"/>
            <a:ext cx="332509" cy="326970"/>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2</a:t>
            </a:r>
          </a:p>
        </p:txBody>
      </p:sp>
      <p:sp>
        <p:nvSpPr>
          <p:cNvPr id="23" name="TextBox 22"/>
          <p:cNvSpPr txBox="1"/>
          <p:nvPr/>
        </p:nvSpPr>
        <p:spPr>
          <a:xfrm>
            <a:off x="4667886"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Historical Healthcare Services Revenue (billions)</a:t>
            </a:r>
          </a:p>
        </p:txBody>
      </p:sp>
      <p:sp>
        <p:nvSpPr>
          <p:cNvPr id="21" name="Title 1"/>
          <p:cNvSpPr txBox="1">
            <a:spLocks/>
          </p:cNvSpPr>
          <p:nvPr/>
        </p:nvSpPr>
        <p:spPr>
          <a:xfrm>
            <a:off x="904777" y="3484918"/>
            <a:ext cx="7719360" cy="487362"/>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000" kern="1200">
                <a:solidFill>
                  <a:schemeClr val="tx1"/>
                </a:solidFill>
                <a:latin typeface="Georgia"/>
                <a:ea typeface="+mj-ea"/>
                <a:cs typeface="Georgia"/>
              </a:defRPr>
            </a:lvl1pPr>
          </a:lstStyle>
          <a:p>
            <a:r>
              <a:rPr lang="en-US" dirty="0">
                <a:latin typeface="Calibri" panose="020F0502020204030204" pitchFamily="34" charset="0"/>
                <a:cs typeface="Calibri" panose="020F0502020204030204" pitchFamily="34" charset="0"/>
              </a:rPr>
              <a:t>Growth in </a:t>
            </a:r>
            <a:r>
              <a:rPr lang="en-US" dirty="0" smtClean="0">
                <a:latin typeface="Calibri" panose="020F0502020204030204" pitchFamily="34" charset="0"/>
                <a:cs typeface="Calibri" panose="020F0502020204030204" pitchFamily="34" charset="0"/>
              </a:rPr>
              <a:t>Non-Insurance </a:t>
            </a:r>
            <a:r>
              <a:rPr lang="en-US" dirty="0">
                <a:latin typeface="Calibri" panose="020F0502020204030204" pitchFamily="34" charset="0"/>
                <a:cs typeface="Calibri" panose="020F0502020204030204" pitchFamily="34" charset="0"/>
              </a:rPr>
              <a:t>H</a:t>
            </a:r>
            <a:r>
              <a:rPr lang="en-US" dirty="0" smtClean="0">
                <a:latin typeface="Calibri" panose="020F0502020204030204" pitchFamily="34" charset="0"/>
                <a:cs typeface="Calibri" panose="020F0502020204030204" pitchFamily="34" charset="0"/>
              </a:rPr>
              <a:t>ealthcare</a:t>
            </a:r>
            <a:endParaRPr lang="en-US" sz="2000" dirty="0">
              <a:latin typeface="Calibri" panose="020F0502020204030204" pitchFamily="34" charset="0"/>
              <a:cs typeface="Calibri" panose="020F0502020204030204" pitchFamily="34" charset="0"/>
            </a:endParaRPr>
          </a:p>
        </p:txBody>
      </p:sp>
      <p:graphicFrame>
        <p:nvGraphicFramePr>
          <p:cNvPr id="26" name="Chart 25"/>
          <p:cNvGraphicFramePr>
            <a:graphicFrameLocks/>
          </p:cNvGraphicFramePr>
          <p:nvPr>
            <p:extLst>
              <p:ext uri="{D42A27DB-BD31-4B8C-83A1-F6EECF244321}">
                <p14:modId xmlns:p14="http://schemas.microsoft.com/office/powerpoint/2010/main" val="3808347726"/>
              </p:ext>
            </p:extLst>
          </p:nvPr>
        </p:nvGraphicFramePr>
        <p:xfrm>
          <a:off x="4543125" y="4283951"/>
          <a:ext cx="4081012" cy="192102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Arrow 26"/>
          <p:cNvSpPr/>
          <p:nvPr/>
        </p:nvSpPr>
        <p:spPr>
          <a:xfrm rot="21109103">
            <a:off x="5452115" y="4442183"/>
            <a:ext cx="2560171" cy="2985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CAGR: </a:t>
            </a:r>
            <a:r>
              <a:rPr lang="en-US" sz="1200" dirty="0" smtClean="0">
                <a:latin typeface="Calibri" panose="020F0502020204030204" pitchFamily="34" charset="0"/>
                <a:cs typeface="Calibri" panose="020F0502020204030204" pitchFamily="34" charset="0"/>
              </a:rPr>
              <a:t>19.06%</a:t>
            </a:r>
            <a:endParaRPr lang="en-US" sz="1200" dirty="0">
              <a:latin typeface="Calibri" panose="020F0502020204030204" pitchFamily="34" charset="0"/>
              <a:cs typeface="Calibri" panose="020F0502020204030204" pitchFamily="34" charset="0"/>
            </a:endParaRPr>
          </a:p>
        </p:txBody>
      </p:sp>
      <p:cxnSp>
        <p:nvCxnSpPr>
          <p:cNvPr id="28" name="Straight Connector 27"/>
          <p:cNvCxnSpPr/>
          <p:nvPr/>
        </p:nvCxnSpPr>
        <p:spPr>
          <a:xfrm>
            <a:off x="466358" y="3903890"/>
            <a:ext cx="8224888"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553219" y="4290548"/>
            <a:ext cx="3989906" cy="1802244"/>
          </a:xfrm>
          <a:prstGeom prst="rect">
            <a:avLst/>
          </a:prstGeom>
          <a:noFill/>
        </p:spPr>
        <p:txBody>
          <a:bodyPr wrap="square" rtlCol="0">
            <a:noAutofit/>
          </a:bodyPr>
          <a:lstStyle/>
          <a:p>
            <a:pPr marL="285750" indent="-285750">
              <a:spcAft>
                <a:spcPts val="200"/>
              </a:spcAft>
              <a:buFont typeface="Wingdings" panose="05000000000000000000" pitchFamily="2" charset="2"/>
              <a:buChar char="§"/>
            </a:pPr>
            <a:r>
              <a:rPr lang="en-US" sz="1100" dirty="0" smtClean="0">
                <a:latin typeface="Calibri" panose="020F0502020204030204" pitchFamily="34" charset="0"/>
                <a:cs typeface="Calibri" panose="020F0502020204030204" pitchFamily="34" charset="0"/>
              </a:rPr>
              <a:t>A “distinct” yet “complementary” business</a:t>
            </a:r>
          </a:p>
          <a:p>
            <a:pPr marL="285750" indent="-285750">
              <a:spcAft>
                <a:spcPts val="2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In the second quarter 2018, </a:t>
            </a:r>
            <a:r>
              <a:rPr lang="en-US" sz="1100" dirty="0" err="1">
                <a:latin typeface="Calibri" panose="020F0502020204030204" pitchFamily="34" charset="0"/>
                <a:cs typeface="Calibri" panose="020F0502020204030204" pitchFamily="34" charset="0"/>
              </a:rPr>
              <a:t>OptumHealth</a:t>
            </a:r>
            <a:r>
              <a:rPr lang="en-US" sz="1100" dirty="0">
                <a:latin typeface="Calibri" panose="020F0502020204030204" pitchFamily="34" charset="0"/>
                <a:cs typeface="Calibri" panose="020F0502020204030204" pitchFamily="34" charset="0"/>
              </a:rPr>
              <a:t> increased the number of people it serves by 7</a:t>
            </a:r>
            <a:r>
              <a:rPr lang="en-US" sz="1100" dirty="0" smtClean="0">
                <a:latin typeface="Calibri" panose="020F0502020204030204" pitchFamily="34" charset="0"/>
                <a:cs typeface="Calibri" panose="020F0502020204030204" pitchFamily="34" charset="0"/>
              </a:rPr>
              <a:t>%</a:t>
            </a:r>
          </a:p>
          <a:p>
            <a:pPr marL="285750" indent="-285750">
              <a:spcAft>
                <a:spcPts val="200"/>
              </a:spcAft>
              <a:buFont typeface="Wingdings" panose="05000000000000000000" pitchFamily="2" charset="2"/>
              <a:buChar char="§"/>
            </a:pPr>
            <a:r>
              <a:rPr lang="en-US" sz="1100" dirty="0" err="1">
                <a:latin typeface="Calibri" panose="020F0502020204030204" pitchFamily="34" charset="0"/>
                <a:cs typeface="Calibri" panose="020F0502020204030204" pitchFamily="34" charset="0"/>
              </a:rPr>
              <a:t>OptumInsight's</a:t>
            </a:r>
            <a:r>
              <a:rPr lang="en-US" sz="1100" dirty="0">
                <a:latin typeface="Calibri" panose="020F0502020204030204" pitchFamily="34" charset="0"/>
                <a:cs typeface="Calibri" panose="020F0502020204030204" pitchFamily="34" charset="0"/>
              </a:rPr>
              <a:t> backlog grew nearly 15% year-over-year on account of its technology data analytics, business process, and advisory </a:t>
            </a:r>
            <a:r>
              <a:rPr lang="en-US" sz="1100" dirty="0" smtClean="0">
                <a:latin typeface="Calibri" panose="020F0502020204030204" pitchFamily="34" charset="0"/>
                <a:cs typeface="Calibri" panose="020F0502020204030204" pitchFamily="34" charset="0"/>
              </a:rPr>
              <a:t>services</a:t>
            </a:r>
          </a:p>
          <a:p>
            <a:pPr marL="285750" indent="-285750">
              <a:spcAft>
                <a:spcPts val="200"/>
              </a:spcAft>
              <a:buFont typeface="Wingdings" panose="05000000000000000000" pitchFamily="2" charset="2"/>
              <a:buChar char="§"/>
            </a:pPr>
            <a:r>
              <a:rPr lang="en-US" sz="1100" dirty="0" err="1" smtClean="0">
                <a:latin typeface="Calibri" panose="020F0502020204030204" pitchFamily="34" charset="0"/>
                <a:cs typeface="Calibri" panose="020F0502020204030204" pitchFamily="34" charset="0"/>
              </a:rPr>
              <a:t>OptumRx</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again filled over 3% more adjusted prescriptions as it continued to expand its market </a:t>
            </a:r>
            <a:r>
              <a:rPr lang="en-US" sz="1100" dirty="0" smtClean="0">
                <a:latin typeface="Calibri" panose="020F0502020204030204" pitchFamily="34" charset="0"/>
                <a:cs typeface="Calibri" panose="020F0502020204030204" pitchFamily="34" charset="0"/>
              </a:rPr>
              <a:t>share</a:t>
            </a:r>
          </a:p>
          <a:p>
            <a:pPr marL="285750" indent="-285750">
              <a:spcAft>
                <a:spcPts val="200"/>
              </a:spcAft>
              <a:buFont typeface="Wingdings" panose="05000000000000000000" pitchFamily="2" charset="2"/>
              <a:buChar char="§"/>
            </a:pPr>
            <a:r>
              <a:rPr lang="en-US" sz="1100" dirty="0" err="1" smtClean="0">
                <a:latin typeface="Calibri" panose="020F0502020204030204" pitchFamily="34" charset="0"/>
                <a:cs typeface="Calibri" panose="020F0502020204030204" pitchFamily="34" charset="0"/>
              </a:rPr>
              <a:t>OptumInsights</a:t>
            </a:r>
            <a:r>
              <a:rPr lang="en-US" sz="1100" dirty="0" smtClean="0">
                <a:latin typeface="Calibri" panose="020F0502020204030204" pitchFamily="34" charset="0"/>
                <a:cs typeface="Calibri" panose="020F0502020204030204" pitchFamily="34" charset="0"/>
              </a:rPr>
              <a:t> performance analytics are now used in nearly one third of the total healthcare services performs in the US</a:t>
            </a:r>
          </a:p>
        </p:txBody>
      </p:sp>
      <p:sp>
        <p:nvSpPr>
          <p:cNvPr id="30" name="TextBox 29"/>
          <p:cNvSpPr txBox="1"/>
          <p:nvPr/>
        </p:nvSpPr>
        <p:spPr>
          <a:xfrm>
            <a:off x="461912" y="1146545"/>
            <a:ext cx="4014203" cy="2282455"/>
          </a:xfrm>
          <a:prstGeom prst="rect">
            <a:avLst/>
          </a:prstGeom>
          <a:noFill/>
        </p:spPr>
        <p:txBody>
          <a:bodyPr wrap="square" rtlCol="0">
            <a:noAutofit/>
          </a:bodyPr>
          <a:lstStyle/>
          <a:p>
            <a:pPr marL="285750" indent="-285750">
              <a:spcBef>
                <a:spcPts val="3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Healthcare services make up the largest portion of revenues</a:t>
            </a:r>
          </a:p>
          <a:p>
            <a:pPr marL="285750" indent="-285750">
              <a:spcBef>
                <a:spcPts val="3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Insurance segment, one of the biggest in the nation</a:t>
            </a:r>
          </a:p>
          <a:p>
            <a:pPr marL="285750" indent="-285750">
              <a:spcBef>
                <a:spcPts val="3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Healthcare is relatively steady, UNH has a beta of 0.73 making it resistant to market movements</a:t>
            </a:r>
          </a:p>
          <a:p>
            <a:pPr marL="285750" indent="-285750">
              <a:spcBef>
                <a:spcPts val="3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Even during the 2008 crisis, UNH increased revenues YOY</a:t>
            </a:r>
          </a:p>
          <a:p>
            <a:pPr marL="285750" indent="-285750">
              <a:spcBef>
                <a:spcPts val="3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UNH shows a strong ability to increase revenues, with 10% growth rates despite such a large market capitalization</a:t>
            </a:r>
          </a:p>
          <a:p>
            <a:pPr marL="285750" indent="-285750">
              <a:spcBef>
                <a:spcPts val="300"/>
              </a:spcBef>
              <a:spcAft>
                <a:spcPts val="400"/>
              </a:spcAft>
              <a:buFont typeface="Wingdings" panose="05000000000000000000" pitchFamily="2" charset="2"/>
              <a:buChar char="§"/>
            </a:pPr>
            <a:r>
              <a:rPr lang="en-US" sz="1100" dirty="0">
                <a:latin typeface="Calibri" panose="020F0502020204030204" pitchFamily="34" charset="0"/>
                <a:cs typeface="Calibri" panose="020F0502020204030204" pitchFamily="34" charset="0"/>
              </a:rPr>
              <a:t>As consumers take more accountability for their health and popularity of programs like Optum rise, expenses will fall and margins in UNH’s insurance segment will rise accordingly</a:t>
            </a:r>
          </a:p>
        </p:txBody>
      </p:sp>
      <p:graphicFrame>
        <p:nvGraphicFramePr>
          <p:cNvPr id="31" name="Chart 3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86841690"/>
              </p:ext>
            </p:extLst>
          </p:nvPr>
        </p:nvGraphicFramePr>
        <p:xfrm>
          <a:off x="4667886" y="1185078"/>
          <a:ext cx="3878427" cy="2270965"/>
        </p:xfrm>
        <a:graphic>
          <a:graphicData uri="http://schemas.openxmlformats.org/drawingml/2006/chart">
            <c:chart xmlns:c="http://schemas.openxmlformats.org/drawingml/2006/chart" xmlns:r="http://schemas.openxmlformats.org/officeDocument/2006/relationships" r:id="rId3"/>
          </a:graphicData>
        </a:graphic>
      </p:graphicFrame>
      <p:sp>
        <p:nvSpPr>
          <p:cNvPr id="32" name="Arrow: Right 6">
            <a:extLst>
              <a:ext uri="{FF2B5EF4-FFF2-40B4-BE49-F238E27FC236}">
                <a16:creationId xmlns:a16="http://schemas.microsoft.com/office/drawing/2014/main" id="{D917743C-DEBE-4EEE-A2B9-8EA5C075A3E2}"/>
              </a:ext>
            </a:extLst>
          </p:cNvPr>
          <p:cNvSpPr/>
          <p:nvPr/>
        </p:nvSpPr>
        <p:spPr>
          <a:xfrm rot="20643341">
            <a:off x="5056448" y="1726820"/>
            <a:ext cx="1508234" cy="520046"/>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CAGR: 10.87%</a:t>
            </a:r>
          </a:p>
        </p:txBody>
      </p:sp>
      <p:sp>
        <p:nvSpPr>
          <p:cNvPr id="33" name="Arrow: Right 25">
            <a:extLst>
              <a:ext uri="{FF2B5EF4-FFF2-40B4-BE49-F238E27FC236}">
                <a16:creationId xmlns:a16="http://schemas.microsoft.com/office/drawing/2014/main" id="{D4103701-E0D9-416E-8376-3BF4AFB05E27}"/>
              </a:ext>
            </a:extLst>
          </p:cNvPr>
          <p:cNvSpPr/>
          <p:nvPr/>
        </p:nvSpPr>
        <p:spPr>
          <a:xfrm rot="20672903">
            <a:off x="6722113" y="1315015"/>
            <a:ext cx="1528265" cy="520046"/>
          </a:xfrm>
          <a:prstGeom prst="rightArrow">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CAGR: 10.00%</a:t>
            </a:r>
          </a:p>
        </p:txBody>
      </p:sp>
    </p:spTree>
    <p:extLst>
      <p:ext uri="{BB962C8B-B14F-4D97-AF65-F5344CB8AC3E}">
        <p14:creationId xmlns:p14="http://schemas.microsoft.com/office/powerpoint/2010/main" val="27948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0E589F-905B-3945-8CF8-2E5B8B7D5CF4}" type="slidenum">
              <a:rPr lang="en-US" smtClean="0"/>
              <a:t>7</a:t>
            </a:fld>
            <a:endParaRPr lang="en-US" dirty="0"/>
          </a:p>
        </p:txBody>
      </p:sp>
      <p:sp>
        <p:nvSpPr>
          <p:cNvPr id="10" name="Footer Placeholder 9"/>
          <p:cNvSpPr>
            <a:spLocks noGrp="1"/>
          </p:cNvSpPr>
          <p:nvPr>
            <p:ph type="ftr" sz="quarter" idx="3"/>
          </p:nvPr>
        </p:nvSpPr>
        <p:spPr/>
        <p:txBody>
          <a:bodyPr anchor="t"/>
          <a:lstStyle/>
          <a:p>
            <a:endParaRPr lang="en-US" sz="700" dirty="0"/>
          </a:p>
        </p:txBody>
      </p:sp>
      <p:sp>
        <p:nvSpPr>
          <p:cNvPr id="6" name="TextBox 5"/>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smtClean="0">
                <a:solidFill>
                  <a:schemeClr val="bg1"/>
                </a:solidFill>
                <a:latin typeface="Calibri" panose="020F0502020204030204" pitchFamily="34" charset="0"/>
                <a:cs typeface="Calibri" panose="020F0502020204030204" pitchFamily="34" charset="0"/>
              </a:rPr>
              <a:t>The Digital Health Market</a:t>
            </a:r>
            <a:endParaRPr lang="en-US" sz="1400"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461912" y="353757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Direct-to-Consumer Service Breakdown</a:t>
            </a:r>
          </a:p>
        </p:txBody>
      </p:sp>
      <p:sp>
        <p:nvSpPr>
          <p:cNvPr id="9" name="TextBox 8"/>
          <p:cNvSpPr txBox="1"/>
          <p:nvPr/>
        </p:nvSpPr>
        <p:spPr>
          <a:xfrm>
            <a:off x="4667886" y="353757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Rally’s Consumer Facing Interface</a:t>
            </a:r>
            <a:endParaRPr lang="en-US" sz="1400" baseline="30000" dirty="0">
              <a:solidFill>
                <a:schemeClr val="bg1"/>
              </a:solidFill>
              <a:latin typeface="Calibri" panose="020F0502020204030204" pitchFamily="34" charset="0"/>
              <a:cs typeface="Calibri" panose="020F0502020204030204" pitchFamily="34" charset="0"/>
            </a:endParaRPr>
          </a:p>
        </p:txBody>
      </p:sp>
      <p:sp>
        <p:nvSpPr>
          <p:cNvPr id="18" name="Flowchart: Connector 17"/>
          <p:cNvSpPr/>
          <p:nvPr/>
        </p:nvSpPr>
        <p:spPr>
          <a:xfrm>
            <a:off x="540327" y="376025"/>
            <a:ext cx="332509" cy="326970"/>
          </a:xfrm>
          <a:prstGeom prst="flowChartConnector">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3</a:t>
            </a:r>
          </a:p>
        </p:txBody>
      </p:sp>
      <p:sp>
        <p:nvSpPr>
          <p:cNvPr id="5" name="TextBox 4"/>
          <p:cNvSpPr txBox="1"/>
          <p:nvPr/>
        </p:nvSpPr>
        <p:spPr>
          <a:xfrm>
            <a:off x="434776" y="3856720"/>
            <a:ext cx="4023360" cy="2374463"/>
          </a:xfrm>
          <a:prstGeom prst="rect">
            <a:avLst/>
          </a:prstGeom>
          <a:noFill/>
        </p:spPr>
        <p:txBody>
          <a:bodyPr wrap="square" rtlCol="0" anchor="ctr">
            <a:noAutofit/>
          </a:bodyPr>
          <a:lstStyle/>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Tailor-made for employers</a:t>
            </a:r>
            <a:endParaRPr lang="en-US" sz="12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Point system to incentivize staying healthy</a:t>
            </a:r>
            <a:endParaRPr lang="en-US" sz="1200" dirty="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Ability to book and manage appointments/procedures within interface</a:t>
            </a:r>
          </a:p>
          <a:p>
            <a:pPr marL="285750" indent="-285750">
              <a:buFont typeface="Wingdings" panose="05000000000000000000" pitchFamily="2" charset="2"/>
              <a:buChar char="§"/>
            </a:pPr>
            <a:endParaRPr lang="en-US" sz="12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Recommended “Today’s Activities” to support a healthy lifestyle</a:t>
            </a:r>
          </a:p>
          <a:p>
            <a:pPr marL="285750" indent="-285750">
              <a:buFont typeface="Wingdings" panose="05000000000000000000" pitchFamily="2" charset="2"/>
              <a:buChar char="§"/>
            </a:pPr>
            <a:endParaRPr lang="en-US" sz="12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Healthier client base intuitively reduces costs to insurance providers</a:t>
            </a:r>
            <a:endParaRPr lang="en-US" sz="1200" dirty="0">
              <a:latin typeface="Calibri" panose="020F0502020204030204" pitchFamily="34" charset="0"/>
              <a:cs typeface="Calibri" panose="020F0502020204030204" pitchFamily="34" charset="0"/>
            </a:endParaRPr>
          </a:p>
        </p:txBody>
      </p:sp>
      <p:sp>
        <p:nvSpPr>
          <p:cNvPr id="20" name="Title 1"/>
          <p:cNvSpPr>
            <a:spLocks noGrp="1"/>
          </p:cNvSpPr>
          <p:nvPr>
            <p:ph type="title"/>
          </p:nvPr>
        </p:nvSpPr>
        <p:spPr>
          <a:xfrm>
            <a:off x="437950" y="288200"/>
            <a:ext cx="8229600" cy="487362"/>
          </a:xfrm>
        </p:spPr>
        <p:txBody>
          <a:bodyPr anchor="t">
            <a:noAutofit/>
          </a:bodyPr>
          <a:lstStyle/>
          <a:p>
            <a:r>
              <a:rPr lang="en-US" sz="2700" dirty="0">
                <a:latin typeface="Calibri" panose="020F0502020204030204" pitchFamily="34" charset="0"/>
                <a:cs typeface="Calibri" panose="020F0502020204030204" pitchFamily="34" charset="0"/>
              </a:rPr>
              <a:t>	Strategic Entrance to Digital </a:t>
            </a:r>
            <a:r>
              <a:rPr lang="en-US" sz="2700" dirty="0" smtClean="0">
                <a:latin typeface="Calibri" panose="020F0502020204030204" pitchFamily="34" charset="0"/>
                <a:cs typeface="Calibri" panose="020F0502020204030204" pitchFamily="34" charset="0"/>
              </a:rPr>
              <a:t>Health</a:t>
            </a:r>
            <a:endParaRPr lang="en-US" sz="2700" dirty="0">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rotWithShape="1">
          <a:blip r:embed="rId2"/>
          <a:srcRect b="8388"/>
          <a:stretch/>
        </p:blipFill>
        <p:spPr>
          <a:xfrm>
            <a:off x="4698395" y="3927584"/>
            <a:ext cx="3962341" cy="2232734"/>
          </a:xfrm>
          <a:prstGeom prst="rect">
            <a:avLst/>
          </a:prstGeom>
        </p:spPr>
      </p:pic>
      <p:cxnSp>
        <p:nvCxnSpPr>
          <p:cNvPr id="3" name="Straight Arrow Connector 2"/>
          <p:cNvCxnSpPr/>
          <p:nvPr/>
        </p:nvCxnSpPr>
        <p:spPr>
          <a:xfrm>
            <a:off x="2544614" y="4113321"/>
            <a:ext cx="3041650" cy="178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94353" y="4462110"/>
            <a:ext cx="2168111" cy="134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192962" y="4751881"/>
            <a:ext cx="2499790" cy="1846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188720" y="5407509"/>
            <a:ext cx="1397544" cy="134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612231" y="853849"/>
            <a:ext cx="4079015" cy="307777"/>
          </a:xfrm>
          <a:prstGeom prst="rect">
            <a:avLst/>
          </a:prstGeom>
          <a:solidFill>
            <a:schemeClr val="accent1">
              <a:lumMod val="75000"/>
            </a:schemeClr>
          </a:solidFill>
        </p:spPr>
        <p:txBody>
          <a:bodyPr wrap="square" rtlCol="0" anchor="ctr">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400" dirty="0" smtClean="0">
                <a:solidFill>
                  <a:schemeClr val="bg1"/>
                </a:solidFill>
                <a:latin typeface="Calibri" panose="020F0502020204030204" pitchFamily="34" charset="0"/>
                <a:cs typeface="Calibri" panose="020F0502020204030204" pitchFamily="34" charset="0"/>
              </a:rPr>
              <a:t>Global </a:t>
            </a:r>
            <a:r>
              <a:rPr lang="en-US" sz="1400" dirty="0">
                <a:solidFill>
                  <a:schemeClr val="bg1"/>
                </a:solidFill>
                <a:latin typeface="Calibri" panose="020F0502020204030204" pitchFamily="34" charset="0"/>
                <a:cs typeface="Calibri" panose="020F0502020204030204" pitchFamily="34" charset="0"/>
              </a:rPr>
              <a:t>Digital Health Market ($ Billions)</a:t>
            </a:r>
          </a:p>
        </p:txBody>
      </p:sp>
      <p:sp>
        <p:nvSpPr>
          <p:cNvPr id="41" name="TextBox 40"/>
          <p:cNvSpPr txBox="1"/>
          <p:nvPr/>
        </p:nvSpPr>
        <p:spPr>
          <a:xfrm>
            <a:off x="497564" y="1140362"/>
            <a:ext cx="4023360" cy="2374463"/>
          </a:xfrm>
          <a:prstGeom prst="rect">
            <a:avLst/>
          </a:prstGeom>
          <a:noFill/>
        </p:spPr>
        <p:txBody>
          <a:bodyPr wrap="square" rtlCol="0" anchor="ctr">
            <a:noAutofit/>
          </a:bodyPr>
          <a:lstStyle/>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Allows consumers to visualize their healthcare plans, understand benefits, view biometrics, etc.</a:t>
            </a:r>
          </a:p>
          <a:p>
            <a:pPr marL="285750" indent="-285750">
              <a:buFont typeface="Wingdings" panose="05000000000000000000" pitchFamily="2" charset="2"/>
              <a:buChar char="§"/>
            </a:pPr>
            <a:endParaRPr lang="en-US" sz="12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UNH acquired Rally and is now able to engage directly with consumers to help increase quality of life </a:t>
            </a:r>
          </a:p>
          <a:p>
            <a:pPr marL="285750" indent="-285750">
              <a:buFont typeface="Wingdings" panose="05000000000000000000" pitchFamily="2" charset="2"/>
              <a:buChar char="§"/>
            </a:pPr>
            <a:endParaRPr lang="en-US" sz="1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US Digital Health Market is expected to witness more than 26% CAGR from 2017 through 2024</a:t>
            </a:r>
          </a:p>
          <a:p>
            <a:pPr marL="285750" indent="-285750">
              <a:buFont typeface="Wingdings" panose="05000000000000000000" pitchFamily="2" charset="2"/>
              <a:buChar char="§"/>
            </a:pPr>
            <a:endParaRPr lang="en-US" sz="12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1200" dirty="0" smtClean="0">
                <a:latin typeface="Calibri" panose="020F0502020204030204" pitchFamily="34" charset="0"/>
                <a:cs typeface="Calibri" panose="020F0502020204030204" pitchFamily="34" charset="0"/>
              </a:rPr>
              <a:t>Over the past 4 years, Rally has paid over out over $1bn to consumers in incentives for being healthy</a:t>
            </a:r>
            <a:endParaRPr lang="en-US" sz="1200" dirty="0">
              <a:latin typeface="Calibri" panose="020F0502020204030204" pitchFamily="34" charset="0"/>
              <a:cs typeface="Calibri" panose="020F0502020204030204" pitchFamily="34" charset="0"/>
            </a:endParaRPr>
          </a:p>
        </p:txBody>
      </p:sp>
      <p:graphicFrame>
        <p:nvGraphicFramePr>
          <p:cNvPr id="45" name="Chart 44"/>
          <p:cNvGraphicFramePr>
            <a:graphicFrameLocks/>
          </p:cNvGraphicFramePr>
          <p:nvPr>
            <p:extLst>
              <p:ext uri="{D42A27DB-BD31-4B8C-83A1-F6EECF244321}">
                <p14:modId xmlns:p14="http://schemas.microsoft.com/office/powerpoint/2010/main" val="2598092385"/>
              </p:ext>
            </p:extLst>
          </p:nvPr>
        </p:nvGraphicFramePr>
        <p:xfrm>
          <a:off x="4612232" y="1246518"/>
          <a:ext cx="4055318" cy="2208831"/>
        </p:xfrm>
        <a:graphic>
          <a:graphicData uri="http://schemas.openxmlformats.org/drawingml/2006/chart">
            <c:chart xmlns:c="http://schemas.openxmlformats.org/drawingml/2006/chart" xmlns:r="http://schemas.openxmlformats.org/officeDocument/2006/relationships" r:id="rId3"/>
          </a:graphicData>
        </a:graphic>
      </p:graphicFrame>
      <p:sp>
        <p:nvSpPr>
          <p:cNvPr id="46" name="Right Arrow 45"/>
          <p:cNvSpPr/>
          <p:nvPr/>
        </p:nvSpPr>
        <p:spPr>
          <a:xfrm rot="21109103">
            <a:off x="5180785" y="1610856"/>
            <a:ext cx="2941905" cy="2985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CAGR: </a:t>
            </a:r>
            <a:r>
              <a:rPr lang="en-US" sz="1200" dirty="0" smtClean="0">
                <a:latin typeface="Calibri" panose="020F0502020204030204" pitchFamily="34" charset="0"/>
                <a:cs typeface="Calibri" panose="020F0502020204030204" pitchFamily="34" charset="0"/>
              </a:rPr>
              <a:t>21.13%</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650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Key Risks</a:t>
            </a:r>
          </a:p>
        </p:txBody>
      </p:sp>
      <p:sp>
        <p:nvSpPr>
          <p:cNvPr id="4" name="Slide Number Placeholder 3"/>
          <p:cNvSpPr>
            <a:spLocks noGrp="1"/>
          </p:cNvSpPr>
          <p:nvPr>
            <p:ph type="sldNum" sz="quarter" idx="12"/>
          </p:nvPr>
        </p:nvSpPr>
        <p:spPr/>
        <p:txBody>
          <a:bodyPr/>
          <a:lstStyle/>
          <a:p>
            <a:fld id="{190E589F-905B-3945-8CF8-2E5B8B7D5CF4}" type="slidenum">
              <a:rPr lang="en-US" smtClean="0"/>
              <a:t>8</a:t>
            </a:fld>
            <a:endParaRPr lang="en-US" dirty="0"/>
          </a:p>
        </p:txBody>
      </p:sp>
      <p:sp>
        <p:nvSpPr>
          <p:cNvPr id="10" name="Footer Placeholder 9"/>
          <p:cNvSpPr>
            <a:spLocks noGrp="1"/>
          </p:cNvSpPr>
          <p:nvPr>
            <p:ph type="ftr" sz="quarter" idx="3"/>
          </p:nvPr>
        </p:nvSpPr>
        <p:spPr/>
        <p:txBody>
          <a:bodyPr/>
          <a:lstStyle/>
          <a:p>
            <a:endParaRPr lang="en-US" dirty="0"/>
          </a:p>
        </p:txBody>
      </p:sp>
      <p:sp>
        <p:nvSpPr>
          <p:cNvPr id="6" name="TextBox 5"/>
          <p:cNvSpPr txBox="1"/>
          <p:nvPr/>
        </p:nvSpPr>
        <p:spPr>
          <a:xfrm>
            <a:off x="4667886" y="1221579"/>
            <a:ext cx="4023360" cy="3180358"/>
          </a:xfrm>
          <a:prstGeom prst="rect">
            <a:avLst/>
          </a:prstGeom>
          <a:noFill/>
        </p:spPr>
        <p:txBody>
          <a:bodyPr wrap="square" rtlCol="0">
            <a:spAutoFit/>
          </a:bodyPr>
          <a:lstStyle/>
          <a:p>
            <a:pPr marL="285750" indent="-285750">
              <a:spcBef>
                <a:spcPts val="700"/>
              </a:spcBef>
              <a:spcAft>
                <a:spcPts val="700"/>
              </a:spcAft>
              <a:buClr>
                <a:srgbClr val="00B05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Almost half a century of experience and has grown into one of the largest healthcare companies in the world</a:t>
            </a:r>
          </a:p>
          <a:p>
            <a:pPr marL="285750" indent="-285750">
              <a:spcBef>
                <a:spcPts val="700"/>
              </a:spcBef>
              <a:spcAft>
                <a:spcPts val="700"/>
              </a:spcAft>
              <a:buClr>
                <a:srgbClr val="00B05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Health plans and employers continue to award </a:t>
            </a:r>
            <a:r>
              <a:rPr lang="en-US" sz="1400" dirty="0" err="1" smtClean="0">
                <a:solidFill>
                  <a:srgbClr val="091A5E"/>
                </a:solidFill>
                <a:latin typeface="Calibri" panose="020F0502020204030204" pitchFamily="34" charset="0"/>
                <a:cs typeface="Calibri" panose="020F0502020204030204" pitchFamily="34" charset="0"/>
              </a:rPr>
              <a:t>OptumRx</a:t>
            </a:r>
            <a:r>
              <a:rPr lang="en-US" sz="1400" dirty="0" smtClean="0">
                <a:solidFill>
                  <a:srgbClr val="091A5E"/>
                </a:solidFill>
                <a:latin typeface="Calibri" panose="020F0502020204030204" pitchFamily="34" charset="0"/>
                <a:cs typeface="Calibri" panose="020F0502020204030204" pitchFamily="34" charset="0"/>
              </a:rPr>
              <a:t> new business</a:t>
            </a:r>
          </a:p>
          <a:p>
            <a:pPr marL="285750" indent="-285750">
              <a:spcBef>
                <a:spcPts val="700"/>
              </a:spcBef>
              <a:spcAft>
                <a:spcPts val="700"/>
              </a:spcAft>
              <a:buClr>
                <a:srgbClr val="00B05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Existing customers are retained at a high 90s percentage rate, YOY</a:t>
            </a:r>
          </a:p>
          <a:p>
            <a:pPr marL="285750" indent="-285750">
              <a:spcBef>
                <a:spcPts val="700"/>
              </a:spcBef>
              <a:spcAft>
                <a:spcPts val="700"/>
              </a:spcAft>
              <a:buClr>
                <a:srgbClr val="00B05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Over 500 dedicated resources, 24X7X365 Cyber Forensic &amp; Security Incident Response Command Center, monitoring over a trillion events annually</a:t>
            </a:r>
          </a:p>
          <a:p>
            <a:pPr marL="285750" indent="-285750">
              <a:spcBef>
                <a:spcPts val="700"/>
              </a:spcBef>
              <a:spcAft>
                <a:spcPts val="700"/>
              </a:spcAft>
              <a:buClr>
                <a:srgbClr val="00B050"/>
              </a:buClr>
              <a:buFont typeface="Wingdings" panose="05000000000000000000" pitchFamily="2" charset="2"/>
              <a:buChar char=""/>
            </a:pPr>
            <a:endParaRPr lang="en-US" sz="1400" dirty="0">
              <a:solidFill>
                <a:srgbClr val="091A5E"/>
              </a:solidFill>
              <a:latin typeface="Calibri" panose="020F0502020204030204" pitchFamily="34" charset="0"/>
              <a:cs typeface="Calibri" panose="020F0502020204030204" pitchFamily="34" charset="0"/>
            </a:endParaRPr>
          </a:p>
        </p:txBody>
      </p:sp>
      <p:sp>
        <p:nvSpPr>
          <p:cNvPr id="7" name="TextBox 6"/>
          <p:cNvSpPr txBox="1"/>
          <p:nvPr/>
        </p:nvSpPr>
        <p:spPr>
          <a:xfrm>
            <a:off x="461912" y="1221579"/>
            <a:ext cx="4018914" cy="2534027"/>
          </a:xfrm>
          <a:prstGeom prst="rect">
            <a:avLst/>
          </a:prstGeom>
          <a:noFill/>
        </p:spPr>
        <p:txBody>
          <a:bodyPr wrap="square" rtlCol="0">
            <a:spAutoFit/>
          </a:bodyPr>
          <a:lstStyle/>
          <a:p>
            <a:pPr marL="285750" indent="-285750">
              <a:spcBef>
                <a:spcPts val="700"/>
              </a:spcBef>
              <a:spcAft>
                <a:spcPts val="700"/>
              </a:spcAft>
              <a:buClr>
                <a:srgbClr val="FF000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Failing to effectively project medical costs and price insurance plans</a:t>
            </a:r>
          </a:p>
          <a:p>
            <a:pPr marL="285750" indent="-285750">
              <a:spcBef>
                <a:spcPts val="700"/>
              </a:spcBef>
              <a:spcAft>
                <a:spcPts val="700"/>
              </a:spcAft>
              <a:buClr>
                <a:srgbClr val="FF0000"/>
              </a:buClr>
              <a:buFont typeface="Wingdings" panose="05000000000000000000" pitchFamily="2" charset="2"/>
              <a:buChar char=""/>
            </a:pPr>
            <a:r>
              <a:rPr lang="en-US" sz="1400" dirty="0" smtClean="0">
                <a:solidFill>
                  <a:srgbClr val="091A5E"/>
                </a:solidFill>
                <a:latin typeface="Calibri" panose="020F0502020204030204" pitchFamily="34" charset="0"/>
                <a:cs typeface="Calibri" panose="020F0502020204030204" pitchFamily="34" charset="0"/>
              </a:rPr>
              <a:t>Government reform for healthcare is frequent and unpredictable</a:t>
            </a:r>
          </a:p>
          <a:p>
            <a:pPr marL="285750" indent="-285750">
              <a:spcBef>
                <a:spcPts val="700"/>
              </a:spcBef>
              <a:spcAft>
                <a:spcPts val="700"/>
              </a:spcAft>
              <a:buClr>
                <a:srgbClr val="FF0000"/>
              </a:buClr>
              <a:buFont typeface="Wingdings" panose="05000000000000000000" pitchFamily="2" charset="2"/>
              <a:buChar char=""/>
            </a:pPr>
            <a:r>
              <a:rPr lang="en-US" sz="1400" dirty="0">
                <a:solidFill>
                  <a:srgbClr val="091A5E"/>
                </a:solidFill>
                <a:latin typeface="Calibri" panose="020F0502020204030204" pitchFamily="34" charset="0"/>
                <a:cs typeface="Calibri" panose="020F0502020204030204" pitchFamily="34" charset="0"/>
              </a:rPr>
              <a:t>The health care industry continues to be a target of sophisticated cybersecurity attacks. </a:t>
            </a:r>
            <a:endParaRPr lang="en-US" sz="1400" dirty="0" smtClean="0">
              <a:solidFill>
                <a:srgbClr val="091A5E"/>
              </a:solidFill>
              <a:latin typeface="Calibri" panose="020F0502020204030204" pitchFamily="34" charset="0"/>
              <a:cs typeface="Calibri" panose="020F0502020204030204" pitchFamily="34" charset="0"/>
            </a:endParaRPr>
          </a:p>
          <a:p>
            <a:pPr marL="285750" indent="-285750">
              <a:spcBef>
                <a:spcPts val="700"/>
              </a:spcBef>
              <a:spcAft>
                <a:spcPts val="700"/>
              </a:spcAft>
              <a:buClr>
                <a:srgbClr val="FF0000"/>
              </a:buClr>
              <a:buFont typeface="Wingdings" panose="05000000000000000000" pitchFamily="2" charset="2"/>
              <a:buChar char=""/>
            </a:pPr>
            <a:endParaRPr lang="en-US" sz="1400" dirty="0">
              <a:solidFill>
                <a:srgbClr val="091A5E"/>
              </a:solidFill>
              <a:latin typeface="Calibri" panose="020F0502020204030204" pitchFamily="34" charset="0"/>
              <a:cs typeface="Calibri" panose="020F0502020204030204" pitchFamily="34" charset="0"/>
            </a:endParaRPr>
          </a:p>
          <a:p>
            <a:pPr marL="285750" indent="-285750">
              <a:spcBef>
                <a:spcPts val="700"/>
              </a:spcBef>
              <a:spcAft>
                <a:spcPts val="700"/>
              </a:spcAft>
              <a:buClr>
                <a:srgbClr val="FF0000"/>
              </a:buClr>
              <a:buFont typeface="Wingdings" panose="05000000000000000000" pitchFamily="2" charset="2"/>
              <a:buChar char=""/>
            </a:pPr>
            <a:endParaRPr lang="en-US" sz="1400" dirty="0">
              <a:solidFill>
                <a:srgbClr val="091A5E"/>
              </a:solidFill>
              <a:latin typeface="Calibri" panose="020F0502020204030204" pitchFamily="34" charset="0"/>
              <a:cs typeface="Calibri" panose="020F0502020204030204" pitchFamily="34" charset="0"/>
            </a:endParaRPr>
          </a:p>
        </p:txBody>
      </p:sp>
      <p:sp>
        <p:nvSpPr>
          <p:cNvPr id="8" name="TextBox 7"/>
          <p:cNvSpPr txBox="1"/>
          <p:nvPr/>
        </p:nvSpPr>
        <p:spPr>
          <a:xfrm>
            <a:off x="461912" y="855338"/>
            <a:ext cx="4023360" cy="307777"/>
          </a:xfrm>
          <a:prstGeom prst="rect">
            <a:avLst/>
          </a:prstGeom>
          <a:solidFill>
            <a:schemeClr val="accent1">
              <a:lumMod val="75000"/>
            </a:schemeClr>
          </a:solidFill>
        </p:spPr>
        <p:txBody>
          <a:bodyPr wrap="square" rtlCol="0" anchor="ctr">
            <a:spAutoFit/>
          </a:bodyPr>
          <a:lstStyle/>
          <a:p>
            <a:pPr algn="ctr"/>
            <a:r>
              <a:rPr lang="en-US" sz="1400" dirty="0">
                <a:solidFill>
                  <a:schemeClr val="bg1"/>
                </a:solidFill>
                <a:latin typeface="Calibri" panose="020F0502020204030204" pitchFamily="34" charset="0"/>
                <a:cs typeface="Calibri" panose="020F0502020204030204" pitchFamily="34" charset="0"/>
              </a:rPr>
              <a:t>Key Risks</a:t>
            </a:r>
          </a:p>
        </p:txBody>
      </p:sp>
      <p:sp>
        <p:nvSpPr>
          <p:cNvPr id="9" name="TextBox 8"/>
          <p:cNvSpPr txBox="1"/>
          <p:nvPr/>
        </p:nvSpPr>
        <p:spPr>
          <a:xfrm>
            <a:off x="4667886" y="855338"/>
            <a:ext cx="4023360" cy="307777"/>
          </a:xfrm>
          <a:prstGeom prst="rect">
            <a:avLst/>
          </a:prstGeom>
          <a:solidFill>
            <a:schemeClr val="accent1">
              <a:lumMod val="75000"/>
            </a:schemeClr>
          </a:solidFill>
        </p:spPr>
        <p:txBody>
          <a:bodyPr wrap="square" rtlCol="0" anchor="ctr">
            <a:spAutoFit/>
          </a:bodyPr>
          <a:lstStyle/>
          <a:p>
            <a:pPr algn="ctr"/>
            <a:r>
              <a:rPr lang="en-US" sz="1400" dirty="0" err="1">
                <a:solidFill>
                  <a:schemeClr val="bg1"/>
                </a:solidFill>
                <a:latin typeface="Calibri" panose="020F0502020204030204" pitchFamily="34" charset="0"/>
                <a:cs typeface="Calibri" panose="020F0502020204030204" pitchFamily="34" charset="0"/>
              </a:rPr>
              <a:t>Mitigants</a:t>
            </a:r>
            <a:endParaRPr lang="en-US" sz="1400" dirty="0">
              <a:solidFill>
                <a:schemeClr val="bg1"/>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461912" y="4235114"/>
            <a:ext cx="8224888"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12" name="Title 1"/>
          <p:cNvSpPr txBox="1">
            <a:spLocks/>
          </p:cNvSpPr>
          <p:nvPr/>
        </p:nvSpPr>
        <p:spPr>
          <a:xfrm>
            <a:off x="461912" y="3746695"/>
            <a:ext cx="8229600" cy="487362"/>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3000" kern="1200">
                <a:solidFill>
                  <a:schemeClr val="tx1"/>
                </a:solidFill>
                <a:latin typeface="Georgia"/>
                <a:ea typeface="+mj-ea"/>
                <a:cs typeface="Georgia"/>
              </a:defRPr>
            </a:lvl1pPr>
          </a:lstStyle>
          <a:p>
            <a:r>
              <a:rPr lang="en-US" dirty="0" smtClean="0">
                <a:latin typeface="Calibri" panose="020F0502020204030204" pitchFamily="34" charset="0"/>
                <a:cs typeface="Calibri" panose="020F0502020204030204" pitchFamily="34" charset="0"/>
              </a:rPr>
              <a:t>Recent Acquisitions</a:t>
            </a:r>
            <a:endParaRPr lang="en-US" dirty="0">
              <a:latin typeface="Calibri" panose="020F0502020204030204" pitchFamily="34" charset="0"/>
              <a:cs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41523916"/>
              </p:ext>
            </p:extLst>
          </p:nvPr>
        </p:nvGraphicFramePr>
        <p:xfrm>
          <a:off x="457201" y="4331365"/>
          <a:ext cx="8234310" cy="1851671"/>
        </p:xfrm>
        <a:graphic>
          <a:graphicData uri="http://schemas.openxmlformats.org/drawingml/2006/table">
            <a:tbl>
              <a:tblPr firstRow="1" bandRow="1">
                <a:tableStyleId>{5C22544A-7EE6-4342-B048-85BDC9FD1C3A}</a:tableStyleId>
              </a:tblPr>
              <a:tblGrid>
                <a:gridCol w="1372385">
                  <a:extLst>
                    <a:ext uri="{9D8B030D-6E8A-4147-A177-3AD203B41FA5}">
                      <a16:colId xmlns:a16="http://schemas.microsoft.com/office/drawing/2014/main" val="527768410"/>
                    </a:ext>
                  </a:extLst>
                </a:gridCol>
                <a:gridCol w="1372385">
                  <a:extLst>
                    <a:ext uri="{9D8B030D-6E8A-4147-A177-3AD203B41FA5}">
                      <a16:colId xmlns:a16="http://schemas.microsoft.com/office/drawing/2014/main" val="1351109222"/>
                    </a:ext>
                  </a:extLst>
                </a:gridCol>
                <a:gridCol w="1372385">
                  <a:extLst>
                    <a:ext uri="{9D8B030D-6E8A-4147-A177-3AD203B41FA5}">
                      <a16:colId xmlns:a16="http://schemas.microsoft.com/office/drawing/2014/main" val="1620689581"/>
                    </a:ext>
                  </a:extLst>
                </a:gridCol>
                <a:gridCol w="1374057">
                  <a:extLst>
                    <a:ext uri="{9D8B030D-6E8A-4147-A177-3AD203B41FA5}">
                      <a16:colId xmlns:a16="http://schemas.microsoft.com/office/drawing/2014/main" val="1045266119"/>
                    </a:ext>
                  </a:extLst>
                </a:gridCol>
                <a:gridCol w="1376412">
                  <a:extLst>
                    <a:ext uri="{9D8B030D-6E8A-4147-A177-3AD203B41FA5}">
                      <a16:colId xmlns:a16="http://schemas.microsoft.com/office/drawing/2014/main" val="1144918390"/>
                    </a:ext>
                  </a:extLst>
                </a:gridCol>
                <a:gridCol w="1366686">
                  <a:extLst>
                    <a:ext uri="{9D8B030D-6E8A-4147-A177-3AD203B41FA5}">
                      <a16:colId xmlns:a16="http://schemas.microsoft.com/office/drawing/2014/main" val="3552989535"/>
                    </a:ext>
                  </a:extLst>
                </a:gridCol>
              </a:tblGrid>
              <a:tr h="433140">
                <a:tc>
                  <a:txBody>
                    <a:bodyPr/>
                    <a:lstStyle/>
                    <a:p>
                      <a:endParaRPr lang="en-US" sz="1800" dirty="0">
                        <a:latin typeface="Calibri" panose="020F0502020204030204" pitchFamily="34" charset="0"/>
                        <a:cs typeface="Calibri" panose="020F0502020204030204" pitchFamily="34" charset="0"/>
                      </a:endParaRPr>
                    </a:p>
                  </a:txBody>
                  <a:tcPr/>
                </a:tc>
                <a:tc>
                  <a:txBody>
                    <a:bodyPr/>
                    <a:lstStyle/>
                    <a:p>
                      <a:r>
                        <a:rPr lang="en-US" sz="1200" b="0" i="0" u="none" strike="noStrike" kern="1200" dirty="0" smtClean="0">
                          <a:solidFill>
                            <a:schemeClr val="lt1"/>
                          </a:solidFill>
                          <a:effectLst/>
                          <a:latin typeface="Calibri" panose="020F0502020204030204" pitchFamily="34" charset="0"/>
                          <a:ea typeface="+mn-ea"/>
                          <a:cs typeface="Calibri" panose="020F0502020204030204" pitchFamily="34" charset="0"/>
                        </a:rPr>
                        <a:t>Genoa Healthcare</a:t>
                      </a:r>
                    </a:p>
                    <a:p>
                      <a:endParaRPr lang="en-US" sz="1200" dirty="0">
                        <a:latin typeface="Calibri" panose="020F0502020204030204" pitchFamily="34" charset="0"/>
                        <a:cs typeface="Calibri" panose="020F0502020204030204" pitchFamily="34" charset="0"/>
                      </a:endParaRPr>
                    </a:p>
                  </a:txBody>
                  <a:tcPr/>
                </a:tc>
                <a:tc>
                  <a:txBody>
                    <a:bodyPr/>
                    <a:lstStyle/>
                    <a:p>
                      <a:r>
                        <a:rPr lang="en-US" sz="1200" b="0" i="0" u="none" strike="noStrike" kern="1200" dirty="0" smtClean="0">
                          <a:solidFill>
                            <a:schemeClr val="lt1"/>
                          </a:solidFill>
                          <a:effectLst/>
                          <a:latin typeface="Calibri" panose="020F0502020204030204" pitchFamily="34" charset="0"/>
                          <a:ea typeface="+mn-ea"/>
                          <a:cs typeface="Calibri" panose="020F0502020204030204" pitchFamily="34" charset="0"/>
                        </a:rPr>
                        <a:t>Advisory Board</a:t>
                      </a:r>
                      <a:endParaRPr lang="en-US" sz="1200" dirty="0">
                        <a:latin typeface="Calibri" panose="020F0502020204030204" pitchFamily="34" charset="0"/>
                        <a:cs typeface="Calibri" panose="020F0502020204030204" pitchFamily="34" charset="0"/>
                      </a:endParaRPr>
                    </a:p>
                  </a:txBody>
                  <a:tcPr/>
                </a:tc>
                <a:tc>
                  <a:txBody>
                    <a:bodyPr/>
                    <a:lstStyle/>
                    <a:p>
                      <a:r>
                        <a:rPr lang="en-US" sz="1200" b="0" i="0" u="none" strike="noStrike" kern="1200" dirty="0" smtClean="0">
                          <a:solidFill>
                            <a:schemeClr val="lt1"/>
                          </a:solidFill>
                          <a:effectLst/>
                          <a:latin typeface="Calibri" panose="020F0502020204030204" pitchFamily="34" charset="0"/>
                          <a:ea typeface="+mn-ea"/>
                          <a:cs typeface="Calibri" panose="020F0502020204030204" pitchFamily="34" charset="0"/>
                        </a:rPr>
                        <a:t>Surgical Care Affiliates</a:t>
                      </a:r>
                      <a:endParaRPr lang="en-US" sz="1200" dirty="0">
                        <a:latin typeface="Calibri" panose="020F0502020204030204" pitchFamily="34" charset="0"/>
                        <a:cs typeface="Calibri" panose="020F0502020204030204" pitchFamily="34" charset="0"/>
                      </a:endParaRPr>
                    </a:p>
                  </a:txBody>
                  <a:tcPr/>
                </a:tc>
                <a:tc>
                  <a:txBody>
                    <a:bodyPr/>
                    <a:lstStyle/>
                    <a:p>
                      <a:r>
                        <a:rPr lang="en-US" sz="1200" b="0" i="0" u="none" strike="noStrike" kern="1200" dirty="0" smtClean="0">
                          <a:solidFill>
                            <a:schemeClr val="lt1"/>
                          </a:solidFill>
                          <a:effectLst/>
                          <a:latin typeface="Calibri" panose="020F0502020204030204" pitchFamily="34" charset="0"/>
                          <a:ea typeface="+mn-ea"/>
                          <a:cs typeface="Calibri" panose="020F0502020204030204" pitchFamily="34" charset="0"/>
                        </a:rPr>
                        <a:t>Catamaran Corp</a:t>
                      </a:r>
                      <a:endParaRPr lang="en-US" sz="1200" dirty="0">
                        <a:latin typeface="Calibri" panose="020F0502020204030204" pitchFamily="34" charset="0"/>
                        <a:cs typeface="Calibri" panose="020F0502020204030204" pitchFamily="34" charset="0"/>
                      </a:endParaRPr>
                    </a:p>
                  </a:txBody>
                  <a:tcPr/>
                </a:tc>
                <a:tc>
                  <a:txBody>
                    <a:bodyPr/>
                    <a:lstStyle/>
                    <a:p>
                      <a:r>
                        <a:rPr lang="en-US" sz="1200" b="0" i="0" u="none" strike="noStrike" kern="1200" dirty="0" smtClean="0">
                          <a:solidFill>
                            <a:schemeClr val="lt1"/>
                          </a:solidFill>
                          <a:effectLst/>
                          <a:latin typeface="Calibri" panose="020F0502020204030204" pitchFamily="34" charset="0"/>
                          <a:ea typeface="+mn-ea"/>
                          <a:cs typeface="Calibri" panose="020F0502020204030204" pitchFamily="34" charset="0"/>
                        </a:rPr>
                        <a:t>DaVita</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7679727"/>
                  </a:ext>
                </a:extLst>
              </a:tr>
              <a:tr h="632471">
                <a:tc>
                  <a:txBody>
                    <a:bodyPr/>
                    <a:lstStyle/>
                    <a:p>
                      <a:r>
                        <a:rPr lang="en-US" dirty="0" smtClean="0">
                          <a:latin typeface="Calibri" panose="020F0502020204030204" pitchFamily="34" charset="0"/>
                          <a:cs typeface="Calibri" panose="020F0502020204030204" pitchFamily="34" charset="0"/>
                        </a:rPr>
                        <a:t>Description</a:t>
                      </a:r>
                      <a:endParaRPr lang="en-US" dirty="0">
                        <a:latin typeface="Calibri" panose="020F0502020204030204" pitchFamily="34" charset="0"/>
                        <a:cs typeface="Calibri" panose="020F0502020204030204" pitchFamily="34" charset="0"/>
                      </a:endParaRPr>
                    </a:p>
                  </a:txBody>
                  <a:tcPr/>
                </a:tc>
                <a:tc>
                  <a:txBody>
                    <a:bodyPr/>
                    <a:lstStyle/>
                    <a:p>
                      <a:r>
                        <a:rPr lang="en-US" sz="1100" baseline="0" dirty="0" smtClean="0">
                          <a:latin typeface="Calibri" panose="020F0502020204030204" pitchFamily="34" charset="0"/>
                          <a:cs typeface="Calibri" panose="020F0502020204030204" pitchFamily="34" charset="0"/>
                        </a:rPr>
                        <a:t>Pharm. leader in behavioral health and addiction</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Leading in strategic industry</a:t>
                      </a:r>
                      <a:r>
                        <a:rPr lang="en-US" sz="1100" baseline="0" dirty="0" smtClean="0">
                          <a:latin typeface="Calibri" panose="020F0502020204030204" pitchFamily="34" charset="0"/>
                          <a:cs typeface="Calibri" panose="020F0502020204030204" pitchFamily="34" charset="0"/>
                        </a:rPr>
                        <a:t> leading research</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Surgery</a:t>
                      </a:r>
                      <a:r>
                        <a:rPr lang="en-US" sz="1100" baseline="0" dirty="0" smtClean="0">
                          <a:latin typeface="Calibri" panose="020F0502020204030204" pitchFamily="34" charset="0"/>
                          <a:cs typeface="Calibri" panose="020F0502020204030204" pitchFamily="34" charset="0"/>
                        </a:rPr>
                        <a:t> management services for hospitals and ASCs</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Fourth</a:t>
                      </a:r>
                      <a:r>
                        <a:rPr lang="en-US" sz="1100" baseline="0" dirty="0" smtClean="0">
                          <a:latin typeface="Calibri" panose="020F0502020204030204" pitchFamily="34" charset="0"/>
                          <a:cs typeface="Calibri" panose="020F0502020204030204" pitchFamily="34" charset="0"/>
                        </a:rPr>
                        <a:t> largest pharmacy-benefit manager in US</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Operates 300 clinics</a:t>
                      </a:r>
                      <a:r>
                        <a:rPr lang="en-US" sz="1100" baseline="0" dirty="0" smtClean="0">
                          <a:latin typeface="Calibri" panose="020F0502020204030204" pitchFamily="34" charset="0"/>
                          <a:cs typeface="Calibri" panose="020F0502020204030204" pitchFamily="34" charset="0"/>
                        </a:rPr>
                        <a:t> and 6 outpatient surgical centers </a:t>
                      </a:r>
                      <a:endParaRPr lang="en-US"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60881931"/>
                  </a:ext>
                </a:extLst>
              </a:tr>
              <a:tr h="632471">
                <a:tc>
                  <a:txBody>
                    <a:bodyPr/>
                    <a:lstStyle/>
                    <a:p>
                      <a:r>
                        <a:rPr lang="en-US" dirty="0" smtClean="0">
                          <a:latin typeface="Calibri" panose="020F0502020204030204" pitchFamily="34" charset="0"/>
                          <a:cs typeface="Calibri" panose="020F0502020204030204" pitchFamily="34" charset="0"/>
                        </a:rPr>
                        <a:t>Incentive</a:t>
                      </a:r>
                      <a:endParaRPr lang="en-US" dirty="0">
                        <a:latin typeface="Calibri" panose="020F0502020204030204" pitchFamily="34" charset="0"/>
                        <a:cs typeface="Calibri" panose="020F0502020204030204" pitchFamily="34" charset="0"/>
                      </a:endParaRPr>
                    </a:p>
                  </a:txBody>
                  <a:tcPr/>
                </a:tc>
                <a:tc>
                  <a:txBody>
                    <a:bodyPr/>
                    <a:lstStyle/>
                    <a:p>
                      <a:r>
                        <a:rPr lang="en-US" sz="1100" baseline="0" dirty="0" smtClean="0">
                          <a:latin typeface="Calibri" panose="020F0502020204030204" pitchFamily="34" charset="0"/>
                          <a:cs typeface="Calibri" panose="020F0502020204030204" pitchFamily="34" charset="0"/>
                        </a:rPr>
                        <a:t>Allows </a:t>
                      </a:r>
                      <a:r>
                        <a:rPr lang="en-US" sz="1100" baseline="0" dirty="0" err="1" smtClean="0">
                          <a:latin typeface="Calibri" panose="020F0502020204030204" pitchFamily="34" charset="0"/>
                          <a:cs typeface="Calibri" panose="020F0502020204030204" pitchFamily="34" charset="0"/>
                        </a:rPr>
                        <a:t>OptumRx</a:t>
                      </a:r>
                      <a:r>
                        <a:rPr lang="en-US" sz="1100" baseline="0" dirty="0" smtClean="0">
                          <a:latin typeface="Calibri" panose="020F0502020204030204" pitchFamily="34" charset="0"/>
                          <a:cs typeface="Calibri" panose="020F0502020204030204" pitchFamily="34" charset="0"/>
                        </a:rPr>
                        <a:t> to serve more diverse patients</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Allows</a:t>
                      </a:r>
                      <a:r>
                        <a:rPr lang="en-US" sz="1100" baseline="0" dirty="0" smtClean="0">
                          <a:latin typeface="Calibri" panose="020F0502020204030204" pitchFamily="34" charset="0"/>
                          <a:cs typeface="Calibri" panose="020F0502020204030204" pitchFamily="34" charset="0"/>
                        </a:rPr>
                        <a:t> </a:t>
                      </a:r>
                      <a:r>
                        <a:rPr lang="en-US" sz="1100" baseline="0" dirty="0" err="1" smtClean="0">
                          <a:latin typeface="Calibri" panose="020F0502020204030204" pitchFamily="34" charset="0"/>
                          <a:cs typeface="Calibri" panose="020F0502020204030204" pitchFamily="34" charset="0"/>
                        </a:rPr>
                        <a:t>OptumInsight</a:t>
                      </a:r>
                      <a:r>
                        <a:rPr lang="en-US" sz="1100" baseline="0" dirty="0" smtClean="0">
                          <a:latin typeface="Calibri" panose="020F0502020204030204" pitchFamily="34" charset="0"/>
                          <a:cs typeface="Calibri" panose="020F0502020204030204" pitchFamily="34" charset="0"/>
                        </a:rPr>
                        <a:t> to enhance overall research potential</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Allows </a:t>
                      </a:r>
                      <a:r>
                        <a:rPr lang="en-US" sz="1100" dirty="0" err="1" smtClean="0">
                          <a:latin typeface="Calibri" panose="020F0502020204030204" pitchFamily="34" charset="0"/>
                          <a:cs typeface="Calibri" panose="020F0502020204030204" pitchFamily="34" charset="0"/>
                        </a:rPr>
                        <a:t>Optum</a:t>
                      </a:r>
                      <a:r>
                        <a:rPr lang="en-US" sz="1100" baseline="0" dirty="0" smtClean="0">
                          <a:latin typeface="Calibri" panose="020F0502020204030204" pitchFamily="34" charset="0"/>
                          <a:cs typeface="Calibri" panose="020F0502020204030204" pitchFamily="34" charset="0"/>
                        </a:rPr>
                        <a:t> to enhance services geared to surgery</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Increases</a:t>
                      </a:r>
                      <a:r>
                        <a:rPr lang="en-US" sz="1100" baseline="0" dirty="0" smtClean="0">
                          <a:latin typeface="Calibri" panose="020F0502020204030204" pitchFamily="34" charset="0"/>
                          <a:cs typeface="Calibri" panose="020F0502020204030204" pitchFamily="34" charset="0"/>
                        </a:rPr>
                        <a:t> </a:t>
                      </a:r>
                      <a:r>
                        <a:rPr lang="en-US" sz="1100" baseline="0" dirty="0" err="1" smtClean="0">
                          <a:latin typeface="Calibri" panose="020F0502020204030204" pitchFamily="34" charset="0"/>
                          <a:cs typeface="Calibri" panose="020F0502020204030204" pitchFamily="34" charset="0"/>
                        </a:rPr>
                        <a:t>OptumRx’s</a:t>
                      </a:r>
                      <a:r>
                        <a:rPr lang="en-US" sz="1100" baseline="0" dirty="0" smtClean="0">
                          <a:latin typeface="Calibri" panose="020F0502020204030204" pitchFamily="34" charset="0"/>
                          <a:cs typeface="Calibri" panose="020F0502020204030204" pitchFamily="34" charset="0"/>
                        </a:rPr>
                        <a:t> market share and customer base</a:t>
                      </a:r>
                      <a:endParaRPr lang="en-US" sz="1100" dirty="0">
                        <a:latin typeface="Calibri" panose="020F0502020204030204" pitchFamily="34" charset="0"/>
                        <a:cs typeface="Calibri" panose="020F0502020204030204" pitchFamily="34" charset="0"/>
                      </a:endParaRPr>
                    </a:p>
                  </a:txBody>
                  <a:tcPr/>
                </a:tc>
                <a:tc>
                  <a:txBody>
                    <a:bodyPr/>
                    <a:lstStyle/>
                    <a:p>
                      <a:r>
                        <a:rPr lang="en-US" sz="1100" dirty="0" smtClean="0">
                          <a:latin typeface="Calibri" panose="020F0502020204030204" pitchFamily="34" charset="0"/>
                          <a:cs typeface="Calibri" panose="020F0502020204030204" pitchFamily="34" charset="0"/>
                        </a:rPr>
                        <a:t>Facilities to become part</a:t>
                      </a:r>
                      <a:r>
                        <a:rPr lang="en-US" sz="1100" baseline="0" dirty="0" smtClean="0">
                          <a:latin typeface="Calibri" panose="020F0502020204030204" pitchFamily="34" charset="0"/>
                          <a:cs typeface="Calibri" panose="020F0502020204030204" pitchFamily="34" charset="0"/>
                        </a:rPr>
                        <a:t> of</a:t>
                      </a:r>
                      <a:r>
                        <a:rPr lang="en-US" sz="1100" dirty="0" smtClean="0">
                          <a:latin typeface="Calibri" panose="020F0502020204030204" pitchFamily="34" charset="0"/>
                          <a:cs typeface="Calibri" panose="020F0502020204030204" pitchFamily="34" charset="0"/>
                        </a:rPr>
                        <a:t> </a:t>
                      </a:r>
                      <a:r>
                        <a:rPr lang="en-US" sz="1100" dirty="0" err="1" smtClean="0">
                          <a:latin typeface="Calibri" panose="020F0502020204030204" pitchFamily="34" charset="0"/>
                          <a:cs typeface="Calibri" panose="020F0502020204030204" pitchFamily="34" charset="0"/>
                        </a:rPr>
                        <a:t>Optum</a:t>
                      </a:r>
                      <a:r>
                        <a:rPr lang="en-US" sz="1100" dirty="0" smtClean="0">
                          <a:latin typeface="Calibri" panose="020F0502020204030204" pitchFamily="34" charset="0"/>
                          <a:cs typeface="Calibri" panose="020F0502020204030204" pitchFamily="34" charset="0"/>
                        </a:rPr>
                        <a:t>-Health services</a:t>
                      </a:r>
                      <a:endParaRPr lang="en-US"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27272221"/>
                  </a:ext>
                </a:extLst>
              </a:tr>
            </a:tbl>
          </a:graphicData>
        </a:graphic>
      </p:graphicFrame>
    </p:spTree>
    <p:extLst>
      <p:ext uri="{BB962C8B-B14F-4D97-AF65-F5344CB8AC3E}">
        <p14:creationId xmlns:p14="http://schemas.microsoft.com/office/powerpoint/2010/main" val="322754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Final Recommendation</a:t>
            </a:r>
          </a:p>
        </p:txBody>
      </p:sp>
      <p:sp>
        <p:nvSpPr>
          <p:cNvPr id="4" name="Slide Number Placeholder 3"/>
          <p:cNvSpPr>
            <a:spLocks noGrp="1"/>
          </p:cNvSpPr>
          <p:nvPr>
            <p:ph type="sldNum" sz="quarter" idx="12"/>
          </p:nvPr>
        </p:nvSpPr>
        <p:spPr/>
        <p:txBody>
          <a:bodyPr/>
          <a:lstStyle/>
          <a:p>
            <a:fld id="{190E589F-905B-3945-8CF8-2E5B8B7D5CF4}" type="slidenum">
              <a:rPr lang="en-US" smtClean="0"/>
              <a:t>9</a:t>
            </a:fld>
            <a:endParaRPr lang="en-US" dirty="0"/>
          </a:p>
        </p:txBody>
      </p:sp>
      <p:sp>
        <p:nvSpPr>
          <p:cNvPr id="10" name="Footer Placeholder 9"/>
          <p:cNvSpPr>
            <a:spLocks noGrp="1"/>
          </p:cNvSpPr>
          <p:nvPr>
            <p:ph type="ftr" sz="quarter" idx="3"/>
          </p:nvPr>
        </p:nvSpPr>
        <p:spPr/>
        <p:txBody>
          <a:bodyPr/>
          <a:lstStyle/>
          <a:p>
            <a:endParaRPr lang="en-US" dirty="0"/>
          </a:p>
        </p:txBody>
      </p:sp>
      <p:sp>
        <p:nvSpPr>
          <p:cNvPr id="6" name="TextBox 5"/>
          <p:cNvSpPr txBox="1"/>
          <p:nvPr/>
        </p:nvSpPr>
        <p:spPr>
          <a:xfrm>
            <a:off x="457200" y="4850922"/>
            <a:ext cx="8229600" cy="923330"/>
          </a:xfrm>
          <a:prstGeom prst="rect">
            <a:avLst/>
          </a:prstGeom>
          <a:noFill/>
        </p:spPr>
        <p:txBody>
          <a:bodyPr wrap="square" rtlCol="0">
            <a:spAutoFit/>
          </a:bodyPr>
          <a:lstStyle/>
          <a:p>
            <a:r>
              <a:rPr lang="en-US" b="1" u="sng" dirty="0">
                <a:latin typeface="Calibri" panose="020F0502020204030204" pitchFamily="34" charset="0"/>
                <a:cs typeface="Calibri" panose="020F0502020204030204" pitchFamily="34" charset="0"/>
              </a:rPr>
              <a:t>Recommendation</a:t>
            </a:r>
            <a:r>
              <a:rPr lang="en-US" b="1"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UnitedHealth Group (NYSE: UNH) is valued as an insurance firm despite a strong move into consulting, causing the market to miss UnitedHealth Group’s value.</a:t>
            </a:r>
          </a:p>
        </p:txBody>
      </p:sp>
      <p:sp>
        <p:nvSpPr>
          <p:cNvPr id="7" name="Rectangle 6"/>
          <p:cNvSpPr/>
          <p:nvPr/>
        </p:nvSpPr>
        <p:spPr>
          <a:xfrm>
            <a:off x="3433649" y="3023692"/>
            <a:ext cx="2276703" cy="1471868"/>
          </a:xfrm>
          <a:prstGeom prst="rect">
            <a:avLst/>
          </a:prstGeom>
          <a:noFill/>
          <a:ln w="19050">
            <a:solidFill>
              <a:srgbClr val="091A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ownPro Regular Alternate"/>
            </a:endParaRPr>
          </a:p>
        </p:txBody>
      </p:sp>
      <p:sp>
        <p:nvSpPr>
          <p:cNvPr id="8" name="TextBox 7"/>
          <p:cNvSpPr txBox="1"/>
          <p:nvPr/>
        </p:nvSpPr>
        <p:spPr>
          <a:xfrm>
            <a:off x="3567771" y="3146563"/>
            <a:ext cx="2047623" cy="1415772"/>
          </a:xfrm>
          <a:prstGeom prst="rect">
            <a:avLst/>
          </a:prstGeom>
          <a:noFill/>
        </p:spPr>
        <p:txBody>
          <a:bodyPr wrap="square" rtlCol="0">
            <a:spAutoFit/>
          </a:bodyPr>
          <a:lstStyle/>
          <a:p>
            <a:pPr algn="ctr"/>
            <a:r>
              <a:rPr lang="en-US" u="sng" dirty="0">
                <a:latin typeface="Calibri" panose="020F0502020204030204" pitchFamily="34" charset="0"/>
                <a:cs typeface="Calibri" panose="020F0502020204030204" pitchFamily="34" charset="0"/>
              </a:rPr>
              <a:t>Base Case</a:t>
            </a:r>
          </a:p>
          <a:p>
            <a:pPr algn="ctr"/>
            <a:endParaRPr lang="en-US" u="sng"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Price Target: </a:t>
            </a:r>
            <a:r>
              <a:rPr lang="en-US" sz="1600" b="1" dirty="0" smtClean="0">
                <a:latin typeface="Calibri" panose="020F0502020204030204" pitchFamily="34" charset="0"/>
                <a:cs typeface="Calibri" panose="020F0502020204030204" pitchFamily="34" charset="0"/>
              </a:rPr>
              <a:t>$</a:t>
            </a:r>
            <a:r>
              <a:rPr lang="en-US" sz="1600" b="1" dirty="0" smtClean="0">
                <a:latin typeface="Calibri" panose="020F0502020204030204" pitchFamily="34" charset="0"/>
                <a:cs typeface="Calibri" panose="020F0502020204030204" pitchFamily="34" charset="0"/>
              </a:rPr>
              <a:t>318.68</a:t>
            </a:r>
            <a:endParaRPr lang="en-US" sz="1600" dirty="0">
              <a:latin typeface="Calibri" panose="020F0502020204030204" pitchFamily="34" charset="0"/>
              <a:cs typeface="Calibri" panose="020F0502020204030204" pitchFamily="34" charset="0"/>
            </a:endParaRPr>
          </a:p>
          <a:p>
            <a:pPr algn="ctr"/>
            <a:r>
              <a:rPr lang="en-US" sz="1600" dirty="0">
                <a:solidFill>
                  <a:srgbClr val="091A5E"/>
                </a:solidFill>
                <a:latin typeface="Calibri" panose="020F0502020204030204" pitchFamily="34" charset="0"/>
                <a:cs typeface="Calibri" panose="020F0502020204030204" pitchFamily="34" charset="0"/>
              </a:rPr>
              <a:t>Upside:</a:t>
            </a:r>
            <a:r>
              <a:rPr lang="en-US" sz="1600" dirty="0">
                <a:solidFill>
                  <a:srgbClr val="00B050"/>
                </a:solidFill>
                <a:latin typeface="Calibri" panose="020F0502020204030204" pitchFamily="34" charset="0"/>
                <a:cs typeface="Calibri" panose="020F0502020204030204" pitchFamily="34" charset="0"/>
              </a:rPr>
              <a:t> </a:t>
            </a:r>
            <a:r>
              <a:rPr lang="en-US" sz="1600" dirty="0" smtClean="0">
                <a:solidFill>
                  <a:srgbClr val="00B050"/>
                </a:solidFill>
                <a:latin typeface="Calibri" panose="020F0502020204030204" pitchFamily="34" charset="0"/>
                <a:cs typeface="Calibri" panose="020F0502020204030204" pitchFamily="34" charset="0"/>
              </a:rPr>
              <a:t>17.64</a:t>
            </a:r>
            <a:r>
              <a:rPr lang="en-US" sz="1600" dirty="0" smtClean="0">
                <a:solidFill>
                  <a:srgbClr val="00B050"/>
                </a:solidFill>
                <a:latin typeface="Calibri" panose="020F0502020204030204" pitchFamily="34" charset="0"/>
                <a:cs typeface="Calibri" panose="020F0502020204030204" pitchFamily="34" charset="0"/>
              </a:rPr>
              <a:t>%</a:t>
            </a:r>
            <a:endParaRPr lang="en-US" sz="1600" u="sng" dirty="0">
              <a:latin typeface="Calibri" panose="020F0502020204030204" pitchFamily="34" charset="0"/>
              <a:cs typeface="Calibri" panose="020F0502020204030204" pitchFamily="34" charset="0"/>
            </a:endParaRPr>
          </a:p>
          <a:p>
            <a:pPr algn="ctr"/>
            <a:endParaRPr lang="en-US" u="sng" dirty="0">
              <a:latin typeface="Calibri" panose="020F0502020204030204" pitchFamily="34" charset="0"/>
              <a:cs typeface="Calibri" panose="020F0502020204030204" pitchFamily="34" charset="0"/>
            </a:endParaRPr>
          </a:p>
        </p:txBody>
      </p:sp>
      <p:sp>
        <p:nvSpPr>
          <p:cNvPr id="9" name="TextBox 8"/>
          <p:cNvSpPr txBox="1"/>
          <p:nvPr/>
        </p:nvSpPr>
        <p:spPr>
          <a:xfrm>
            <a:off x="5985310" y="3146563"/>
            <a:ext cx="2047623" cy="1415772"/>
          </a:xfrm>
          <a:prstGeom prst="rect">
            <a:avLst/>
          </a:prstGeom>
          <a:noFill/>
        </p:spPr>
        <p:txBody>
          <a:bodyPr wrap="square" rtlCol="0">
            <a:spAutoFit/>
          </a:bodyPr>
          <a:lstStyle/>
          <a:p>
            <a:pPr algn="ctr"/>
            <a:r>
              <a:rPr lang="en-US" u="sng" dirty="0">
                <a:latin typeface="Calibri" panose="020F0502020204030204" pitchFamily="34" charset="0"/>
                <a:cs typeface="Calibri" panose="020F0502020204030204" pitchFamily="34" charset="0"/>
              </a:rPr>
              <a:t>Upside Case</a:t>
            </a:r>
          </a:p>
          <a:p>
            <a:pPr algn="ctr"/>
            <a:endParaRPr lang="en-US" u="sng"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Price Target: </a:t>
            </a:r>
            <a:r>
              <a:rPr lang="en-US" sz="1600" b="1" dirty="0" smtClean="0">
                <a:latin typeface="Calibri" panose="020F0502020204030204" pitchFamily="34" charset="0"/>
                <a:cs typeface="Calibri" panose="020F0502020204030204" pitchFamily="34" charset="0"/>
              </a:rPr>
              <a:t>$</a:t>
            </a:r>
            <a:r>
              <a:rPr lang="en-US" sz="1600" b="1" dirty="0" smtClean="0">
                <a:latin typeface="Calibri" panose="020F0502020204030204" pitchFamily="34" charset="0"/>
                <a:cs typeface="Calibri" panose="020F0502020204030204" pitchFamily="34" charset="0"/>
              </a:rPr>
              <a:t>369.36</a:t>
            </a:r>
            <a:endParaRPr lang="en-US" sz="1600" dirty="0">
              <a:latin typeface="Calibri" panose="020F0502020204030204" pitchFamily="34" charset="0"/>
              <a:cs typeface="Calibri" panose="020F0502020204030204" pitchFamily="34" charset="0"/>
            </a:endParaRPr>
          </a:p>
          <a:p>
            <a:pPr algn="ctr"/>
            <a:r>
              <a:rPr lang="en-US" sz="1600" dirty="0">
                <a:solidFill>
                  <a:srgbClr val="091A5E"/>
                </a:solidFill>
                <a:latin typeface="Calibri" panose="020F0502020204030204" pitchFamily="34" charset="0"/>
                <a:cs typeface="Calibri" panose="020F0502020204030204" pitchFamily="34" charset="0"/>
              </a:rPr>
              <a:t>Upside:</a:t>
            </a:r>
            <a:r>
              <a:rPr lang="en-US" sz="1600" dirty="0">
                <a:solidFill>
                  <a:srgbClr val="00B050"/>
                </a:solidFill>
                <a:latin typeface="Calibri" panose="020F0502020204030204" pitchFamily="34" charset="0"/>
                <a:cs typeface="Calibri" panose="020F0502020204030204" pitchFamily="34" charset="0"/>
              </a:rPr>
              <a:t> </a:t>
            </a:r>
            <a:r>
              <a:rPr lang="en-US" sz="1600" dirty="0" smtClean="0">
                <a:solidFill>
                  <a:srgbClr val="00B050"/>
                </a:solidFill>
                <a:latin typeface="Calibri" panose="020F0502020204030204" pitchFamily="34" charset="0"/>
                <a:cs typeface="Calibri" panose="020F0502020204030204" pitchFamily="34" charset="0"/>
              </a:rPr>
              <a:t>36.35%</a:t>
            </a:r>
            <a:endParaRPr lang="en-US" sz="1600" u="sng" dirty="0">
              <a:latin typeface="Calibri" panose="020F0502020204030204" pitchFamily="34" charset="0"/>
              <a:cs typeface="Calibri" panose="020F0502020204030204" pitchFamily="34" charset="0"/>
            </a:endParaRPr>
          </a:p>
          <a:p>
            <a:pPr algn="ctr"/>
            <a:endParaRPr lang="en-US" u="sng" dirty="0">
              <a:latin typeface="Calibri" panose="020F0502020204030204" pitchFamily="34" charset="0"/>
              <a:cs typeface="Calibri" panose="020F0502020204030204" pitchFamily="34" charset="0"/>
            </a:endParaRPr>
          </a:p>
        </p:txBody>
      </p:sp>
      <p:sp>
        <p:nvSpPr>
          <p:cNvPr id="11" name="TextBox 10"/>
          <p:cNvSpPr txBox="1"/>
          <p:nvPr/>
        </p:nvSpPr>
        <p:spPr>
          <a:xfrm>
            <a:off x="769153" y="3146563"/>
            <a:ext cx="2047623" cy="1415772"/>
          </a:xfrm>
          <a:prstGeom prst="rect">
            <a:avLst/>
          </a:prstGeom>
          <a:noFill/>
        </p:spPr>
        <p:txBody>
          <a:bodyPr wrap="square" rtlCol="0">
            <a:spAutoFit/>
          </a:bodyPr>
          <a:lstStyle/>
          <a:p>
            <a:pPr algn="ctr"/>
            <a:r>
              <a:rPr lang="en-US" u="sng" dirty="0">
                <a:latin typeface="Calibri" panose="020F0502020204030204" pitchFamily="34" charset="0"/>
                <a:cs typeface="Calibri" panose="020F0502020204030204" pitchFamily="34" charset="0"/>
              </a:rPr>
              <a:t>Downside Case</a:t>
            </a:r>
          </a:p>
          <a:p>
            <a:pPr algn="ctr"/>
            <a:endParaRPr lang="en-US" u="sng"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Price Target: </a:t>
            </a:r>
            <a:r>
              <a:rPr lang="en-US" sz="1600" b="1" dirty="0" smtClean="0">
                <a:latin typeface="Calibri" panose="020F0502020204030204" pitchFamily="34" charset="0"/>
                <a:cs typeface="Calibri" panose="020F0502020204030204" pitchFamily="34" charset="0"/>
              </a:rPr>
              <a:t>$</a:t>
            </a:r>
            <a:r>
              <a:rPr lang="en-US" sz="1600" b="1" dirty="0" smtClean="0">
                <a:latin typeface="Calibri" panose="020F0502020204030204" pitchFamily="34" charset="0"/>
                <a:cs typeface="Calibri" panose="020F0502020204030204" pitchFamily="34" charset="0"/>
              </a:rPr>
              <a:t>250.85</a:t>
            </a:r>
            <a:endParaRPr lang="en-US" sz="1600" dirty="0">
              <a:latin typeface="Calibri" panose="020F0502020204030204" pitchFamily="34" charset="0"/>
              <a:cs typeface="Calibri" panose="020F0502020204030204" pitchFamily="34" charset="0"/>
            </a:endParaRPr>
          </a:p>
          <a:p>
            <a:pPr algn="ctr"/>
            <a:r>
              <a:rPr lang="en-US" sz="1600" dirty="0" smtClean="0">
                <a:solidFill>
                  <a:srgbClr val="091A5E"/>
                </a:solidFill>
                <a:latin typeface="Calibri" panose="020F0502020204030204" pitchFamily="34" charset="0"/>
                <a:cs typeface="Calibri" panose="020F0502020204030204" pitchFamily="34" charset="0"/>
              </a:rPr>
              <a:t>Downside:</a:t>
            </a:r>
            <a:r>
              <a:rPr lang="en-US" sz="1600" dirty="0" smtClean="0">
                <a:solidFill>
                  <a:srgbClr val="00B050"/>
                </a:solidFill>
                <a:latin typeface="Calibri" panose="020F0502020204030204" pitchFamily="34" charset="0"/>
                <a:cs typeface="Calibri" panose="020F0502020204030204" pitchFamily="34" charset="0"/>
              </a:rPr>
              <a:t> </a:t>
            </a:r>
            <a:r>
              <a:rPr lang="en-US" sz="1600" dirty="0" smtClean="0">
                <a:solidFill>
                  <a:srgbClr val="FF0000"/>
                </a:solidFill>
                <a:latin typeface="Calibri" panose="020F0502020204030204" pitchFamily="34" charset="0"/>
                <a:cs typeface="Calibri" panose="020F0502020204030204" pitchFamily="34" charset="0"/>
              </a:rPr>
              <a:t>(</a:t>
            </a:r>
            <a:r>
              <a:rPr lang="en-US" sz="1600" dirty="0" smtClean="0">
                <a:solidFill>
                  <a:srgbClr val="FF0000"/>
                </a:solidFill>
                <a:latin typeface="Calibri" panose="020F0502020204030204" pitchFamily="34" charset="0"/>
                <a:cs typeface="Calibri" panose="020F0502020204030204" pitchFamily="34" charset="0"/>
              </a:rPr>
              <a:t>7.40)%</a:t>
            </a:r>
            <a:endParaRPr lang="en-US" sz="1600" u="sng" dirty="0">
              <a:solidFill>
                <a:srgbClr val="FF0000"/>
              </a:solidFill>
              <a:latin typeface="Calibri" panose="020F0502020204030204" pitchFamily="34" charset="0"/>
              <a:cs typeface="Calibri" panose="020F0502020204030204" pitchFamily="34" charset="0"/>
            </a:endParaRPr>
          </a:p>
          <a:p>
            <a:pPr algn="ctr"/>
            <a:endParaRPr lang="en-US" u="sng" dirty="0">
              <a:latin typeface="Calibri" panose="020F0502020204030204" pitchFamily="34" charset="0"/>
              <a:cs typeface="Calibri" panose="020F0502020204030204" pitchFamily="34" charset="0"/>
            </a:endParaRPr>
          </a:p>
        </p:txBody>
      </p:sp>
      <p:pic>
        <p:nvPicPr>
          <p:cNvPr id="9218" name="Picture 2" descr="Image result for unitedhealth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284" y="1050587"/>
            <a:ext cx="4015433" cy="171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51807"/>
      </p:ext>
    </p:extLst>
  </p:cSld>
  <p:clrMapOvr>
    <a:masterClrMapping/>
  </p:clrMapOvr>
</p:sld>
</file>

<file path=ppt/theme/theme1.xml><?xml version="1.0" encoding="utf-8"?>
<a:theme xmlns:a="http://schemas.openxmlformats.org/drawingml/2006/main" name="Office Theme">
  <a:themeElements>
    <a:clrScheme name="Custom 2">
      <a:dk1>
        <a:srgbClr val="051544"/>
      </a:dk1>
      <a:lt1>
        <a:sysClr val="window" lastClr="FFFFFF"/>
      </a:lt1>
      <a:dk2>
        <a:srgbClr val="1F497D"/>
      </a:dk2>
      <a:lt2>
        <a:srgbClr val="EEECE1"/>
      </a:lt2>
      <a:accent1>
        <a:srgbClr val="0C237D"/>
      </a:accent1>
      <a:accent2>
        <a:srgbClr val="C9974D"/>
      </a:accent2>
      <a:accent3>
        <a:srgbClr val="58601A"/>
      </a:accent3>
      <a:accent4>
        <a:srgbClr val="B39909"/>
      </a:accent4>
      <a:accent5>
        <a:srgbClr val="31251C"/>
      </a:accent5>
      <a:accent6>
        <a:srgbClr val="653233"/>
      </a:accent6>
      <a:hlink>
        <a:srgbClr val="00A5B5"/>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6721</TotalTime>
  <Words>1684</Words>
  <Application>Microsoft Office PowerPoint</Application>
  <PresentationFormat>On-screen Show (4:3)</PresentationFormat>
  <Paragraphs>201</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BrownPro Regular Alternate</vt:lpstr>
      <vt:lpstr>Calibri</vt:lpstr>
      <vt:lpstr>Georgia</vt:lpstr>
      <vt:lpstr>Lucida Grande</vt:lpstr>
      <vt:lpstr>Wingdings</vt:lpstr>
      <vt:lpstr>Office Theme</vt:lpstr>
      <vt:lpstr>PowerPoint Presentation</vt:lpstr>
      <vt:lpstr>Investment Thesis</vt:lpstr>
      <vt:lpstr>Company Overview</vt:lpstr>
      <vt:lpstr>Segment Overview</vt:lpstr>
      <vt:lpstr>Industry Overview</vt:lpstr>
      <vt:lpstr> Cornerstone of Insurance</vt:lpstr>
      <vt:lpstr> Strategic Entrance to Digital Health</vt:lpstr>
      <vt:lpstr>Key Risks</vt:lpstr>
      <vt:lpstr>Final Recommendation</vt:lpstr>
      <vt:lpstr>Appendix</vt:lpstr>
      <vt:lpstr>Valuation – Comparable Companies Analysis</vt:lpstr>
      <vt:lpstr>Valuation – WACC</vt:lpstr>
      <vt:lpstr>Valuation – DCF (Base)</vt:lpstr>
      <vt:lpstr>Valuation – DCF (Upside)</vt:lpstr>
      <vt:lpstr>Valuation – DCF (Downside)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Club 2016-17</dc:title>
  <dc:creator>Grant Ebenger</dc:creator>
  <cp:lastModifiedBy>Spencer Buzdon</cp:lastModifiedBy>
  <cp:revision>249</cp:revision>
  <dcterms:created xsi:type="dcterms:W3CDTF">2016-04-16T03:24:33Z</dcterms:created>
  <dcterms:modified xsi:type="dcterms:W3CDTF">2018-10-04T15:14:08Z</dcterms:modified>
</cp:coreProperties>
</file>